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0"/>
  </p:handoutMasterIdLst>
  <p:sldIdLst>
    <p:sldId id="362" r:id="rId3"/>
    <p:sldId id="375" r:id="rId5"/>
    <p:sldId id="361" r:id="rId6"/>
    <p:sldId id="381" r:id="rId7"/>
    <p:sldId id="382" r:id="rId8"/>
    <p:sldId id="325" r:id="rId9"/>
    <p:sldId id="365" r:id="rId10"/>
    <p:sldId id="396" r:id="rId11"/>
    <p:sldId id="421" r:id="rId12"/>
    <p:sldId id="410" r:id="rId13"/>
    <p:sldId id="400" r:id="rId14"/>
    <p:sldId id="363" r:id="rId15"/>
    <p:sldId id="414" r:id="rId16"/>
    <p:sldId id="393" r:id="rId17"/>
    <p:sldId id="384" r:id="rId18"/>
    <p:sldId id="364" r:id="rId19"/>
    <p:sldId id="417" r:id="rId20"/>
    <p:sldId id="390" r:id="rId21"/>
    <p:sldId id="418" r:id="rId22"/>
    <p:sldId id="407" r:id="rId23"/>
    <p:sldId id="409" r:id="rId24"/>
    <p:sldId id="391" r:id="rId25"/>
    <p:sldId id="404" r:id="rId26"/>
    <p:sldId id="405" r:id="rId27"/>
    <p:sldId id="378" r:id="rId28"/>
    <p:sldId id="408" r:id="rId29"/>
    <p:sldId id="398" r:id="rId30"/>
    <p:sldId id="401" r:id="rId31"/>
    <p:sldId id="379" r:id="rId32"/>
    <p:sldId id="425" r:id="rId33"/>
    <p:sldId id="429" r:id="rId34"/>
    <p:sldId id="426" r:id="rId35"/>
    <p:sldId id="427" r:id="rId36"/>
    <p:sldId id="380" r:id="rId37"/>
    <p:sldId id="395" r:id="rId38"/>
    <p:sldId id="374" r:id="rId39"/>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5597"/>
    <a:srgbClr val="582DA5"/>
    <a:srgbClr val="341E82"/>
    <a:srgbClr val="B29378"/>
    <a:srgbClr val="653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35" autoAdjust="0"/>
    <p:restoredTop sz="95740" autoAdjust="0"/>
  </p:normalViewPr>
  <p:slideViewPr>
    <p:cSldViewPr snapToGrid="0">
      <p:cViewPr>
        <p:scale>
          <a:sx n="94" d="100"/>
          <a:sy n="94" d="100"/>
        </p:scale>
        <p:origin x="11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gs" Target="tags/tag251.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ea typeface="思源宋体" panose="02020400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思源宋体" panose="02020400000000000000" charset="-122"/>
              </a:rPr>
            </a:fld>
            <a:endParaRPr lang="zh-CN" altLang="en-US">
              <a:ea typeface="思源宋体" panose="02020400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ea typeface="思源宋体" panose="02020400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思源宋体" panose="02020400000000000000" charset="-122"/>
              </a:rPr>
            </a:fld>
            <a:endParaRPr lang="zh-CN" altLang="en-US">
              <a:ea typeface="思源宋体" panose="02020400000000000000"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思源宋体" panose="02020400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思源宋体" panose="02020400000000000000"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思源宋体" panose="02020400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思源宋体" panose="02020400000000000000"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思源宋体" panose="02020400000000000000" charset="-122"/>
        <a:cs typeface="+mn-cs"/>
      </a:defRPr>
    </a:lvl1pPr>
    <a:lvl2pPr marL="457200" algn="l" defTabSz="914400" rtl="0" eaLnBrk="1" latinLnBrk="0" hangingPunct="1">
      <a:defRPr sz="1200" kern="1200">
        <a:solidFill>
          <a:schemeClr val="tx1"/>
        </a:solidFill>
        <a:latin typeface="+mn-lt"/>
        <a:ea typeface="思源宋体" panose="02020400000000000000" charset="-122"/>
        <a:cs typeface="+mn-cs"/>
      </a:defRPr>
    </a:lvl2pPr>
    <a:lvl3pPr marL="914400" algn="l" defTabSz="914400" rtl="0" eaLnBrk="1" latinLnBrk="0" hangingPunct="1">
      <a:defRPr sz="1200" kern="1200">
        <a:solidFill>
          <a:schemeClr val="tx1"/>
        </a:solidFill>
        <a:latin typeface="+mn-lt"/>
        <a:ea typeface="思源宋体" panose="02020400000000000000" charset="-122"/>
        <a:cs typeface="+mn-cs"/>
      </a:defRPr>
    </a:lvl3pPr>
    <a:lvl4pPr marL="1371600" algn="l" defTabSz="914400" rtl="0" eaLnBrk="1" latinLnBrk="0" hangingPunct="1">
      <a:defRPr sz="1200" kern="1200">
        <a:solidFill>
          <a:schemeClr val="tx1"/>
        </a:solidFill>
        <a:latin typeface="+mn-lt"/>
        <a:ea typeface="思源宋体" panose="02020400000000000000" charset="-122"/>
        <a:cs typeface="+mn-cs"/>
      </a:defRPr>
    </a:lvl4pPr>
    <a:lvl5pPr marL="1828800" algn="l" defTabSz="914400" rtl="0" eaLnBrk="1" latinLnBrk="0" hangingPunct="1">
      <a:defRPr sz="1200" kern="1200">
        <a:solidFill>
          <a:schemeClr val="tx1"/>
        </a:solidFill>
        <a:latin typeface="+mn-lt"/>
        <a:ea typeface="思源宋体" panose="02020400000000000000"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sym typeface="+mn-ea"/>
              </a:rPr>
              <a:t>大家好！</a:t>
            </a:r>
            <a:endParaRPr lang="en-US" altLang="zh-CN"/>
          </a:p>
          <a:p>
            <a:r>
              <a:rPr lang="zh-CN" altLang="en-US">
                <a:sym typeface="+mn-ea"/>
              </a:rPr>
              <a:t>今天我要给大家介绍的，是一家已经在真空镀膜领域干了</a:t>
            </a:r>
            <a:r>
              <a:rPr lang="en-US" altLang="zh-CN">
                <a:sym typeface="+mn-ea"/>
              </a:rPr>
              <a:t>17</a:t>
            </a:r>
            <a:r>
              <a:rPr lang="zh-CN" altLang="en-US">
                <a:sym typeface="+mn-ea"/>
              </a:rPr>
              <a:t>年的企业</a:t>
            </a:r>
            <a:r>
              <a:rPr lang="en-US" altLang="zh-CN">
                <a:sym typeface="+mn-ea"/>
              </a:rPr>
              <a:t>——</a:t>
            </a:r>
            <a:r>
              <a:rPr lang="zh-CN" altLang="en-US">
                <a:sym typeface="+mn-ea"/>
              </a:rPr>
              <a:t>苏州融睿纳米复材。</a:t>
            </a:r>
            <a:endParaRPr lang="en-US" altLang="zh-CN"/>
          </a:p>
          <a:p>
            <a:r>
              <a:rPr lang="zh-CN" altLang="en-US">
                <a:sym typeface="+mn-ea"/>
              </a:rPr>
              <a:t>很多人听到</a:t>
            </a:r>
            <a:r>
              <a:rPr lang="en-US" altLang="zh-CN">
                <a:sym typeface="+mn-ea"/>
              </a:rPr>
              <a:t>"</a:t>
            </a:r>
            <a:r>
              <a:rPr lang="zh-CN" altLang="en-US">
                <a:sym typeface="+mn-ea"/>
              </a:rPr>
              <a:t>真空镀膜</a:t>
            </a:r>
            <a:r>
              <a:rPr lang="en-US" altLang="zh-CN">
                <a:sym typeface="+mn-ea"/>
              </a:rPr>
              <a:t>"</a:t>
            </a:r>
            <a:r>
              <a:rPr lang="zh-CN" altLang="en-US">
                <a:sym typeface="+mn-ea"/>
              </a:rPr>
              <a:t>可能觉得有点陌生，但其实你们每天都在用我们的技术成果。比如说，你开车时看到的车灯、中控大屏，还有新能源汽车里那些高性能电池，很多都离不开我们的核心技术。</a:t>
            </a:r>
            <a:endParaRPr lang="en-US" altLang="zh-CN"/>
          </a:p>
          <a:p>
            <a:r>
              <a:rPr lang="zh-CN" altLang="en-US">
                <a:sym typeface="+mn-ea"/>
              </a:rPr>
              <a:t>简单说，我们是给这些产品</a:t>
            </a:r>
            <a:r>
              <a:rPr lang="en-US" altLang="zh-CN">
                <a:sym typeface="+mn-ea"/>
              </a:rPr>
              <a:t>"</a:t>
            </a:r>
            <a:r>
              <a:rPr lang="zh-CN" altLang="en-US">
                <a:sym typeface="+mn-ea"/>
              </a:rPr>
              <a:t>穿衣服</a:t>
            </a:r>
            <a:r>
              <a:rPr lang="en-US" altLang="zh-CN">
                <a:sym typeface="+mn-ea"/>
              </a:rPr>
              <a:t>"</a:t>
            </a:r>
            <a:r>
              <a:rPr lang="zh-CN" altLang="en-US">
                <a:sym typeface="+mn-ea"/>
              </a:rPr>
              <a:t>的</a:t>
            </a:r>
            <a:r>
              <a:rPr lang="en-US" altLang="zh-CN">
                <a:sym typeface="+mn-ea"/>
              </a:rPr>
              <a:t>——</a:t>
            </a:r>
            <a:r>
              <a:rPr lang="zh-CN" altLang="en-US">
                <a:sym typeface="+mn-ea"/>
              </a:rPr>
              <a:t>在材料表面镀上一层超薄的功能膜，让它们更耐用、更安全、性能更好。</a:t>
            </a:r>
            <a:endParaRPr lang="zh-CN" altLang="en-US"/>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接下来</a:t>
            </a:r>
            <a:r>
              <a:rPr lang="en-US" altLang="zh-CN"/>
              <a:t>25</a:t>
            </a:r>
            <a:r>
              <a:rPr lang="zh-CN" altLang="en-US"/>
              <a:t>分钟，我会从</a:t>
            </a:r>
            <a:r>
              <a:rPr lang="en-US" altLang="zh-CN"/>
              <a:t>7</a:t>
            </a:r>
            <a:r>
              <a:rPr lang="zh-CN" altLang="en-US"/>
              <a:t>个维度给大家讲清楚融睿这家公司：</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融睿做的事情，用一句话概括就是：从技术研发到设备制造、材料开发，再到最终产品交付，我们提供一条龙服务。</a:t>
            </a:r>
            <a:endParaRPr lang="zh-CN" altLang="en-US" dirty="0"/>
          </a:p>
          <a:p>
            <a:r>
              <a:rPr lang="zh-CN" altLang="en-US" dirty="0"/>
              <a:t>很多同行只能做镀膜加工，设备要买进口的，材料配方也得靠别人。但我们不一样</a:t>
            </a:r>
            <a:r>
              <a:rPr lang="en-US" altLang="zh-CN" dirty="0"/>
              <a:t>——</a:t>
            </a:r>
            <a:r>
              <a:rPr lang="zh-CN" altLang="en-US" dirty="0"/>
              <a:t>设备是自己研发的，膜层配方是自己调的，连检测标准都是我们参与制定的。客户找我们，拿的是</a:t>
            </a:r>
            <a:r>
              <a:rPr lang="en-US" altLang="zh-CN" dirty="0"/>
              <a:t>"</a:t>
            </a:r>
            <a:r>
              <a:rPr lang="zh-CN" altLang="en-US" dirty="0"/>
              <a:t>交钥匙</a:t>
            </a:r>
            <a:r>
              <a:rPr lang="en-US" altLang="zh-CN" dirty="0"/>
              <a:t>"</a:t>
            </a:r>
            <a:r>
              <a:rPr lang="zh-CN" altLang="en-US" dirty="0"/>
              <a:t>方案。</a:t>
            </a:r>
            <a:endParaRPr lang="en-US" altLang="zh-CN" dirty="0"/>
          </a:p>
          <a:p>
            <a:r>
              <a:rPr lang="zh-CN" altLang="en-US" dirty="0"/>
              <a:t>我们现在聚焦两大赛道：</a:t>
            </a:r>
            <a:endParaRPr lang="en-US" altLang="zh-CN" dirty="0"/>
          </a:p>
          <a:p>
            <a:r>
              <a:rPr lang="zh-CN" altLang="en-US" dirty="0"/>
              <a:t>新能源汽车的光学系统</a:t>
            </a:r>
            <a:r>
              <a:rPr lang="en-US" altLang="zh-CN" dirty="0"/>
              <a:t>——</a:t>
            </a:r>
            <a:r>
              <a:rPr lang="zh-CN" altLang="en-US" dirty="0"/>
              <a:t>车灯、</a:t>
            </a:r>
            <a:r>
              <a:rPr lang="en-US" altLang="zh-CN" dirty="0"/>
              <a:t>HUD</a:t>
            </a:r>
            <a:r>
              <a:rPr lang="zh-CN" altLang="en-US" dirty="0"/>
              <a:t>抬头显示、智能座舱大屏</a:t>
            </a:r>
            <a:endParaRPr lang="zh-CN" altLang="en-US" dirty="0"/>
          </a:p>
          <a:p>
            <a:r>
              <a:rPr lang="zh-CN" altLang="en-US" dirty="0"/>
              <a:t>动力电池的关键组件</a:t>
            </a:r>
            <a:r>
              <a:rPr lang="en-US" altLang="zh-CN" dirty="0"/>
              <a:t>——</a:t>
            </a:r>
            <a:r>
              <a:rPr lang="zh-CN" altLang="en-US" dirty="0"/>
              <a:t>复合集流体、极柱防护膜，这些都是提升电池安全性和能量密度的核心技术</a:t>
            </a:r>
            <a:endParaRPr lang="zh-CN" altLang="en-US" dirty="0"/>
          </a:p>
          <a:p>
            <a:r>
              <a:rPr lang="zh-CN" altLang="en-US" dirty="0"/>
              <a:t>为什么选这两个方向？因为新能源汽车是未来，动力电池是刚需，而且增速惊人</a:t>
            </a:r>
            <a:r>
              <a:rPr lang="en-US" altLang="zh-CN" dirty="0"/>
              <a:t>——</a:t>
            </a:r>
            <a:r>
              <a:rPr lang="zh-CN" altLang="en-US" dirty="0"/>
              <a:t>电池涂覆材料市场年增长率高达</a:t>
            </a:r>
            <a:r>
              <a:rPr lang="en-US" altLang="zh-CN" dirty="0"/>
              <a:t>35%</a:t>
            </a:r>
            <a:r>
              <a:rPr lang="zh-CN" altLang="en-US" dirty="0"/>
              <a:t>，是普通镀膜市场增速的</a:t>
            </a:r>
            <a:r>
              <a:rPr lang="en-US" altLang="zh-CN" dirty="0"/>
              <a:t>5</a:t>
            </a:r>
            <a:r>
              <a:rPr lang="zh-CN" altLang="en-US" dirty="0"/>
              <a:t>倍。</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从</a:t>
            </a:r>
            <a:r>
              <a:rPr lang="en-US" altLang="zh-CN" dirty="0"/>
              <a:t>2007</a:t>
            </a:r>
            <a:r>
              <a:rPr lang="zh-CN" altLang="en-US" dirty="0"/>
              <a:t>年到现在，融睿经历了三个阶段：</a:t>
            </a:r>
            <a:endParaRPr lang="en-US" altLang="zh-CN" dirty="0"/>
          </a:p>
          <a:p>
            <a:r>
              <a:rPr lang="zh-CN" altLang="en-US" dirty="0"/>
              <a:t>第一阶段（</a:t>
            </a:r>
            <a:r>
              <a:rPr lang="en-US" altLang="zh-CN" dirty="0"/>
              <a:t>2007-2012</a:t>
            </a:r>
            <a:r>
              <a:rPr lang="zh-CN" altLang="en-US" dirty="0"/>
              <a:t>）：打基础</a:t>
            </a:r>
            <a:endParaRPr lang="zh-CN" altLang="en-US" dirty="0"/>
          </a:p>
          <a:p>
            <a:r>
              <a:rPr lang="zh-CN" altLang="en-US" dirty="0"/>
              <a:t>我们研发出了全国第一台免前处理的连续式真空镀膜设备。什么叫免前处理？就是材料不用提前清洗打磨，直接上线镀膜，效率提升了好几倍。这在当时是行业首创。</a:t>
            </a:r>
            <a:endParaRPr lang="en-US" altLang="zh-CN" dirty="0"/>
          </a:p>
          <a:p>
            <a:r>
              <a:rPr lang="zh-CN" altLang="en-US" dirty="0"/>
              <a:t>第二阶段（</a:t>
            </a:r>
            <a:r>
              <a:rPr lang="en-US" altLang="zh-CN" dirty="0"/>
              <a:t>2014-2018</a:t>
            </a:r>
            <a:r>
              <a:rPr lang="zh-CN" altLang="en-US" dirty="0"/>
              <a:t>）：上规模</a:t>
            </a:r>
            <a:endParaRPr lang="zh-CN" altLang="en-US" dirty="0"/>
          </a:p>
          <a:p>
            <a:r>
              <a:rPr lang="zh-CN" altLang="en-US" dirty="0"/>
              <a:t>我们参与制定了三项行业标准，成为华硕、富士康的</a:t>
            </a:r>
            <a:r>
              <a:rPr lang="en-US" altLang="zh-CN" dirty="0"/>
              <a:t>EMI</a:t>
            </a:r>
            <a:r>
              <a:rPr lang="zh-CN" altLang="en-US" dirty="0"/>
              <a:t>标准配置供应商。这不是吹牛，行业标准是我们帮着定的。</a:t>
            </a:r>
            <a:endParaRPr lang="en-US" altLang="zh-CN" dirty="0"/>
          </a:p>
          <a:p>
            <a:r>
              <a:rPr lang="zh-CN" altLang="en-US" dirty="0"/>
              <a:t>第三阶段（</a:t>
            </a:r>
            <a:r>
              <a:rPr lang="en-US" altLang="zh-CN" dirty="0"/>
              <a:t>2019-2025</a:t>
            </a:r>
            <a:r>
              <a:rPr lang="zh-CN" altLang="en-US" dirty="0"/>
              <a:t>）：转型升级</a:t>
            </a:r>
            <a:endParaRPr lang="zh-CN" altLang="en-US" dirty="0"/>
          </a:p>
          <a:p>
            <a:r>
              <a:rPr lang="zh-CN" altLang="en-US" dirty="0"/>
              <a:t>我们全面聚焦新能源汽车和动力电池，新厂正在筹建，</a:t>
            </a:r>
            <a:r>
              <a:rPr lang="en-US" altLang="zh-CN" dirty="0"/>
              <a:t>8000</a:t>
            </a:r>
            <a:r>
              <a:rPr lang="zh-CN" altLang="en-US" dirty="0"/>
              <a:t>平米，预计年交付产能超过</a:t>
            </a:r>
            <a:r>
              <a:rPr lang="en-US" altLang="zh-CN" dirty="0"/>
              <a:t>3</a:t>
            </a:r>
            <a:r>
              <a:rPr lang="zh-CN" altLang="en-US" dirty="0"/>
              <a:t>亿元。</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a:t>我们有六项</a:t>
            </a:r>
            <a:r>
              <a:rPr lang="en-US" altLang="zh-CN"/>
              <a:t>"</a:t>
            </a:r>
            <a:r>
              <a:rPr lang="zh-CN" altLang="en-US"/>
              <a:t>行业首创</a:t>
            </a:r>
            <a:r>
              <a:rPr lang="en-US" altLang="zh-CN"/>
              <a:t>"</a:t>
            </a:r>
            <a:r>
              <a:rPr lang="zh-CN" altLang="en-US"/>
              <a:t>：</a:t>
            </a:r>
            <a:endParaRPr lang="en-US" altLang="zh-CN"/>
          </a:p>
          <a:p>
            <a:pPr marL="0" marR="0" lvl="0" indent="0" algn="l" defTabSz="914400" rtl="0" eaLnBrk="1" fontAlgn="auto" latinLnBrk="0" hangingPunct="1">
              <a:lnSpc>
                <a:spcPct val="100000"/>
              </a:lnSpc>
              <a:spcBef>
                <a:spcPts val="0"/>
              </a:spcBef>
              <a:spcAft>
                <a:spcPts val="0"/>
              </a:spcAft>
              <a:buClrTx/>
              <a:buSzTx/>
              <a:buFontTx/>
              <a:buNone/>
              <a:defRPr/>
            </a:pPr>
            <a:r>
              <a:rPr lang="zh-CN" altLang="en-US"/>
              <a:t>免前处理工艺</a:t>
            </a:r>
            <a:r>
              <a:rPr lang="en-US" altLang="zh-CN"/>
              <a:t>——</a:t>
            </a:r>
            <a:r>
              <a:rPr lang="zh-CN" altLang="en-US"/>
              <a:t>华硕、富士康都用我们的</a:t>
            </a:r>
            <a:endParaRPr lang="zh-CN" altLang="en-US"/>
          </a:p>
          <a:p>
            <a:pPr marL="0" marR="0" lvl="0" indent="0" algn="l" defTabSz="914400" rtl="0" eaLnBrk="1" fontAlgn="auto" latinLnBrk="0" hangingPunct="1">
              <a:lnSpc>
                <a:spcPct val="100000"/>
              </a:lnSpc>
              <a:spcBef>
                <a:spcPts val="0"/>
              </a:spcBef>
              <a:spcAft>
                <a:spcPts val="0"/>
              </a:spcAft>
              <a:buClrTx/>
              <a:buSzTx/>
              <a:buFontTx/>
              <a:buNone/>
              <a:defRPr/>
            </a:pPr>
            <a:r>
              <a:rPr lang="zh-CN" altLang="en-US"/>
              <a:t>高抗紫外线耐盐雾技术</a:t>
            </a:r>
            <a:r>
              <a:rPr lang="en-US" altLang="zh-CN"/>
              <a:t>——</a:t>
            </a:r>
            <a:r>
              <a:rPr lang="zh-CN" altLang="en-US"/>
              <a:t>拿下了全球游艇显示龙头台湾众富的订单</a:t>
            </a:r>
            <a:endParaRPr lang="zh-CN" altLang="en-US"/>
          </a:p>
          <a:p>
            <a:pPr marL="0" marR="0" lvl="0" indent="0" algn="l" defTabSz="914400" rtl="0" eaLnBrk="1" fontAlgn="auto" latinLnBrk="0" hangingPunct="1">
              <a:lnSpc>
                <a:spcPct val="100000"/>
              </a:lnSpc>
              <a:spcBef>
                <a:spcPts val="0"/>
              </a:spcBef>
              <a:spcAft>
                <a:spcPts val="0"/>
              </a:spcAft>
              <a:buClrTx/>
              <a:buSzTx/>
              <a:buFontTx/>
              <a:buNone/>
              <a:defRPr/>
            </a:pPr>
            <a:r>
              <a:rPr lang="zh-CN" altLang="en-US"/>
              <a:t>公自转镀膜工装</a:t>
            </a:r>
            <a:r>
              <a:rPr lang="en-US" altLang="zh-CN"/>
              <a:t>——</a:t>
            </a:r>
            <a:r>
              <a:rPr lang="zh-CN" altLang="en-US"/>
              <a:t>能给</a:t>
            </a:r>
            <a:r>
              <a:rPr lang="en-US" altLang="zh-CN"/>
              <a:t>VR</a:t>
            </a:r>
            <a:r>
              <a:rPr lang="zh-CN" altLang="en-US"/>
              <a:t>面镜</a:t>
            </a:r>
            <a:r>
              <a:rPr lang="en-US" altLang="zh-CN"/>
              <a:t>360</a:t>
            </a:r>
            <a:r>
              <a:rPr lang="zh-CN" altLang="en-US"/>
              <a:t>度均匀镀膜</a:t>
            </a:r>
            <a:endParaRPr lang="zh-CN" altLang="en-US"/>
          </a:p>
          <a:p>
            <a:pPr marL="0" marR="0" lvl="0" indent="0" algn="l" defTabSz="914400" rtl="0" eaLnBrk="1" fontAlgn="auto" latinLnBrk="0" hangingPunct="1">
              <a:lnSpc>
                <a:spcPct val="100000"/>
              </a:lnSpc>
              <a:spcBef>
                <a:spcPts val="0"/>
              </a:spcBef>
              <a:spcAft>
                <a:spcPts val="0"/>
              </a:spcAft>
              <a:buClrTx/>
              <a:buSzTx/>
              <a:buFontTx/>
              <a:buNone/>
              <a:defRPr/>
            </a:pPr>
            <a:r>
              <a:rPr lang="zh-CN" altLang="en-US"/>
              <a:t>空中成像交换技术</a:t>
            </a:r>
            <a:r>
              <a:rPr lang="en-US" altLang="zh-CN"/>
              <a:t>——</a:t>
            </a:r>
            <a:r>
              <a:rPr lang="zh-CN" altLang="en-US"/>
              <a:t>解决了光学部件胶合后膜层附着力的难题</a:t>
            </a:r>
            <a:endParaRPr lang="zh-CN" altLang="en-US"/>
          </a:p>
          <a:p>
            <a:pPr marL="0" marR="0" lvl="0" indent="0" algn="l" defTabSz="914400" rtl="0" eaLnBrk="1" fontAlgn="auto" latinLnBrk="0" hangingPunct="1">
              <a:lnSpc>
                <a:spcPct val="100000"/>
              </a:lnSpc>
              <a:spcBef>
                <a:spcPts val="0"/>
              </a:spcBef>
              <a:spcAft>
                <a:spcPts val="0"/>
              </a:spcAft>
              <a:buClrTx/>
              <a:buSzTx/>
              <a:buFontTx/>
              <a:buNone/>
              <a:defRPr/>
            </a:pPr>
            <a:r>
              <a:rPr lang="zh-CN" altLang="en-US"/>
              <a:t>这些技术都经过了市场验证</a:t>
            </a:r>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思源宋体" panose="02020400000000000000" charset="-122"/>
                <a:cs typeface="+mn-cs"/>
              </a:rPr>
              <a:t>董事长：戴明光</a:t>
            </a:r>
            <a:endParaRPr lang="zh-CN" altLang="en-US" sz="1200" kern="1200" dirty="0">
              <a:solidFill>
                <a:schemeClr val="tx1"/>
              </a:solidFill>
              <a:effectLst/>
              <a:latin typeface="+mn-lt"/>
              <a:ea typeface="思源宋体" panose="02020400000000000000" charset="-122"/>
              <a:cs typeface="+mn-cs"/>
            </a:endParaRPr>
          </a:p>
          <a:p>
            <a:r>
              <a:rPr lang="zh-CN" altLang="en-US" sz="1200" kern="1200" dirty="0">
                <a:solidFill>
                  <a:schemeClr val="tx1"/>
                </a:solidFill>
                <a:effectLst/>
                <a:latin typeface="+mn-lt"/>
                <a:ea typeface="思源宋体" panose="02020400000000000000" charset="-122"/>
                <a:cs typeface="+mn-cs"/>
              </a:rPr>
              <a:t>我们董事长戴明光先生，在真空镀膜领域干了</a:t>
            </a:r>
            <a:r>
              <a:rPr lang="en-US" altLang="zh-CN" sz="1200" kern="1200" dirty="0">
                <a:solidFill>
                  <a:schemeClr val="tx1"/>
                </a:solidFill>
                <a:effectLst/>
                <a:latin typeface="+mn-lt"/>
                <a:ea typeface="思源宋体" panose="02020400000000000000" charset="-122"/>
                <a:cs typeface="+mn-cs"/>
              </a:rPr>
              <a:t>37</a:t>
            </a:r>
            <a:r>
              <a:rPr lang="zh-CN" altLang="en-US" sz="1200" kern="1200" dirty="0">
                <a:solidFill>
                  <a:schemeClr val="tx1"/>
                </a:solidFill>
                <a:effectLst/>
                <a:latin typeface="+mn-lt"/>
                <a:ea typeface="思源宋体" panose="02020400000000000000" charset="-122"/>
                <a:cs typeface="+mn-cs"/>
              </a:rPr>
              <a:t>年。他是清华</a:t>
            </a:r>
            <a:r>
              <a:rPr lang="en-US" altLang="zh-CN" sz="1200" kern="1200" dirty="0">
                <a:solidFill>
                  <a:schemeClr val="tx1"/>
                </a:solidFill>
                <a:effectLst/>
                <a:latin typeface="+mn-lt"/>
                <a:ea typeface="思源宋体" panose="02020400000000000000" charset="-122"/>
                <a:cs typeface="+mn-cs"/>
              </a:rPr>
              <a:t>EMBA</a:t>
            </a:r>
            <a:r>
              <a:rPr lang="zh-CN" altLang="en-US" sz="1200" kern="1200" dirty="0">
                <a:solidFill>
                  <a:schemeClr val="tx1"/>
                </a:solidFill>
                <a:effectLst/>
                <a:latin typeface="+mn-lt"/>
                <a:ea typeface="思源宋体" panose="02020400000000000000" charset="-122"/>
                <a:cs typeface="+mn-cs"/>
              </a:rPr>
              <a:t>，曾经是全球唯一笔记本</a:t>
            </a:r>
            <a:r>
              <a:rPr lang="en-US" altLang="zh-CN" sz="1200" kern="1200" dirty="0">
                <a:solidFill>
                  <a:schemeClr val="tx1"/>
                </a:solidFill>
                <a:effectLst/>
                <a:latin typeface="+mn-lt"/>
                <a:ea typeface="思源宋体" panose="02020400000000000000" charset="-122"/>
                <a:cs typeface="+mn-cs"/>
              </a:rPr>
              <a:t>C</a:t>
            </a:r>
            <a:r>
              <a:rPr lang="zh-CN" altLang="en-US" sz="1200" kern="1200" dirty="0">
                <a:solidFill>
                  <a:schemeClr val="tx1"/>
                </a:solidFill>
                <a:effectLst/>
                <a:latin typeface="+mn-lt"/>
                <a:ea typeface="思源宋体" panose="02020400000000000000" charset="-122"/>
                <a:cs typeface="+mn-cs"/>
              </a:rPr>
              <a:t>类</a:t>
            </a:r>
            <a:r>
              <a:rPr lang="en-US" altLang="zh-CN" sz="1200" kern="1200" dirty="0">
                <a:solidFill>
                  <a:schemeClr val="tx1"/>
                </a:solidFill>
                <a:effectLst/>
                <a:latin typeface="+mn-lt"/>
                <a:ea typeface="思源宋体" panose="02020400000000000000" charset="-122"/>
                <a:cs typeface="+mn-cs"/>
              </a:rPr>
              <a:t>EMI</a:t>
            </a:r>
            <a:r>
              <a:rPr lang="zh-CN" altLang="en-US" sz="1200" kern="1200" dirty="0">
                <a:solidFill>
                  <a:schemeClr val="tx1"/>
                </a:solidFill>
                <a:effectLst/>
                <a:latin typeface="+mn-lt"/>
                <a:ea typeface="思源宋体" panose="02020400000000000000" charset="-122"/>
                <a:cs typeface="+mn-cs"/>
              </a:rPr>
              <a:t>真空镀膜企业的项目总负责人。</a:t>
            </a:r>
            <a:endParaRPr lang="en-US" altLang="zh-CN" sz="1200" kern="1200" dirty="0">
              <a:solidFill>
                <a:schemeClr val="tx1"/>
              </a:solidFill>
              <a:effectLst/>
              <a:latin typeface="+mn-lt"/>
              <a:ea typeface="思源宋体" panose="02020400000000000000" charset="-122"/>
              <a:cs typeface="+mn-cs"/>
            </a:endParaRPr>
          </a:p>
          <a:p>
            <a:r>
              <a:rPr lang="zh-CN" altLang="en-US" sz="1200" kern="1200" dirty="0">
                <a:solidFill>
                  <a:schemeClr val="tx1"/>
                </a:solidFill>
                <a:effectLst/>
                <a:latin typeface="+mn-lt"/>
                <a:ea typeface="思源宋体" panose="02020400000000000000" charset="-122"/>
                <a:cs typeface="+mn-cs"/>
              </a:rPr>
              <a:t>他最大的特点是什么？工匠精神</a:t>
            </a:r>
            <a:r>
              <a:rPr lang="en-US" altLang="zh-CN" sz="1200" kern="1200" dirty="0">
                <a:solidFill>
                  <a:schemeClr val="tx1"/>
                </a:solidFill>
                <a:effectLst/>
                <a:latin typeface="+mn-lt"/>
                <a:ea typeface="思源宋体" panose="02020400000000000000" charset="-122"/>
                <a:cs typeface="+mn-cs"/>
              </a:rPr>
              <a:t>+</a:t>
            </a:r>
            <a:r>
              <a:rPr lang="zh-CN" altLang="en-US" sz="1200" kern="1200" dirty="0">
                <a:solidFill>
                  <a:schemeClr val="tx1"/>
                </a:solidFill>
                <a:effectLst/>
                <a:latin typeface="+mn-lt"/>
                <a:ea typeface="思源宋体" panose="02020400000000000000" charset="-122"/>
                <a:cs typeface="+mn-cs"/>
              </a:rPr>
              <a:t>产业资源。</a:t>
            </a:r>
            <a:endParaRPr lang="en-US" altLang="zh-CN" sz="1200" kern="1200" dirty="0">
              <a:solidFill>
                <a:schemeClr val="tx1"/>
              </a:solidFill>
              <a:effectLst/>
              <a:latin typeface="+mn-lt"/>
              <a:ea typeface="思源宋体" panose="02020400000000000000" charset="-122"/>
              <a:cs typeface="+mn-cs"/>
            </a:endParaRPr>
          </a:p>
          <a:p>
            <a:r>
              <a:rPr lang="zh-CN" altLang="en-US" sz="1200" kern="1200" dirty="0">
                <a:solidFill>
                  <a:schemeClr val="tx1"/>
                </a:solidFill>
                <a:effectLst/>
                <a:latin typeface="+mn-lt"/>
                <a:ea typeface="思源宋体" panose="02020400000000000000" charset="-122"/>
                <a:cs typeface="+mn-cs"/>
              </a:rPr>
              <a:t>他手里有半导体制冷工业化量产的独家专利，还有超热导材料的独有配方。这些技术积累，是融睿的</a:t>
            </a:r>
            <a:r>
              <a:rPr lang="en-US" altLang="zh-CN" sz="1200" kern="1200" dirty="0">
                <a:solidFill>
                  <a:schemeClr val="tx1"/>
                </a:solidFill>
                <a:effectLst/>
                <a:latin typeface="+mn-lt"/>
                <a:ea typeface="思源宋体" panose="02020400000000000000" charset="-122"/>
                <a:cs typeface="+mn-cs"/>
              </a:rPr>
              <a:t>"</a:t>
            </a:r>
            <a:r>
              <a:rPr lang="zh-CN" altLang="en-US" sz="1200" kern="1200" dirty="0">
                <a:solidFill>
                  <a:schemeClr val="tx1"/>
                </a:solidFill>
                <a:effectLst/>
                <a:latin typeface="+mn-lt"/>
                <a:ea typeface="思源宋体" panose="02020400000000000000" charset="-122"/>
                <a:cs typeface="+mn-cs"/>
              </a:rPr>
              <a:t>定海神针</a:t>
            </a:r>
            <a:r>
              <a:rPr lang="en-US" altLang="zh-CN" sz="1200" kern="1200" dirty="0">
                <a:solidFill>
                  <a:schemeClr val="tx1"/>
                </a:solidFill>
                <a:effectLst/>
                <a:latin typeface="+mn-lt"/>
                <a:ea typeface="思源宋体" panose="02020400000000000000" charset="-122"/>
                <a:cs typeface="+mn-cs"/>
              </a:rPr>
              <a:t>"</a:t>
            </a:r>
            <a:endParaRPr lang="zh-CN" altLang="zh-CN" sz="1200" kern="1200" dirty="0">
              <a:solidFill>
                <a:schemeClr val="tx1"/>
              </a:solidFill>
              <a:effectLst/>
              <a:latin typeface="+mn-lt"/>
              <a:ea typeface="思源宋体" panose="02020400000000000000" charset="-122"/>
              <a:cs typeface="+mn-cs"/>
            </a:endParaRP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思源宋体" panose="02020400000000000000" charset="-122"/>
                <a:cs typeface="+mn-cs"/>
              </a:rPr>
              <a:t>技术层面，我们有</a:t>
            </a:r>
            <a:r>
              <a:rPr lang="en-US" altLang="zh-CN" sz="1200" kern="1200" dirty="0">
                <a:solidFill>
                  <a:schemeClr val="tx1"/>
                </a:solidFill>
                <a:effectLst/>
                <a:latin typeface="+mn-lt"/>
                <a:ea typeface="思源宋体" panose="02020400000000000000" charset="-122"/>
                <a:cs typeface="+mn-cs"/>
              </a:rPr>
              <a:t>"</a:t>
            </a:r>
            <a:r>
              <a:rPr lang="zh-CN" altLang="en-US" sz="1200" kern="1200" dirty="0">
                <a:solidFill>
                  <a:schemeClr val="tx1"/>
                </a:solidFill>
                <a:effectLst/>
                <a:latin typeface="+mn-lt"/>
                <a:ea typeface="思源宋体" panose="02020400000000000000" charset="-122"/>
                <a:cs typeface="+mn-cs"/>
              </a:rPr>
              <a:t>双博士</a:t>
            </a:r>
            <a:r>
              <a:rPr lang="en-US" altLang="zh-CN" sz="1200" kern="1200" dirty="0">
                <a:solidFill>
                  <a:schemeClr val="tx1"/>
                </a:solidFill>
                <a:effectLst/>
                <a:latin typeface="+mn-lt"/>
                <a:ea typeface="思源宋体" panose="02020400000000000000" charset="-122"/>
                <a:cs typeface="+mn-cs"/>
              </a:rPr>
              <a:t>"</a:t>
            </a:r>
            <a:r>
              <a:rPr lang="zh-CN" altLang="en-US" sz="1200" kern="1200" dirty="0">
                <a:solidFill>
                  <a:schemeClr val="tx1"/>
                </a:solidFill>
                <a:effectLst/>
                <a:latin typeface="+mn-lt"/>
                <a:ea typeface="思源宋体" panose="02020400000000000000" charset="-122"/>
                <a:cs typeface="+mn-cs"/>
              </a:rPr>
              <a:t>加持：</a:t>
            </a:r>
            <a:endParaRPr lang="en-US" altLang="zh-CN" sz="1200" kern="1200" dirty="0">
              <a:solidFill>
                <a:schemeClr val="tx1"/>
              </a:solidFill>
              <a:effectLst/>
              <a:latin typeface="+mn-lt"/>
              <a:ea typeface="思源宋体" panose="02020400000000000000" charset="-122"/>
              <a:cs typeface="+mn-cs"/>
            </a:endParaRPr>
          </a:p>
          <a:p>
            <a:r>
              <a:rPr lang="zh-CN" altLang="en-US" sz="1200" kern="1200" dirty="0">
                <a:solidFill>
                  <a:schemeClr val="tx1"/>
                </a:solidFill>
                <a:effectLst/>
                <a:latin typeface="+mn-lt"/>
                <a:ea typeface="思源宋体" panose="02020400000000000000" charset="-122"/>
                <a:cs typeface="+mn-cs"/>
              </a:rPr>
              <a:t>李垚教授：哈工大教授、长江学者、万人计划专家，负责先进复合材料国际联合研究中心。</a:t>
            </a:r>
            <a:endParaRPr lang="en-US" altLang="zh-CN" sz="1200" kern="1200" dirty="0">
              <a:solidFill>
                <a:schemeClr val="tx1"/>
              </a:solidFill>
              <a:effectLst/>
              <a:latin typeface="+mn-lt"/>
              <a:ea typeface="思源宋体" panose="02020400000000000000" charset="-122"/>
              <a:cs typeface="+mn-cs"/>
            </a:endParaRPr>
          </a:p>
          <a:p>
            <a:r>
              <a:rPr lang="zh-CN" altLang="en-US" sz="1200" kern="1200" dirty="0">
                <a:solidFill>
                  <a:schemeClr val="tx1"/>
                </a:solidFill>
                <a:effectLst/>
                <a:latin typeface="+mn-lt"/>
                <a:ea typeface="思源宋体" panose="02020400000000000000" charset="-122"/>
                <a:cs typeface="+mn-cs"/>
              </a:rPr>
              <a:t>张翔博士：哈工大航天学院副教授，发表</a:t>
            </a:r>
            <a:r>
              <a:rPr lang="en-US" altLang="zh-CN" sz="1200" kern="1200" dirty="0">
                <a:solidFill>
                  <a:schemeClr val="tx1"/>
                </a:solidFill>
                <a:effectLst/>
                <a:latin typeface="+mn-lt"/>
                <a:ea typeface="思源宋体" panose="02020400000000000000" charset="-122"/>
                <a:cs typeface="+mn-cs"/>
              </a:rPr>
              <a:t>SCI</a:t>
            </a:r>
            <a:r>
              <a:rPr lang="zh-CN" altLang="en-US" sz="1200" kern="1200" dirty="0">
                <a:solidFill>
                  <a:schemeClr val="tx1"/>
                </a:solidFill>
                <a:effectLst/>
                <a:latin typeface="+mn-lt"/>
                <a:ea typeface="思源宋体" panose="02020400000000000000" charset="-122"/>
                <a:cs typeface="+mn-cs"/>
              </a:rPr>
              <a:t>论文</a:t>
            </a:r>
            <a:r>
              <a:rPr lang="en-US" altLang="zh-CN" sz="1200" kern="1200" dirty="0">
                <a:solidFill>
                  <a:schemeClr val="tx1"/>
                </a:solidFill>
                <a:effectLst/>
                <a:latin typeface="+mn-lt"/>
                <a:ea typeface="思源宋体" panose="02020400000000000000" charset="-122"/>
                <a:cs typeface="+mn-cs"/>
              </a:rPr>
              <a:t>50</a:t>
            </a:r>
            <a:r>
              <a:rPr lang="zh-CN" altLang="en-US" sz="1200" kern="1200" dirty="0">
                <a:solidFill>
                  <a:schemeClr val="tx1"/>
                </a:solidFill>
                <a:effectLst/>
                <a:latin typeface="+mn-lt"/>
                <a:ea typeface="思源宋体" panose="02020400000000000000" charset="-122"/>
                <a:cs typeface="+mn-cs"/>
              </a:rPr>
              <a:t>多篇，拿过黑龙江省技术发明一等奖。</a:t>
            </a:r>
            <a:endParaRPr lang="en-US" altLang="zh-CN" sz="1200" kern="1200" dirty="0">
              <a:solidFill>
                <a:schemeClr val="tx1"/>
              </a:solidFill>
              <a:effectLst/>
              <a:latin typeface="+mn-lt"/>
              <a:ea typeface="思源宋体" panose="02020400000000000000" charset="-122"/>
              <a:cs typeface="+mn-cs"/>
            </a:endParaRPr>
          </a:p>
          <a:p>
            <a:r>
              <a:rPr lang="zh-CN" altLang="en-US" sz="1200" kern="1200" dirty="0">
                <a:solidFill>
                  <a:schemeClr val="tx1"/>
                </a:solidFill>
                <a:effectLst/>
                <a:latin typeface="+mn-lt"/>
                <a:ea typeface="思源宋体" panose="02020400000000000000" charset="-122"/>
                <a:cs typeface="+mn-cs"/>
              </a:rPr>
              <a:t>江伟总工：南航硕导，曾任秀强玻璃墨西哥基地总经理，有丰富的量产经验。</a:t>
            </a:r>
            <a:endParaRPr lang="en-US" altLang="zh-CN" sz="1200" kern="1200" dirty="0">
              <a:solidFill>
                <a:schemeClr val="tx1"/>
              </a:solidFill>
              <a:effectLst/>
              <a:latin typeface="+mn-lt"/>
              <a:ea typeface="思源宋体" panose="02020400000000000000" charset="-122"/>
              <a:cs typeface="+mn-cs"/>
            </a:endParaRPr>
          </a:p>
          <a:p>
            <a:r>
              <a:rPr lang="zh-CN" altLang="en-US" sz="1200" kern="1200" dirty="0">
                <a:solidFill>
                  <a:schemeClr val="tx1"/>
                </a:solidFill>
                <a:effectLst/>
                <a:latin typeface="+mn-lt"/>
                <a:ea typeface="思源宋体" panose="02020400000000000000" charset="-122"/>
                <a:cs typeface="+mn-cs"/>
              </a:rPr>
              <a:t>这个团队的配置是</a:t>
            </a:r>
            <a:r>
              <a:rPr lang="en-US" altLang="zh-CN" sz="1200" kern="1200" dirty="0">
                <a:solidFill>
                  <a:schemeClr val="tx1"/>
                </a:solidFill>
                <a:effectLst/>
                <a:latin typeface="+mn-lt"/>
                <a:ea typeface="思源宋体" panose="02020400000000000000" charset="-122"/>
                <a:cs typeface="+mn-cs"/>
              </a:rPr>
              <a:t>"</a:t>
            </a:r>
            <a:r>
              <a:rPr lang="zh-CN" altLang="en-US" sz="1200" kern="1200" dirty="0">
                <a:solidFill>
                  <a:schemeClr val="tx1"/>
                </a:solidFill>
                <a:effectLst/>
                <a:latin typeface="+mn-lt"/>
                <a:ea typeface="思源宋体" panose="02020400000000000000" charset="-122"/>
                <a:cs typeface="+mn-cs"/>
              </a:rPr>
              <a:t>学术前沿</a:t>
            </a:r>
            <a:r>
              <a:rPr lang="en-US" altLang="zh-CN" sz="1200" kern="1200" dirty="0">
                <a:solidFill>
                  <a:schemeClr val="tx1"/>
                </a:solidFill>
                <a:effectLst/>
                <a:latin typeface="+mn-lt"/>
                <a:ea typeface="思源宋体" panose="02020400000000000000" charset="-122"/>
                <a:cs typeface="+mn-cs"/>
              </a:rPr>
              <a:t>+</a:t>
            </a:r>
            <a:r>
              <a:rPr lang="zh-CN" altLang="en-US" sz="1200" kern="1200" dirty="0">
                <a:solidFill>
                  <a:schemeClr val="tx1"/>
                </a:solidFill>
                <a:effectLst/>
                <a:latin typeface="+mn-lt"/>
                <a:ea typeface="思源宋体" panose="02020400000000000000" charset="-122"/>
                <a:cs typeface="+mn-cs"/>
              </a:rPr>
              <a:t>工程落地</a:t>
            </a:r>
            <a:r>
              <a:rPr lang="en-US" altLang="zh-CN" sz="1200" kern="1200" dirty="0">
                <a:solidFill>
                  <a:schemeClr val="tx1"/>
                </a:solidFill>
                <a:effectLst/>
                <a:latin typeface="+mn-lt"/>
                <a:ea typeface="思源宋体" panose="02020400000000000000" charset="-122"/>
                <a:cs typeface="+mn-cs"/>
              </a:rPr>
              <a:t>"</a:t>
            </a:r>
            <a:r>
              <a:rPr lang="zh-CN" altLang="en-US" sz="1200" kern="1200" dirty="0">
                <a:solidFill>
                  <a:schemeClr val="tx1"/>
                </a:solidFill>
                <a:effectLst/>
                <a:latin typeface="+mn-lt"/>
                <a:ea typeface="思源宋体" panose="02020400000000000000" charset="-122"/>
                <a:cs typeface="+mn-cs"/>
              </a:rPr>
              <a:t>的完美组合。学术界有的理论深度我们有，工厂里需要的落地能力我们也有。</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思源宋体" panose="02020400000000000000" charset="-122"/>
                <a:cs typeface="+mn-cs"/>
              </a:rPr>
              <a:t>单勇忠先生是南京理工大学校经管院的校外硕士生导师，还担任中国通信企业协会数字化转型推进工作委员会的副理事长。他是我们的首席合规官，为公司的合规运营提供专业指导。</a:t>
            </a:r>
            <a:endParaRPr lang="zh-CN" altLang="zh-CN" sz="1200" kern="1200" dirty="0">
              <a:solidFill>
                <a:schemeClr val="tx1"/>
              </a:solidFill>
              <a:effectLst/>
              <a:latin typeface="+mn-lt"/>
              <a:ea typeface="思源宋体" panose="02020400000000000000" charset="-122"/>
              <a:cs typeface="+mn-cs"/>
            </a:endParaRPr>
          </a:p>
          <a:p>
            <a:r>
              <a:rPr lang="zh-CN" altLang="zh-CN" sz="1200" b="1" kern="1200" dirty="0">
                <a:solidFill>
                  <a:schemeClr val="tx1"/>
                </a:solidFill>
                <a:effectLst/>
                <a:latin typeface="+mn-lt"/>
                <a:ea typeface="思源宋体" panose="02020400000000000000" charset="-122"/>
                <a:cs typeface="+mn-cs"/>
              </a:rPr>
              <a:t>江伟</a:t>
            </a:r>
            <a:r>
              <a:rPr lang="en-US" altLang="zh-CN" sz="1200" b="1" kern="1200" dirty="0">
                <a:solidFill>
                  <a:schemeClr val="tx1"/>
                </a:solidFill>
                <a:effectLst/>
                <a:latin typeface="+mn-lt"/>
                <a:ea typeface="思源宋体" panose="02020400000000000000" charset="-122"/>
                <a:cs typeface="+mn-cs"/>
              </a:rPr>
              <a:t> - </a:t>
            </a:r>
            <a:r>
              <a:rPr lang="zh-CN" altLang="zh-CN" sz="1200" b="1" kern="1200" dirty="0">
                <a:solidFill>
                  <a:schemeClr val="tx1"/>
                </a:solidFill>
                <a:effectLst/>
                <a:latin typeface="+mn-lt"/>
                <a:ea typeface="思源宋体" panose="02020400000000000000" charset="-122"/>
                <a:cs typeface="+mn-cs"/>
              </a:rPr>
              <a:t>总工程师</a:t>
            </a:r>
            <a:r>
              <a:rPr lang="zh-CN" altLang="zh-CN" sz="1200" kern="1200" dirty="0">
                <a:solidFill>
                  <a:schemeClr val="tx1"/>
                </a:solidFill>
                <a:effectLst/>
                <a:latin typeface="+mn-lt"/>
                <a:ea typeface="思源宋体" panose="02020400000000000000" charset="-122"/>
                <a:cs typeface="+mn-cs"/>
              </a:rPr>
              <a:t>江伟先生是南航硕士研究生，江苏省硅酸盐学会成员。他曾担任万宝冰箱民权生产基地建设项目副总指挥，江苏秀强玻璃工艺股份有限公司总助等重要职位。</a:t>
            </a:r>
            <a:endParaRPr lang="zh-CN" altLang="zh-CN" sz="1200" kern="1200" dirty="0">
              <a:solidFill>
                <a:schemeClr val="tx1"/>
              </a:solidFill>
              <a:effectLst/>
              <a:latin typeface="+mn-lt"/>
              <a:ea typeface="思源宋体" panose="02020400000000000000" charset="-122"/>
              <a:cs typeface="+mn-cs"/>
            </a:endParaRPr>
          </a:p>
          <a:p>
            <a:r>
              <a:rPr lang="zh-CN" altLang="zh-CN" sz="1200" b="1" kern="1200" dirty="0">
                <a:solidFill>
                  <a:schemeClr val="tx1"/>
                </a:solidFill>
                <a:effectLst/>
                <a:latin typeface="+mn-lt"/>
                <a:ea typeface="思源宋体" panose="02020400000000000000" charset="-122"/>
                <a:cs typeface="+mn-cs"/>
              </a:rPr>
              <a:t>金磊</a:t>
            </a:r>
            <a:r>
              <a:rPr lang="en-US" altLang="zh-CN" sz="1200" b="1" kern="1200" dirty="0">
                <a:solidFill>
                  <a:schemeClr val="tx1"/>
                </a:solidFill>
                <a:effectLst/>
                <a:latin typeface="+mn-lt"/>
                <a:ea typeface="思源宋体" panose="02020400000000000000" charset="-122"/>
                <a:cs typeface="+mn-cs"/>
              </a:rPr>
              <a:t> - </a:t>
            </a:r>
            <a:r>
              <a:rPr lang="zh-CN" altLang="zh-CN" sz="1200" b="1" kern="1200" dirty="0">
                <a:solidFill>
                  <a:schemeClr val="tx1"/>
                </a:solidFill>
                <a:effectLst/>
                <a:latin typeface="+mn-lt"/>
                <a:ea typeface="思源宋体" panose="02020400000000000000" charset="-122"/>
                <a:cs typeface="+mn-cs"/>
              </a:rPr>
              <a:t>销售总监</a:t>
            </a:r>
            <a:r>
              <a:rPr lang="zh-CN" altLang="zh-CN" sz="1200" kern="1200" dirty="0">
                <a:solidFill>
                  <a:schemeClr val="tx1"/>
                </a:solidFill>
                <a:effectLst/>
                <a:latin typeface="+mn-lt"/>
                <a:ea typeface="思源宋体" panose="02020400000000000000" charset="-122"/>
                <a:cs typeface="+mn-cs"/>
              </a:rPr>
              <a:t>金磊先生在消费电子类生产管理方面有</a:t>
            </a:r>
            <a:r>
              <a:rPr lang="en-US" altLang="zh-CN" sz="1200" kern="1200" dirty="0">
                <a:solidFill>
                  <a:schemeClr val="tx1"/>
                </a:solidFill>
                <a:effectLst/>
                <a:latin typeface="+mn-lt"/>
                <a:ea typeface="思源宋体" panose="02020400000000000000" charset="-122"/>
                <a:cs typeface="+mn-cs"/>
              </a:rPr>
              <a:t>17</a:t>
            </a:r>
            <a:r>
              <a:rPr lang="zh-CN" altLang="zh-CN" sz="1200" kern="1200" dirty="0">
                <a:solidFill>
                  <a:schemeClr val="tx1"/>
                </a:solidFill>
                <a:effectLst/>
                <a:latin typeface="+mn-lt"/>
                <a:ea typeface="思源宋体" panose="02020400000000000000" charset="-122"/>
                <a:cs typeface="+mn-cs"/>
              </a:rPr>
              <a:t>年的经验，曾任胜利精密制造科技有限公司副总经理，苏州欧菲光科技有限公司运营总监等职位。</a:t>
            </a:r>
            <a:endParaRPr lang="zh-CN" altLang="zh-CN" sz="1200" kern="1200" dirty="0">
              <a:solidFill>
                <a:schemeClr val="tx1"/>
              </a:solidFill>
              <a:effectLst/>
              <a:latin typeface="+mn-lt"/>
              <a:ea typeface="思源宋体" panose="02020400000000000000" charset="-122"/>
              <a:cs typeface="+mn-cs"/>
            </a:endParaRP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思源宋体" panose="02020400000000000000" charset="-122"/>
                <a:cs typeface="+mn-cs"/>
              </a:rPr>
              <a:t>研发端，我们有：</a:t>
            </a:r>
            <a:endParaRPr lang="en-US" altLang="zh-CN" sz="1200" kern="1200" dirty="0">
              <a:solidFill>
                <a:schemeClr val="tx1"/>
              </a:solidFill>
              <a:effectLst/>
              <a:latin typeface="+mn-lt"/>
              <a:ea typeface="思源宋体" panose="02020400000000000000" charset="-122"/>
              <a:cs typeface="+mn-cs"/>
            </a:endParaRPr>
          </a:p>
          <a:p>
            <a:r>
              <a:rPr lang="en-US" altLang="zh-CN" sz="1200" kern="1200" dirty="0">
                <a:solidFill>
                  <a:schemeClr val="tx1"/>
                </a:solidFill>
                <a:effectLst/>
                <a:latin typeface="+mn-lt"/>
                <a:ea typeface="思源宋体" panose="02020400000000000000" charset="-122"/>
                <a:cs typeface="+mn-cs"/>
              </a:rPr>
              <a:t>4</a:t>
            </a:r>
            <a:r>
              <a:rPr lang="zh-CN" altLang="en-US" sz="1200" kern="1200" dirty="0">
                <a:solidFill>
                  <a:schemeClr val="tx1"/>
                </a:solidFill>
                <a:effectLst/>
                <a:latin typeface="+mn-lt"/>
                <a:ea typeface="思源宋体" panose="02020400000000000000" charset="-122"/>
                <a:cs typeface="+mn-cs"/>
              </a:rPr>
              <a:t>位特聘教授、</a:t>
            </a:r>
            <a:r>
              <a:rPr lang="en-US" altLang="zh-CN" sz="1200" kern="1200" dirty="0">
                <a:solidFill>
                  <a:schemeClr val="tx1"/>
                </a:solidFill>
                <a:effectLst/>
                <a:latin typeface="+mn-lt"/>
                <a:ea typeface="思源宋体" panose="02020400000000000000" charset="-122"/>
                <a:cs typeface="+mn-cs"/>
              </a:rPr>
              <a:t>5</a:t>
            </a:r>
            <a:r>
              <a:rPr lang="zh-CN" altLang="en-US" sz="1200" kern="1200" dirty="0">
                <a:solidFill>
                  <a:schemeClr val="tx1"/>
                </a:solidFill>
                <a:effectLst/>
                <a:latin typeface="+mn-lt"/>
                <a:ea typeface="思源宋体" panose="02020400000000000000" charset="-122"/>
                <a:cs typeface="+mn-cs"/>
              </a:rPr>
              <a:t>位副教授</a:t>
            </a:r>
            <a:r>
              <a:rPr lang="en-US" altLang="zh-CN" sz="1200" kern="1200" dirty="0">
                <a:solidFill>
                  <a:schemeClr val="tx1"/>
                </a:solidFill>
                <a:effectLst/>
                <a:latin typeface="+mn-lt"/>
                <a:ea typeface="思源宋体" panose="02020400000000000000" charset="-122"/>
                <a:cs typeface="+mn-cs"/>
              </a:rPr>
              <a:t>/</a:t>
            </a:r>
            <a:r>
              <a:rPr lang="zh-CN" altLang="en-US" sz="1200" kern="1200" dirty="0">
                <a:solidFill>
                  <a:schemeClr val="tx1"/>
                </a:solidFill>
                <a:effectLst/>
                <a:latin typeface="+mn-lt"/>
                <a:ea typeface="思源宋体" panose="02020400000000000000" charset="-122"/>
                <a:cs typeface="+mn-cs"/>
              </a:rPr>
              <a:t>高工、</a:t>
            </a:r>
            <a:r>
              <a:rPr lang="en-US" altLang="zh-CN" sz="1200" kern="1200" dirty="0">
                <a:solidFill>
                  <a:schemeClr val="tx1"/>
                </a:solidFill>
                <a:effectLst/>
                <a:latin typeface="+mn-lt"/>
                <a:ea typeface="思源宋体" panose="02020400000000000000" charset="-122"/>
                <a:cs typeface="+mn-cs"/>
              </a:rPr>
              <a:t>3</a:t>
            </a:r>
            <a:r>
              <a:rPr lang="zh-CN" altLang="en-US" sz="1200" kern="1200" dirty="0">
                <a:solidFill>
                  <a:schemeClr val="tx1"/>
                </a:solidFill>
                <a:effectLst/>
                <a:latin typeface="+mn-lt"/>
                <a:ea typeface="思源宋体" panose="02020400000000000000" charset="-122"/>
                <a:cs typeface="+mn-cs"/>
              </a:rPr>
              <a:t>位博士后、</a:t>
            </a:r>
            <a:r>
              <a:rPr lang="en-US" altLang="zh-CN" sz="1200" kern="1200" dirty="0">
                <a:solidFill>
                  <a:schemeClr val="tx1"/>
                </a:solidFill>
                <a:effectLst/>
                <a:latin typeface="+mn-lt"/>
                <a:ea typeface="思源宋体" panose="02020400000000000000" charset="-122"/>
                <a:cs typeface="+mn-cs"/>
              </a:rPr>
              <a:t>40</a:t>
            </a:r>
            <a:r>
              <a:rPr lang="zh-CN" altLang="en-US" sz="1200" kern="1200" dirty="0">
                <a:solidFill>
                  <a:schemeClr val="tx1"/>
                </a:solidFill>
                <a:effectLst/>
                <a:latin typeface="+mn-lt"/>
                <a:ea typeface="思源宋体" panose="02020400000000000000" charset="-122"/>
                <a:cs typeface="+mn-cs"/>
              </a:rPr>
              <a:t>余位博硕研究生</a:t>
            </a:r>
            <a:endParaRPr lang="zh-CN" altLang="en-US" sz="1200" kern="1200" dirty="0">
              <a:solidFill>
                <a:schemeClr val="tx1"/>
              </a:solidFill>
              <a:effectLst/>
              <a:latin typeface="+mn-lt"/>
              <a:ea typeface="思源宋体" panose="02020400000000000000" charset="-122"/>
              <a:cs typeface="+mn-cs"/>
            </a:endParaRPr>
          </a:p>
          <a:p>
            <a:r>
              <a:rPr lang="en-US" altLang="zh-CN" sz="1200" kern="1200" dirty="0">
                <a:solidFill>
                  <a:schemeClr val="tx1"/>
                </a:solidFill>
                <a:effectLst/>
                <a:latin typeface="+mn-lt"/>
                <a:ea typeface="思源宋体" panose="02020400000000000000" charset="-122"/>
                <a:cs typeface="+mn-cs"/>
              </a:rPr>
              <a:t>100</a:t>
            </a:r>
            <a:r>
              <a:rPr lang="zh-CN" altLang="en-US" sz="1200" kern="1200" dirty="0">
                <a:solidFill>
                  <a:schemeClr val="tx1"/>
                </a:solidFill>
                <a:effectLst/>
                <a:latin typeface="+mn-lt"/>
                <a:ea typeface="思源宋体" panose="02020400000000000000" charset="-122"/>
                <a:cs typeface="+mn-cs"/>
              </a:rPr>
              <a:t>多项专利，其中发明专利</a:t>
            </a:r>
            <a:r>
              <a:rPr lang="en-US" altLang="zh-CN" sz="1200" kern="1200" dirty="0">
                <a:solidFill>
                  <a:schemeClr val="tx1"/>
                </a:solidFill>
                <a:effectLst/>
                <a:latin typeface="+mn-lt"/>
                <a:ea typeface="思源宋体" panose="02020400000000000000" charset="-122"/>
                <a:cs typeface="+mn-cs"/>
              </a:rPr>
              <a:t>23</a:t>
            </a:r>
            <a:r>
              <a:rPr lang="zh-CN" altLang="en-US" sz="1200" kern="1200" dirty="0">
                <a:solidFill>
                  <a:schemeClr val="tx1"/>
                </a:solidFill>
                <a:effectLst/>
                <a:latin typeface="+mn-lt"/>
                <a:ea typeface="思源宋体" panose="02020400000000000000" charset="-122"/>
                <a:cs typeface="+mn-cs"/>
              </a:rPr>
              <a:t>项</a:t>
            </a:r>
            <a:endParaRPr lang="zh-CN" altLang="en-US" sz="1200" kern="1200" dirty="0">
              <a:solidFill>
                <a:schemeClr val="tx1"/>
              </a:solidFill>
              <a:effectLst/>
              <a:latin typeface="+mn-lt"/>
              <a:ea typeface="思源宋体" panose="02020400000000000000" charset="-122"/>
              <a:cs typeface="+mn-cs"/>
            </a:endParaRPr>
          </a:p>
          <a:p>
            <a:r>
              <a:rPr lang="en-US" altLang="zh-CN" sz="1200" kern="1200" dirty="0">
                <a:solidFill>
                  <a:schemeClr val="tx1"/>
                </a:solidFill>
                <a:effectLst/>
                <a:latin typeface="+mn-lt"/>
                <a:ea typeface="思源宋体" panose="02020400000000000000" charset="-122"/>
                <a:cs typeface="+mn-cs"/>
              </a:rPr>
              <a:t>100</a:t>
            </a:r>
            <a:r>
              <a:rPr lang="zh-CN" altLang="en-US" sz="1200" kern="1200" dirty="0">
                <a:solidFill>
                  <a:schemeClr val="tx1"/>
                </a:solidFill>
                <a:effectLst/>
                <a:latin typeface="+mn-lt"/>
                <a:ea typeface="思源宋体" panose="02020400000000000000" charset="-122"/>
                <a:cs typeface="+mn-cs"/>
              </a:rPr>
              <a:t>多种靶材配方，全部自主研发</a:t>
            </a:r>
            <a:endParaRPr lang="zh-CN" altLang="en-US" sz="1200" kern="1200" dirty="0">
              <a:solidFill>
                <a:schemeClr val="tx1"/>
              </a:solidFill>
              <a:effectLst/>
              <a:latin typeface="+mn-lt"/>
              <a:ea typeface="思源宋体" panose="02020400000000000000" charset="-122"/>
              <a:cs typeface="+mn-cs"/>
            </a:endParaRPr>
          </a:p>
          <a:p>
            <a:r>
              <a:rPr lang="zh-CN" altLang="en-US" sz="1200" kern="1200" dirty="0">
                <a:solidFill>
                  <a:schemeClr val="tx1"/>
                </a:solidFill>
                <a:effectLst/>
                <a:latin typeface="+mn-lt"/>
                <a:ea typeface="思源宋体" panose="02020400000000000000" charset="-122"/>
                <a:cs typeface="+mn-cs"/>
              </a:rPr>
              <a:t>所有检测都是</a:t>
            </a:r>
            <a:r>
              <a:rPr lang="en-US" altLang="zh-CN" sz="1200" kern="1200" dirty="0">
                <a:solidFill>
                  <a:schemeClr val="tx1"/>
                </a:solidFill>
                <a:effectLst/>
                <a:latin typeface="+mn-lt"/>
                <a:ea typeface="思源宋体" panose="02020400000000000000" charset="-122"/>
                <a:cs typeface="+mn-cs"/>
              </a:rPr>
              <a:t>SGS</a:t>
            </a:r>
            <a:r>
              <a:rPr lang="zh-CN" altLang="en-US" sz="1200" kern="1200" dirty="0">
                <a:solidFill>
                  <a:schemeClr val="tx1"/>
                </a:solidFill>
                <a:effectLst/>
                <a:latin typeface="+mn-lt"/>
                <a:ea typeface="思源宋体" panose="02020400000000000000" charset="-122"/>
                <a:cs typeface="+mn-cs"/>
              </a:rPr>
              <a:t>和苏州纳米城完成的，数据被索尼、华为纳入合格供应商档案。</a:t>
            </a:r>
            <a:endParaRPr lang="zh-CN" altLang="en-US" sz="1200" kern="1200" dirty="0">
              <a:solidFill>
                <a:schemeClr val="tx1"/>
              </a:solidFill>
              <a:effectLst/>
              <a:latin typeface="+mn-lt"/>
              <a:ea typeface="思源宋体" panose="02020400000000000000" charset="-122"/>
              <a:cs typeface="+mn-cs"/>
            </a:endParaRPr>
          </a:p>
          <a:p>
            <a:r>
              <a:rPr lang="zh-CN" altLang="en-US" sz="1200" kern="1200" dirty="0">
                <a:solidFill>
                  <a:schemeClr val="tx1"/>
                </a:solidFill>
                <a:effectLst/>
                <a:latin typeface="+mn-lt"/>
                <a:ea typeface="思源宋体" panose="02020400000000000000" charset="-122"/>
                <a:cs typeface="+mn-cs"/>
              </a:rPr>
              <a:t>这意味着什么？意味着我们的技术不是自说自话，是经过国际权威机构认证的。</a:t>
            </a:r>
            <a:r>
              <a:rPr lang="zh-CN" altLang="zh-CN" sz="1200" kern="1200" dirty="0">
                <a:solidFill>
                  <a:schemeClr val="tx1"/>
                </a:solidFill>
                <a:effectLst/>
                <a:latin typeface="+mn-lt"/>
                <a:ea typeface="思源宋体" panose="02020400000000000000" charset="-122"/>
                <a:cs typeface="+mn-cs"/>
              </a:rPr>
              <a:t>在研发成果方面，我们拥有</a:t>
            </a:r>
            <a:r>
              <a:rPr lang="en-US" altLang="zh-CN" sz="1200" kern="1200" dirty="0">
                <a:solidFill>
                  <a:schemeClr val="tx1"/>
                </a:solidFill>
                <a:effectLst/>
                <a:latin typeface="+mn-lt"/>
                <a:ea typeface="思源宋体" panose="02020400000000000000" charset="-122"/>
                <a:cs typeface="+mn-cs"/>
              </a:rPr>
              <a:t>23</a:t>
            </a:r>
            <a:r>
              <a:rPr lang="zh-CN" altLang="zh-CN" sz="1200" kern="1200" dirty="0">
                <a:solidFill>
                  <a:schemeClr val="tx1"/>
                </a:solidFill>
                <a:effectLst/>
                <a:latin typeface="+mn-lt"/>
                <a:ea typeface="思源宋体" panose="02020400000000000000" charset="-122"/>
                <a:cs typeface="+mn-cs"/>
              </a:rPr>
              <a:t>项发明专利、</a:t>
            </a:r>
            <a:r>
              <a:rPr lang="en-US" altLang="zh-CN" sz="1200" kern="1200" dirty="0">
                <a:solidFill>
                  <a:schemeClr val="tx1"/>
                </a:solidFill>
                <a:effectLst/>
                <a:latin typeface="+mn-lt"/>
                <a:ea typeface="思源宋体" panose="02020400000000000000" charset="-122"/>
                <a:cs typeface="+mn-cs"/>
              </a:rPr>
              <a:t>70</a:t>
            </a:r>
            <a:r>
              <a:rPr lang="zh-CN" altLang="zh-CN" sz="1200" kern="1200" dirty="0">
                <a:solidFill>
                  <a:schemeClr val="tx1"/>
                </a:solidFill>
                <a:effectLst/>
                <a:latin typeface="+mn-lt"/>
                <a:ea typeface="思源宋体" panose="02020400000000000000" charset="-122"/>
                <a:cs typeface="+mn-cs"/>
              </a:rPr>
              <a:t>多项实用型专利，</a:t>
            </a:r>
            <a:r>
              <a:rPr lang="zh-CN" altLang="en-US" b="1" dirty="0">
                <a:solidFill>
                  <a:srgbClr val="2F5597"/>
                </a:solidFill>
                <a:ea typeface="思源宋体" panose="02020400000000000000" charset="-122"/>
                <a:sym typeface="+mn-ea"/>
              </a:rPr>
              <a:t>拥有完全自主知识产权的镀膜设备和材料的设计以及制造能力</a:t>
            </a:r>
            <a:endParaRPr lang="zh-CN" altLang="en-US" b="1" dirty="0">
              <a:solidFill>
                <a:srgbClr val="2F5597"/>
              </a:solidFill>
              <a:ea typeface="思源宋体" panose="02020400000000000000" charset="-122"/>
              <a:sym typeface="+mn-ea"/>
            </a:endParaRP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真空镀膜行业有几大痛点：</a:t>
            </a:r>
            <a:endParaRPr lang="zh-CN" altLang="en-US" dirty="0"/>
          </a:p>
          <a:p>
            <a:r>
              <a:rPr lang="zh-CN" altLang="en-US" dirty="0"/>
              <a:t>资本壁垒高</a:t>
            </a:r>
            <a:r>
              <a:rPr lang="en-US" altLang="zh-CN" dirty="0"/>
              <a:t>——</a:t>
            </a:r>
            <a:r>
              <a:rPr lang="zh-CN" altLang="en-US" dirty="0"/>
              <a:t>设备动辄几百上千万，核心部件还得进口</a:t>
            </a:r>
            <a:endParaRPr lang="zh-CN" altLang="en-US" dirty="0"/>
          </a:p>
          <a:p>
            <a:r>
              <a:rPr lang="zh-CN" altLang="en-US" dirty="0"/>
              <a:t>良率波动大</a:t>
            </a:r>
            <a:r>
              <a:rPr lang="en-US" altLang="zh-CN" dirty="0"/>
              <a:t>——</a:t>
            </a:r>
            <a:r>
              <a:rPr lang="zh-CN" altLang="en-US" dirty="0"/>
              <a:t>膜层容易脱落、色差，良品率不稳定</a:t>
            </a:r>
            <a:endParaRPr lang="zh-CN" altLang="en-US" dirty="0"/>
          </a:p>
          <a:p>
            <a:r>
              <a:rPr lang="zh-CN" altLang="en-US" dirty="0"/>
              <a:t>市场竞争激烈</a:t>
            </a:r>
            <a:r>
              <a:rPr lang="en-US" altLang="zh-CN" dirty="0"/>
              <a:t>——</a:t>
            </a:r>
            <a:r>
              <a:rPr lang="zh-CN" altLang="en-US" dirty="0"/>
              <a:t>低端打价格战，高端被国际巨头垄断</a:t>
            </a:r>
            <a:endParaRPr lang="zh-CN" altLang="en-US" dirty="0"/>
          </a:p>
          <a:p>
            <a:r>
              <a:rPr lang="zh-CN" altLang="en-US" dirty="0"/>
              <a:t>成本管控难</a:t>
            </a:r>
            <a:r>
              <a:rPr lang="en-US" altLang="zh-CN" dirty="0"/>
              <a:t>——</a:t>
            </a:r>
            <a:r>
              <a:rPr lang="zh-CN" altLang="en-US" dirty="0"/>
              <a:t>靶材损耗高、能耗巨大</a:t>
            </a:r>
            <a:endParaRPr lang="zh-CN" altLang="en-US" dirty="0"/>
          </a:p>
          <a:p>
            <a:r>
              <a:rPr lang="zh-CN" altLang="en-US" dirty="0"/>
              <a:t>技术创新慢</a:t>
            </a:r>
            <a:r>
              <a:rPr lang="en-US" altLang="zh-CN" dirty="0"/>
              <a:t>——</a:t>
            </a:r>
            <a:r>
              <a:rPr lang="zh-CN" altLang="en-US" dirty="0"/>
              <a:t>复合型人才稀缺，工艺优化周期长</a:t>
            </a:r>
            <a:endParaRPr lang="zh-CN" altLang="en-US" dirty="0"/>
          </a:p>
          <a:p>
            <a:r>
              <a:rPr lang="zh-CN" altLang="en-US" dirty="0"/>
              <a:t>这些痛点，恰恰是我们的机会。因为我们用</a:t>
            </a:r>
            <a:r>
              <a:rPr lang="en-US" altLang="zh-CN" dirty="0"/>
              <a:t>17</a:t>
            </a:r>
            <a:r>
              <a:rPr lang="zh-CN" altLang="en-US" dirty="0"/>
              <a:t>年时间，把这些</a:t>
            </a:r>
            <a:r>
              <a:rPr lang="en-US" altLang="zh-CN" dirty="0"/>
              <a:t>"</a:t>
            </a:r>
            <a:r>
              <a:rPr lang="zh-CN" altLang="en-US" dirty="0"/>
              <a:t>坑</a:t>
            </a:r>
            <a:r>
              <a:rPr lang="en-US" altLang="zh-CN" dirty="0"/>
              <a:t>"</a:t>
            </a:r>
            <a:r>
              <a:rPr lang="zh-CN" altLang="en-US" dirty="0"/>
              <a:t>都踩过了，形成了独特的解决方案。</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a:solidFill>
                  <a:schemeClr val="tx1"/>
                </a:solidFill>
                <a:effectLst/>
                <a:latin typeface="+mn-lt"/>
                <a:ea typeface="思源宋体" panose="02020400000000000000" charset="-122"/>
                <a:cs typeface="+mn-cs"/>
              </a:rPr>
              <a:t>市场空间有多大？给大家三组数据：</a:t>
            </a:r>
            <a:endParaRPr lang="en-US" altLang="zh-CN" sz="1200" kern="1200" dirty="0">
              <a:solidFill>
                <a:schemeClr val="tx1"/>
              </a:solidFill>
              <a:effectLst/>
              <a:latin typeface="+mn-lt"/>
              <a:ea typeface="思源宋体" panose="02020400000000000000"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a:solidFill>
                  <a:schemeClr val="tx1"/>
                </a:solidFill>
                <a:effectLst/>
                <a:latin typeface="+mn-lt"/>
                <a:ea typeface="思源宋体" panose="02020400000000000000" charset="-122"/>
                <a:cs typeface="+mn-cs"/>
              </a:rPr>
              <a:t>全球真空镀膜市场：</a:t>
            </a:r>
            <a:r>
              <a:rPr lang="en-US" altLang="zh-CN" sz="1200" kern="1200" dirty="0">
                <a:solidFill>
                  <a:schemeClr val="tx1"/>
                </a:solidFill>
                <a:effectLst/>
                <a:latin typeface="+mn-lt"/>
                <a:ea typeface="思源宋体" panose="02020400000000000000" charset="-122"/>
                <a:cs typeface="+mn-cs"/>
              </a:rPr>
              <a:t>2024</a:t>
            </a:r>
            <a:r>
              <a:rPr lang="zh-CN" altLang="en-US" sz="1200" kern="1200" dirty="0">
                <a:solidFill>
                  <a:schemeClr val="tx1"/>
                </a:solidFill>
                <a:effectLst/>
                <a:latin typeface="+mn-lt"/>
                <a:ea typeface="思源宋体" panose="02020400000000000000" charset="-122"/>
                <a:cs typeface="+mn-cs"/>
              </a:rPr>
              <a:t>年</a:t>
            </a:r>
            <a:r>
              <a:rPr lang="en-US" altLang="zh-CN" sz="1200" kern="1200" dirty="0">
                <a:solidFill>
                  <a:schemeClr val="tx1"/>
                </a:solidFill>
                <a:effectLst/>
                <a:latin typeface="+mn-lt"/>
                <a:ea typeface="思源宋体" panose="02020400000000000000" charset="-122"/>
                <a:cs typeface="+mn-cs"/>
              </a:rPr>
              <a:t>270</a:t>
            </a:r>
            <a:r>
              <a:rPr lang="zh-CN" altLang="en-US" sz="1200" kern="1200" dirty="0">
                <a:solidFill>
                  <a:schemeClr val="tx1"/>
                </a:solidFill>
                <a:effectLst/>
                <a:latin typeface="+mn-lt"/>
                <a:ea typeface="思源宋体" panose="02020400000000000000" charset="-122"/>
                <a:cs typeface="+mn-cs"/>
              </a:rPr>
              <a:t>亿美元，预计</a:t>
            </a:r>
            <a:r>
              <a:rPr lang="en-US" altLang="zh-CN" sz="1200" kern="1200" dirty="0">
                <a:solidFill>
                  <a:schemeClr val="tx1"/>
                </a:solidFill>
                <a:effectLst/>
                <a:latin typeface="+mn-lt"/>
                <a:ea typeface="思源宋体" panose="02020400000000000000" charset="-122"/>
                <a:cs typeface="+mn-cs"/>
              </a:rPr>
              <a:t>2032</a:t>
            </a:r>
            <a:r>
              <a:rPr lang="zh-CN" altLang="en-US" sz="1200" kern="1200" dirty="0">
                <a:solidFill>
                  <a:schemeClr val="tx1"/>
                </a:solidFill>
                <a:effectLst/>
                <a:latin typeface="+mn-lt"/>
                <a:ea typeface="思源宋体" panose="02020400000000000000" charset="-122"/>
                <a:cs typeface="+mn-cs"/>
              </a:rPr>
              <a:t>年超过</a:t>
            </a:r>
            <a:r>
              <a:rPr lang="en-US" altLang="zh-CN" sz="1200" kern="1200" dirty="0">
                <a:solidFill>
                  <a:schemeClr val="tx1"/>
                </a:solidFill>
                <a:effectLst/>
                <a:latin typeface="+mn-lt"/>
                <a:ea typeface="思源宋体" panose="02020400000000000000" charset="-122"/>
                <a:cs typeface="+mn-cs"/>
              </a:rPr>
              <a:t>450</a:t>
            </a:r>
            <a:r>
              <a:rPr lang="zh-CN" altLang="en-US" sz="1200" kern="1200" dirty="0">
                <a:solidFill>
                  <a:schemeClr val="tx1"/>
                </a:solidFill>
                <a:effectLst/>
                <a:latin typeface="+mn-lt"/>
                <a:ea typeface="思源宋体" panose="02020400000000000000" charset="-122"/>
                <a:cs typeface="+mn-cs"/>
              </a:rPr>
              <a:t>亿美元，年增长率</a:t>
            </a:r>
            <a:r>
              <a:rPr lang="en-US" altLang="zh-CN" sz="1200" kern="1200" dirty="0">
                <a:solidFill>
                  <a:schemeClr val="tx1"/>
                </a:solidFill>
                <a:effectLst/>
                <a:latin typeface="+mn-lt"/>
                <a:ea typeface="思源宋体" panose="02020400000000000000" charset="-122"/>
                <a:cs typeface="+mn-cs"/>
              </a:rPr>
              <a:t>6.7%</a:t>
            </a:r>
            <a:endParaRPr lang="en-US" altLang="zh-CN" sz="1200" kern="1200" dirty="0">
              <a:solidFill>
                <a:schemeClr val="tx1"/>
              </a:solidFill>
              <a:effectLst/>
              <a:latin typeface="+mn-lt"/>
              <a:ea typeface="思源宋体" panose="02020400000000000000"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a:solidFill>
                  <a:schemeClr val="tx1"/>
                </a:solidFill>
                <a:effectLst/>
                <a:latin typeface="+mn-lt"/>
                <a:ea typeface="思源宋体" panose="02020400000000000000" charset="-122"/>
                <a:cs typeface="+mn-cs"/>
              </a:rPr>
              <a:t>中国市场：</a:t>
            </a:r>
            <a:r>
              <a:rPr lang="en-US" altLang="zh-CN" sz="1200" kern="1200" dirty="0">
                <a:solidFill>
                  <a:schemeClr val="tx1"/>
                </a:solidFill>
                <a:effectLst/>
                <a:latin typeface="+mn-lt"/>
                <a:ea typeface="思源宋体" panose="02020400000000000000" charset="-122"/>
                <a:cs typeface="+mn-cs"/>
              </a:rPr>
              <a:t>2022</a:t>
            </a:r>
            <a:r>
              <a:rPr lang="zh-CN" altLang="en-US" sz="1200" kern="1200" dirty="0">
                <a:solidFill>
                  <a:schemeClr val="tx1"/>
                </a:solidFill>
                <a:effectLst/>
                <a:latin typeface="+mn-lt"/>
                <a:ea typeface="思源宋体" panose="02020400000000000000" charset="-122"/>
                <a:cs typeface="+mn-cs"/>
              </a:rPr>
              <a:t>年</a:t>
            </a:r>
            <a:r>
              <a:rPr lang="en-US" altLang="zh-CN" sz="1200" kern="1200" dirty="0">
                <a:solidFill>
                  <a:schemeClr val="tx1"/>
                </a:solidFill>
                <a:effectLst/>
                <a:latin typeface="+mn-lt"/>
                <a:ea typeface="思源宋体" panose="02020400000000000000" charset="-122"/>
                <a:cs typeface="+mn-cs"/>
              </a:rPr>
              <a:t>285</a:t>
            </a:r>
            <a:r>
              <a:rPr lang="zh-CN" altLang="en-US" sz="1200" kern="1200" dirty="0">
                <a:solidFill>
                  <a:schemeClr val="tx1"/>
                </a:solidFill>
                <a:effectLst/>
                <a:latin typeface="+mn-lt"/>
                <a:ea typeface="思源宋体" panose="02020400000000000000" charset="-122"/>
                <a:cs typeface="+mn-cs"/>
              </a:rPr>
              <a:t>亿人民币，占全球</a:t>
            </a:r>
            <a:r>
              <a:rPr lang="en-US" altLang="zh-CN" sz="1200" kern="1200" dirty="0">
                <a:solidFill>
                  <a:schemeClr val="tx1"/>
                </a:solidFill>
                <a:effectLst/>
                <a:latin typeface="+mn-lt"/>
                <a:ea typeface="思源宋体" panose="02020400000000000000" charset="-122"/>
                <a:cs typeface="+mn-cs"/>
              </a:rPr>
              <a:t>65%</a:t>
            </a:r>
            <a:endParaRPr lang="en-US" altLang="zh-CN" sz="1200" kern="1200" dirty="0">
              <a:solidFill>
                <a:schemeClr val="tx1"/>
              </a:solidFill>
              <a:effectLst/>
              <a:latin typeface="+mn-lt"/>
              <a:ea typeface="思源宋体" panose="02020400000000000000"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a:solidFill>
                  <a:schemeClr val="tx1"/>
                </a:solidFill>
                <a:effectLst/>
                <a:latin typeface="+mn-lt"/>
                <a:ea typeface="思源宋体" panose="02020400000000000000" charset="-122"/>
                <a:cs typeface="+mn-cs"/>
              </a:rPr>
              <a:t>动力电池涂覆材料：</a:t>
            </a:r>
            <a:r>
              <a:rPr lang="en-US" altLang="zh-CN" sz="1200" kern="1200" dirty="0">
                <a:solidFill>
                  <a:schemeClr val="tx1"/>
                </a:solidFill>
                <a:effectLst/>
                <a:latin typeface="+mn-lt"/>
                <a:ea typeface="思源宋体" panose="02020400000000000000" charset="-122"/>
                <a:cs typeface="+mn-cs"/>
              </a:rPr>
              <a:t>2023</a:t>
            </a:r>
            <a:r>
              <a:rPr lang="zh-CN" altLang="en-US" sz="1200" kern="1200" dirty="0">
                <a:solidFill>
                  <a:schemeClr val="tx1"/>
                </a:solidFill>
                <a:effectLst/>
                <a:latin typeface="+mn-lt"/>
                <a:ea typeface="思源宋体" panose="02020400000000000000" charset="-122"/>
                <a:cs typeface="+mn-cs"/>
              </a:rPr>
              <a:t>年全球</a:t>
            </a:r>
            <a:r>
              <a:rPr lang="en-US" altLang="zh-CN" sz="1200" kern="1200" dirty="0">
                <a:solidFill>
                  <a:schemeClr val="tx1"/>
                </a:solidFill>
                <a:effectLst/>
                <a:latin typeface="+mn-lt"/>
                <a:ea typeface="思源宋体" panose="02020400000000000000" charset="-122"/>
                <a:cs typeface="+mn-cs"/>
              </a:rPr>
              <a:t>133</a:t>
            </a:r>
            <a:r>
              <a:rPr lang="zh-CN" altLang="en-US" sz="1200" kern="1200" dirty="0">
                <a:solidFill>
                  <a:schemeClr val="tx1"/>
                </a:solidFill>
                <a:effectLst/>
                <a:latin typeface="+mn-lt"/>
                <a:ea typeface="思源宋体" panose="02020400000000000000" charset="-122"/>
                <a:cs typeface="+mn-cs"/>
              </a:rPr>
              <a:t>亿元，</a:t>
            </a:r>
            <a:r>
              <a:rPr lang="en-US" altLang="zh-CN" sz="1200" kern="1200" dirty="0">
                <a:solidFill>
                  <a:schemeClr val="tx1"/>
                </a:solidFill>
                <a:effectLst/>
                <a:latin typeface="+mn-lt"/>
                <a:ea typeface="思源宋体" panose="02020400000000000000" charset="-122"/>
                <a:cs typeface="+mn-cs"/>
              </a:rPr>
              <a:t>2030</a:t>
            </a:r>
            <a:r>
              <a:rPr lang="zh-CN" altLang="en-US" sz="1200" kern="1200" dirty="0">
                <a:solidFill>
                  <a:schemeClr val="tx1"/>
                </a:solidFill>
                <a:effectLst/>
                <a:latin typeface="+mn-lt"/>
                <a:ea typeface="思源宋体" panose="02020400000000000000" charset="-122"/>
                <a:cs typeface="+mn-cs"/>
              </a:rPr>
              <a:t>年突破千亿，年增长率高达</a:t>
            </a:r>
            <a:r>
              <a:rPr lang="en-US" altLang="zh-CN" sz="1200" kern="1200" dirty="0">
                <a:solidFill>
                  <a:schemeClr val="tx1"/>
                </a:solidFill>
                <a:effectLst/>
                <a:latin typeface="+mn-lt"/>
                <a:ea typeface="思源宋体" panose="02020400000000000000" charset="-122"/>
                <a:cs typeface="+mn-cs"/>
              </a:rPr>
              <a:t>35%——</a:t>
            </a:r>
            <a:r>
              <a:rPr lang="zh-CN" altLang="en-US" sz="1200" kern="1200" dirty="0">
                <a:solidFill>
                  <a:schemeClr val="tx1"/>
                </a:solidFill>
                <a:effectLst/>
                <a:latin typeface="+mn-lt"/>
                <a:ea typeface="思源宋体" panose="02020400000000000000" charset="-122"/>
                <a:cs typeface="+mn-cs"/>
              </a:rPr>
              <a:t>增速是真空镀膜市场的</a:t>
            </a:r>
            <a:r>
              <a:rPr lang="en-US" altLang="zh-CN" sz="1200" kern="1200" dirty="0">
                <a:solidFill>
                  <a:schemeClr val="tx1"/>
                </a:solidFill>
                <a:effectLst/>
                <a:latin typeface="+mn-lt"/>
                <a:ea typeface="思源宋体" panose="02020400000000000000" charset="-122"/>
                <a:cs typeface="+mn-cs"/>
              </a:rPr>
              <a:t>5</a:t>
            </a:r>
            <a:r>
              <a:rPr lang="zh-CN" altLang="en-US" sz="1200" kern="1200" dirty="0">
                <a:solidFill>
                  <a:schemeClr val="tx1"/>
                </a:solidFill>
                <a:effectLst/>
                <a:latin typeface="+mn-lt"/>
                <a:ea typeface="思源宋体" panose="02020400000000000000" charset="-122"/>
                <a:cs typeface="+mn-cs"/>
              </a:rPr>
              <a:t>倍！</a:t>
            </a:r>
            <a:endParaRPr lang="en-US" altLang="zh-CN" sz="1200" kern="1200" dirty="0">
              <a:solidFill>
                <a:schemeClr val="tx1"/>
              </a:solidFill>
              <a:effectLst/>
              <a:latin typeface="+mn-lt"/>
              <a:ea typeface="思源宋体" panose="02020400000000000000"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a:solidFill>
                  <a:schemeClr val="tx1"/>
                </a:solidFill>
                <a:effectLst/>
                <a:latin typeface="+mn-lt"/>
                <a:ea typeface="思源宋体" panose="02020400000000000000" charset="-122"/>
                <a:cs typeface="+mn-cs"/>
              </a:rPr>
              <a:t>我们踩中了两个高增长赛道：新能源汽车镀膜（年增</a:t>
            </a:r>
            <a:r>
              <a:rPr lang="en-US" altLang="zh-CN" sz="1200" kern="1200" dirty="0">
                <a:solidFill>
                  <a:schemeClr val="tx1"/>
                </a:solidFill>
                <a:effectLst/>
                <a:latin typeface="+mn-lt"/>
                <a:ea typeface="思源宋体" panose="02020400000000000000" charset="-122"/>
                <a:cs typeface="+mn-cs"/>
              </a:rPr>
              <a:t>15%</a:t>
            </a:r>
            <a:r>
              <a:rPr lang="zh-CN" altLang="en-US" sz="1200" kern="1200" dirty="0">
                <a:solidFill>
                  <a:schemeClr val="tx1"/>
                </a:solidFill>
                <a:effectLst/>
                <a:latin typeface="+mn-lt"/>
                <a:ea typeface="思源宋体" panose="02020400000000000000" charset="-122"/>
                <a:cs typeface="+mn-cs"/>
              </a:rPr>
              <a:t>）和动力电池涂覆（年增</a:t>
            </a:r>
            <a:r>
              <a:rPr lang="en-US" altLang="zh-CN" sz="1200" kern="1200" dirty="0">
                <a:solidFill>
                  <a:schemeClr val="tx1"/>
                </a:solidFill>
                <a:effectLst/>
                <a:latin typeface="+mn-lt"/>
                <a:ea typeface="思源宋体" panose="02020400000000000000" charset="-122"/>
                <a:cs typeface="+mn-cs"/>
              </a:rPr>
              <a:t>35%</a:t>
            </a:r>
            <a:r>
              <a:rPr lang="zh-CN" altLang="en-US" sz="1200" kern="1200" dirty="0">
                <a:solidFill>
                  <a:schemeClr val="tx1"/>
                </a:solidFill>
                <a:effectLst/>
                <a:latin typeface="+mn-lt"/>
                <a:ea typeface="思源宋体" panose="02020400000000000000" charset="-122"/>
                <a:cs typeface="+mn-cs"/>
              </a:rPr>
              <a:t>）。</a:t>
            </a:r>
            <a:endParaRPr lang="zh-CN" altLang="zh-CN" sz="1200" kern="1200" dirty="0">
              <a:solidFill>
                <a:schemeClr val="tx1"/>
              </a:solidFill>
              <a:effectLst/>
              <a:latin typeface="+mn-lt"/>
              <a:ea typeface="思源宋体" panose="02020400000000000000" charset="-122"/>
              <a:cs typeface="+mn-cs"/>
            </a:endParaRP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政策端，我们享受三重利好：</a:t>
            </a:r>
            <a:endParaRPr lang="en-US" altLang="zh-CN" dirty="0"/>
          </a:p>
          <a:p>
            <a:r>
              <a:rPr lang="zh-CN" altLang="en-US" dirty="0"/>
              <a:t>国家层面：纳米材料是国家重点支持高新技术领域，研发费用加计扣除</a:t>
            </a:r>
            <a:r>
              <a:rPr lang="en-US" altLang="zh-CN" dirty="0"/>
              <a:t>75%</a:t>
            </a:r>
            <a:endParaRPr lang="en-US" altLang="zh-CN" dirty="0"/>
          </a:p>
          <a:p>
            <a:r>
              <a:rPr lang="zh-CN" altLang="en-US" dirty="0"/>
              <a:t>地方层面：江苏省专精特新企业培育，苏州市十四五规划重点支持纳米新材料产业集群</a:t>
            </a:r>
            <a:endParaRPr lang="zh-CN" altLang="en-US" dirty="0"/>
          </a:p>
          <a:p>
            <a:r>
              <a:rPr lang="zh-CN" altLang="en-US" dirty="0"/>
              <a:t>行业层面：</a:t>
            </a:r>
            <a:r>
              <a:rPr lang="en-US" altLang="zh-CN" dirty="0"/>
              <a:t>2026</a:t>
            </a:r>
            <a:r>
              <a:rPr lang="zh-CN" altLang="en-US" dirty="0"/>
              <a:t>年</a:t>
            </a:r>
            <a:r>
              <a:rPr lang="en-US" altLang="zh-CN" dirty="0"/>
              <a:t>7</a:t>
            </a:r>
            <a:r>
              <a:rPr lang="zh-CN" altLang="en-US" dirty="0"/>
              <a:t>月动力电池新国标实施，对温度、隔热、防撞提出严苛要求</a:t>
            </a:r>
            <a:r>
              <a:rPr lang="en-US" altLang="zh-CN" dirty="0"/>
              <a:t>——</a:t>
            </a:r>
            <a:r>
              <a:rPr lang="zh-CN" altLang="en-US" dirty="0"/>
              <a:t>这正是我们的技术优势所在</a:t>
            </a:r>
            <a:endParaRPr lang="zh-CN" altLang="en-US" dirty="0"/>
          </a:p>
          <a:p>
            <a:r>
              <a:rPr lang="zh-CN" altLang="en-US" dirty="0"/>
              <a:t>政策红利</a:t>
            </a:r>
            <a:r>
              <a:rPr lang="en-US" altLang="zh-CN" dirty="0"/>
              <a:t>+</a:t>
            </a:r>
            <a:r>
              <a:rPr lang="zh-CN" altLang="en-US" dirty="0"/>
              <a:t>市场需求，形成了完美共振</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b="1" kern="1200" dirty="0">
                <a:solidFill>
                  <a:schemeClr val="tx1"/>
                </a:solidFill>
                <a:effectLst/>
                <a:latin typeface="+mn-lt"/>
                <a:ea typeface="思源宋体" panose="02020400000000000000" charset="-122"/>
                <a:cs typeface="+mn-cs"/>
              </a:rPr>
              <a:t>真空镀膜</a:t>
            </a:r>
            <a:r>
              <a:rPr lang="zh-CN" altLang="zh-CN" sz="1200" kern="1200" dirty="0">
                <a:solidFill>
                  <a:schemeClr val="tx1"/>
                </a:solidFill>
                <a:effectLst/>
                <a:latin typeface="+mn-lt"/>
                <a:ea typeface="思源宋体" panose="02020400000000000000" charset="-122"/>
                <a:cs typeface="+mn-cs"/>
              </a:rPr>
              <a:t>是一种在高度真空的环境中，通过物理或化学方法在固体材料表面沉积一层功能性薄膜的技术。这层薄膜能够赋予并提升基材的多种性能，比如耐磨、耐腐蚀、透光性、导电、防护辐射、隔水、隔氧等。</a:t>
            </a:r>
            <a:endParaRPr lang="en-US" altLang="zh-CN" sz="1200" kern="1200" dirty="0">
              <a:solidFill>
                <a:schemeClr val="tx1"/>
              </a:solidFill>
              <a:effectLst/>
              <a:latin typeface="+mn-lt"/>
              <a:ea typeface="思源宋体" panose="02020400000000000000" charset="-122"/>
              <a:cs typeface="+mn-cs"/>
            </a:endParaRPr>
          </a:p>
          <a:p>
            <a:r>
              <a:rPr lang="zh-CN" altLang="en-US" dirty="0"/>
              <a:t>简单介绍一下原理，将要镀膜的基板置于真空腔室中，腔体中的惰性气体在电场和磁场的作用下形成高速离子状态，将会撞击靶材使其成为原子状态后向基板均匀沉积。</a:t>
            </a:r>
            <a:endParaRPr lang="en-US" altLang="zh-CN" dirty="0"/>
          </a:p>
          <a:p>
            <a:r>
              <a:rPr lang="zh-CN" altLang="en-US" dirty="0"/>
              <a:t>我们的独创技术在哪里？</a:t>
            </a:r>
            <a:endParaRPr lang="en-US" altLang="zh-CN" dirty="0"/>
          </a:p>
          <a:p>
            <a:r>
              <a:rPr lang="zh-CN" altLang="en-US" dirty="0"/>
              <a:t>连续式真空溅射装置</a:t>
            </a:r>
            <a:r>
              <a:rPr lang="en-US" altLang="zh-CN" dirty="0"/>
              <a:t>——</a:t>
            </a:r>
            <a:r>
              <a:rPr lang="zh-CN" altLang="en-US" dirty="0"/>
              <a:t>生产速度提升</a:t>
            </a:r>
            <a:r>
              <a:rPr lang="en-US" altLang="zh-CN" dirty="0"/>
              <a:t>15-20</a:t>
            </a:r>
            <a:r>
              <a:rPr lang="zh-CN" altLang="en-US" dirty="0"/>
              <a:t>倍</a:t>
            </a:r>
            <a:endParaRPr lang="zh-CN" altLang="en-US" dirty="0"/>
          </a:p>
          <a:p>
            <a:r>
              <a:rPr lang="zh-CN" altLang="en-US" dirty="0"/>
              <a:t>热能管理技术</a:t>
            </a:r>
            <a:r>
              <a:rPr lang="en-US" altLang="zh-CN" dirty="0"/>
              <a:t>——</a:t>
            </a:r>
            <a:r>
              <a:rPr lang="zh-CN" altLang="en-US" dirty="0"/>
              <a:t>突破了对镀膜基础材料的限制</a:t>
            </a:r>
            <a:endParaRPr lang="zh-CN" altLang="en-US" dirty="0"/>
          </a:p>
          <a:p>
            <a:r>
              <a:rPr lang="zh-CN" altLang="en-US" dirty="0"/>
              <a:t>膜均匀性可控在</a:t>
            </a:r>
            <a:r>
              <a:rPr lang="en-US" altLang="en-US" dirty="0"/>
              <a:t>±</a:t>
            </a:r>
            <a:r>
              <a:rPr lang="en-US" altLang="zh-CN" dirty="0"/>
              <a:t>2</a:t>
            </a:r>
            <a:r>
              <a:rPr lang="zh-CN" altLang="en-US" dirty="0"/>
              <a:t>纳米</a:t>
            </a:r>
            <a:r>
              <a:rPr lang="en-US" altLang="zh-CN" dirty="0"/>
              <a:t>——</a:t>
            </a:r>
            <a:r>
              <a:rPr lang="zh-CN" altLang="en-US" dirty="0"/>
              <a:t>行业标准是</a:t>
            </a:r>
            <a:r>
              <a:rPr lang="en-US" altLang="en-US" dirty="0"/>
              <a:t>±</a:t>
            </a:r>
            <a:r>
              <a:rPr lang="en-US" altLang="zh-CN" dirty="0"/>
              <a:t>10</a:t>
            </a:r>
            <a:r>
              <a:rPr lang="zh-CN" altLang="en-US" dirty="0"/>
              <a:t>纳米，我们做到了</a:t>
            </a:r>
            <a:r>
              <a:rPr lang="en-US" altLang="en-US" dirty="0"/>
              <a:t>±</a:t>
            </a:r>
            <a:r>
              <a:rPr lang="en-US" altLang="zh-CN" dirty="0"/>
              <a:t>2</a:t>
            </a:r>
            <a:r>
              <a:rPr lang="zh-CN" altLang="en-US" dirty="0"/>
              <a:t>纳米</a:t>
            </a:r>
            <a:endParaRPr lang="zh-CN" altLang="en-US" dirty="0"/>
          </a:p>
          <a:p>
            <a:r>
              <a:rPr lang="zh-CN" altLang="en-US" dirty="0"/>
              <a:t>多种工艺气体一次性配比</a:t>
            </a:r>
            <a:r>
              <a:rPr lang="en-US" altLang="zh-CN" dirty="0"/>
              <a:t>——</a:t>
            </a:r>
            <a:r>
              <a:rPr lang="zh-CN" altLang="en-US" dirty="0"/>
              <a:t>镀膜颜色稳定性业内领先</a:t>
            </a:r>
            <a:endParaRPr lang="zh-CN" altLang="en-US" dirty="0"/>
          </a:p>
          <a:p>
            <a:r>
              <a:rPr lang="zh-CN" altLang="en-US" dirty="0"/>
              <a:t>简单说，我们把</a:t>
            </a:r>
            <a:r>
              <a:rPr lang="en-US" altLang="zh-CN" dirty="0"/>
              <a:t>"</a:t>
            </a:r>
            <a:r>
              <a:rPr lang="zh-CN" altLang="en-US" dirty="0"/>
              <a:t>又快又稳又精准</a:t>
            </a:r>
            <a:r>
              <a:rPr lang="en-US" altLang="zh-CN" dirty="0"/>
              <a:t>"</a:t>
            </a:r>
            <a:r>
              <a:rPr lang="zh-CN" altLang="en-US" dirty="0"/>
              <a:t>做到了极致。</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思源宋体" panose="02020400000000000000" charset="-122"/>
                <a:cs typeface="+mn-cs"/>
              </a:rPr>
              <a:t>给大家看几个关键指标，</a:t>
            </a:r>
            <a:r>
              <a:rPr lang="en-US" altLang="en-US" sz="1200" kern="1200">
                <a:solidFill>
                  <a:schemeClr val="tx1"/>
                </a:solidFill>
                <a:effectLst/>
                <a:latin typeface="+mn-lt"/>
                <a:ea typeface="思源宋体" panose="02020400000000000000" charset="-122"/>
                <a:cs typeface="+mn-cs"/>
              </a:rPr>
              <a:t>±</a:t>
            </a:r>
            <a:r>
              <a:rPr lang="en-US" altLang="zh-CN" sz="1200" kern="1200">
                <a:solidFill>
                  <a:schemeClr val="tx1"/>
                </a:solidFill>
                <a:effectLst/>
                <a:latin typeface="+mn-lt"/>
                <a:ea typeface="思源宋体" panose="02020400000000000000" charset="-122"/>
                <a:cs typeface="+mn-cs"/>
              </a:rPr>
              <a:t>2</a:t>
            </a:r>
            <a:r>
              <a:rPr lang="zh-CN" altLang="en-US" sz="1200" kern="1200">
                <a:solidFill>
                  <a:schemeClr val="tx1"/>
                </a:solidFill>
                <a:effectLst/>
                <a:latin typeface="+mn-lt"/>
                <a:ea typeface="思源宋体" panose="02020400000000000000" charset="-122"/>
                <a:cs typeface="+mn-cs"/>
              </a:rPr>
              <a:t>纳米精度和</a:t>
            </a:r>
            <a:r>
              <a:rPr lang="en-US" altLang="zh-CN" sz="1200" kern="1200">
                <a:solidFill>
                  <a:schemeClr val="tx1"/>
                </a:solidFill>
                <a:effectLst/>
                <a:latin typeface="+mn-lt"/>
                <a:ea typeface="思源宋体" panose="02020400000000000000" charset="-122"/>
                <a:cs typeface="+mn-cs"/>
              </a:rPr>
              <a:t>85%</a:t>
            </a:r>
            <a:r>
              <a:rPr lang="zh-CN" altLang="en-US" sz="1200" kern="1200">
                <a:solidFill>
                  <a:schemeClr val="tx1"/>
                </a:solidFill>
                <a:effectLst/>
                <a:latin typeface="+mn-lt"/>
                <a:ea typeface="思源宋体" panose="02020400000000000000" charset="-122"/>
                <a:cs typeface="+mn-cs"/>
              </a:rPr>
              <a:t>良率，是经过客户验证的硬指标</a:t>
            </a:r>
            <a:endParaRPr lang="zh-CN" altLang="en-US" sz="1200" kern="1200">
              <a:solidFill>
                <a:schemeClr val="tx1"/>
              </a:solidFill>
              <a:effectLst/>
              <a:latin typeface="+mn-lt"/>
              <a:ea typeface="思源宋体" panose="02020400000000000000" charset="-122"/>
              <a:cs typeface="+mn-cs"/>
            </a:endParaRPr>
          </a:p>
          <a:p>
            <a:r>
              <a:rPr lang="zh-CN" altLang="en-US" sz="1200" kern="1200">
                <a:solidFill>
                  <a:schemeClr val="tx1"/>
                </a:solidFill>
                <a:effectLst/>
                <a:latin typeface="+mn-lt"/>
                <a:ea typeface="思源宋体" panose="02020400000000000000" charset="-122"/>
                <a:cs typeface="+mn-cs"/>
              </a:rPr>
              <a:t>产品</a:t>
            </a:r>
            <a:r>
              <a:rPr lang="zh-CN" altLang="en-US" sz="1200" kern="1200" dirty="0">
                <a:solidFill>
                  <a:schemeClr val="tx1"/>
                </a:solidFill>
                <a:effectLst/>
                <a:latin typeface="+mn-lt"/>
                <a:ea typeface="思源宋体" panose="02020400000000000000" charset="-122"/>
                <a:cs typeface="+mn-cs"/>
              </a:rPr>
              <a:t>的技术优势非常明显，可做到</a:t>
            </a:r>
            <a:r>
              <a:rPr lang="zh-CN" altLang="zh-CN" sz="1200" kern="1200" dirty="0">
                <a:solidFill>
                  <a:schemeClr val="tx1"/>
                </a:solidFill>
                <a:effectLst/>
                <a:latin typeface="+mn-lt"/>
                <a:ea typeface="思源宋体" panose="02020400000000000000" charset="-122"/>
                <a:cs typeface="+mn-cs"/>
              </a:rPr>
              <a:t>膜厚控制最精准、成品率最高、可定制性最强、成本最低。</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复合集流体是动力电池的</a:t>
            </a:r>
            <a:r>
              <a:rPr lang="en-US" altLang="zh-CN" dirty="0"/>
              <a:t>"</a:t>
            </a:r>
            <a:r>
              <a:rPr lang="zh-CN" altLang="en-US" dirty="0"/>
              <a:t>卡脖子</a:t>
            </a:r>
            <a:r>
              <a:rPr lang="en-US" altLang="zh-CN" dirty="0"/>
              <a:t>"</a:t>
            </a:r>
            <a:r>
              <a:rPr lang="zh-CN" altLang="en-US" dirty="0"/>
              <a:t>技术。传统金属集流体有三大痛点：</a:t>
            </a:r>
            <a:endParaRPr lang="en-US" altLang="zh-CN" dirty="0"/>
          </a:p>
          <a:p>
            <a:r>
              <a:rPr lang="zh-CN" altLang="en-US" dirty="0"/>
              <a:t>成本高、重量重，降低电池能量密度</a:t>
            </a:r>
            <a:endParaRPr lang="zh-CN" altLang="en-US" dirty="0"/>
          </a:p>
          <a:p>
            <a:r>
              <a:rPr lang="zh-CN" altLang="en-US" dirty="0"/>
              <a:t>短路时不易熔断，无法阻止热失控</a:t>
            </a:r>
            <a:endParaRPr lang="zh-CN" altLang="en-US" dirty="0"/>
          </a:p>
          <a:p>
            <a:r>
              <a:rPr lang="zh-CN" altLang="en-US" dirty="0"/>
              <a:t>穿刺后产生毛刺，易引发短路</a:t>
            </a:r>
            <a:endParaRPr lang="zh-CN" altLang="en-US" dirty="0"/>
          </a:p>
          <a:p>
            <a:r>
              <a:rPr lang="zh-CN" altLang="en-US" dirty="0"/>
              <a:t>我们的解决方案是什么？</a:t>
            </a:r>
            <a:endParaRPr lang="en-US" altLang="zh-CN" dirty="0"/>
          </a:p>
          <a:p>
            <a:r>
              <a:rPr lang="zh-CN" altLang="en-US" dirty="0"/>
              <a:t>在</a:t>
            </a:r>
            <a:r>
              <a:rPr lang="en-US" altLang="zh-CN" dirty="0"/>
              <a:t>4</a:t>
            </a:r>
            <a:r>
              <a:rPr lang="zh-CN" altLang="en-US" dirty="0"/>
              <a:t>微米的高分子材料（</a:t>
            </a:r>
            <a:r>
              <a:rPr lang="en-US" altLang="zh-CN" dirty="0"/>
              <a:t>PET/PP/PI</a:t>
            </a:r>
            <a:r>
              <a:rPr lang="zh-CN" altLang="en-US" dirty="0"/>
              <a:t>）两侧镀</a:t>
            </a:r>
            <a:r>
              <a:rPr lang="en-US" altLang="zh-CN" dirty="0"/>
              <a:t>1</a:t>
            </a:r>
            <a:r>
              <a:rPr lang="zh-CN" altLang="en-US" dirty="0"/>
              <a:t>微米金属层，形成</a:t>
            </a:r>
            <a:r>
              <a:rPr lang="en-US" altLang="zh-CN" dirty="0"/>
              <a:t>"</a:t>
            </a:r>
            <a:r>
              <a:rPr lang="zh-CN" altLang="en-US" dirty="0"/>
              <a:t>三明治</a:t>
            </a:r>
            <a:r>
              <a:rPr lang="en-US" altLang="zh-CN" dirty="0"/>
              <a:t>"</a:t>
            </a:r>
            <a:r>
              <a:rPr lang="zh-CN" altLang="en-US" dirty="0"/>
              <a:t>结构。</a:t>
            </a:r>
            <a:endParaRPr lang="zh-CN" altLang="en-US" dirty="0"/>
          </a:p>
          <a:p>
            <a:r>
              <a:rPr lang="zh-CN" altLang="en-US" dirty="0"/>
              <a:t>这样做有什么好处？</a:t>
            </a:r>
            <a:endParaRPr lang="en-US" altLang="zh-CN" dirty="0"/>
          </a:p>
          <a:p>
            <a:r>
              <a:rPr lang="zh-CN" altLang="en-US" dirty="0"/>
              <a:t>降低材料成本和重量</a:t>
            </a:r>
            <a:endParaRPr lang="zh-CN" altLang="en-US" dirty="0"/>
          </a:p>
          <a:p>
            <a:r>
              <a:rPr lang="zh-CN" altLang="en-US" dirty="0"/>
              <a:t>短路时导电层快速熔断，阻止热失控</a:t>
            </a:r>
            <a:endParaRPr lang="zh-CN" altLang="en-US" dirty="0"/>
          </a:p>
          <a:p>
            <a:r>
              <a:rPr lang="zh-CN" altLang="en-US" dirty="0"/>
              <a:t>穿刺不产生毛刺，提升安全性</a:t>
            </a:r>
            <a:endParaRPr lang="zh-CN" altLang="en-US" dirty="0"/>
          </a:p>
          <a:p>
            <a:r>
              <a:rPr lang="zh-CN" altLang="en-US" dirty="0"/>
              <a:t>这项技术，松下电池团队已经在测试验证。</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我们的常温</a:t>
            </a:r>
            <a:r>
              <a:rPr lang="en-US" altLang="zh-CN"/>
              <a:t>/</a:t>
            </a:r>
            <a:r>
              <a:rPr lang="zh-CN" altLang="en-US"/>
              <a:t>高温</a:t>
            </a:r>
            <a:r>
              <a:rPr lang="en-US" altLang="zh-CN"/>
              <a:t>/</a:t>
            </a:r>
            <a:r>
              <a:rPr lang="zh-CN" altLang="en-US"/>
              <a:t>低温循环次数全面领先，镀膜附着力达到</a:t>
            </a:r>
            <a:r>
              <a:rPr lang="en-US" altLang="zh-CN"/>
              <a:t>5B</a:t>
            </a:r>
            <a:r>
              <a:rPr lang="zh-CN" altLang="en-US"/>
              <a:t>最高级别</a:t>
            </a:r>
            <a:r>
              <a:rPr lang="en-US" altLang="zh-CN"/>
              <a:t>——</a:t>
            </a:r>
            <a:r>
              <a:rPr lang="zh-CN" altLang="en-US"/>
              <a:t>这是松下电池团队认可的硬指标。</a:t>
            </a:r>
            <a:endParaRPr lang="zh-CN" altLang="en-US"/>
          </a:p>
          <a:p>
            <a:r>
              <a:rPr lang="zh-CN" altLang="en-US"/>
              <a:t>测试数据为松下电池开发团队提供数据，松下团队去联动天翼储能的时候做的数据，时间</a:t>
            </a:r>
            <a:r>
              <a:rPr lang="en-US" altLang="zh-CN"/>
              <a:t>2018</a:t>
            </a:r>
            <a:r>
              <a:rPr lang="zh-CN" altLang="en-US"/>
              <a:t>年</a:t>
            </a:r>
            <a:r>
              <a:rPr lang="en-US" altLang="zh-CN"/>
              <a:t>-2022</a:t>
            </a:r>
            <a:r>
              <a:rPr lang="zh-CN" altLang="en-US"/>
              <a:t>年</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zh-CN" altLang="en-US" dirty="0"/>
              <a:t>我们的护城河有四层：</a:t>
            </a:r>
            <a:endParaRPr lang="en-US" altLang="zh-CN" dirty="0"/>
          </a:p>
          <a:p>
            <a:pPr lvl="0"/>
            <a:r>
              <a:rPr lang="zh-CN" altLang="en-US" dirty="0"/>
              <a:t>第一层：时间壁垒</a:t>
            </a:r>
            <a:endParaRPr lang="zh-CN" altLang="en-US" dirty="0"/>
          </a:p>
          <a:p>
            <a:pPr lvl="0"/>
            <a:r>
              <a:rPr lang="en-US" altLang="zh-CN" dirty="0"/>
              <a:t>17</a:t>
            </a:r>
            <a:r>
              <a:rPr lang="zh-CN" altLang="en-US" dirty="0"/>
              <a:t>年靶材配方迭代，单次迭代需</a:t>
            </a:r>
            <a:r>
              <a:rPr lang="en-US" altLang="zh-CN" dirty="0"/>
              <a:t>3-6</a:t>
            </a:r>
            <a:r>
              <a:rPr lang="zh-CN" altLang="en-US" dirty="0"/>
              <a:t>个月，中试周期</a:t>
            </a:r>
            <a:r>
              <a:rPr lang="en-US" altLang="zh-CN" dirty="0"/>
              <a:t>6</a:t>
            </a:r>
            <a:r>
              <a:rPr lang="zh-CN" altLang="en-US" dirty="0"/>
              <a:t>个月</a:t>
            </a:r>
            <a:r>
              <a:rPr lang="en-US" altLang="zh-CN" dirty="0"/>
              <a:t>——</a:t>
            </a:r>
            <a:r>
              <a:rPr lang="zh-CN" altLang="en-US" dirty="0"/>
              <a:t>这是无法跨越的时间成本。</a:t>
            </a:r>
            <a:endParaRPr lang="en-US" altLang="zh-CN" dirty="0"/>
          </a:p>
          <a:p>
            <a:pPr lvl="0"/>
            <a:r>
              <a:rPr lang="zh-CN" altLang="en-US" dirty="0"/>
              <a:t>第二层：技术融合</a:t>
            </a:r>
            <a:endParaRPr lang="zh-CN" altLang="en-US" dirty="0"/>
          </a:p>
          <a:p>
            <a:pPr lvl="0"/>
            <a:r>
              <a:rPr lang="zh-CN" altLang="en-US" dirty="0"/>
              <a:t>自主设备</a:t>
            </a:r>
            <a:r>
              <a:rPr lang="en-US" altLang="zh-CN" dirty="0"/>
              <a:t>+</a:t>
            </a:r>
            <a:r>
              <a:rPr lang="zh-CN" altLang="en-US" dirty="0"/>
              <a:t>成熟工艺</a:t>
            </a:r>
            <a:r>
              <a:rPr lang="en-US" altLang="zh-CN" dirty="0"/>
              <a:t>+</a:t>
            </a:r>
            <a:r>
              <a:rPr lang="zh-CN" altLang="en-US" dirty="0"/>
              <a:t>在线检测，三位一体原创技术，膜厚精度</a:t>
            </a:r>
            <a:r>
              <a:rPr lang="en-US" altLang="en-US" dirty="0"/>
              <a:t>±</a:t>
            </a:r>
            <a:r>
              <a:rPr lang="en-US" altLang="zh-CN" dirty="0"/>
              <a:t>2%</a:t>
            </a:r>
            <a:r>
              <a:rPr lang="zh-CN" altLang="en-US" dirty="0"/>
              <a:t>。</a:t>
            </a:r>
            <a:endParaRPr lang="en-US" altLang="zh-CN" dirty="0"/>
          </a:p>
          <a:p>
            <a:pPr lvl="0"/>
            <a:r>
              <a:rPr lang="zh-CN" altLang="en-US" dirty="0"/>
              <a:t>第三层：客户绑定</a:t>
            </a:r>
            <a:endParaRPr lang="zh-CN" altLang="en-US" dirty="0"/>
          </a:p>
          <a:p>
            <a:pPr lvl="0"/>
            <a:r>
              <a:rPr lang="zh-CN" altLang="en-US" dirty="0"/>
              <a:t>通过</a:t>
            </a:r>
            <a:r>
              <a:rPr lang="en-US" altLang="zh-CN" dirty="0"/>
              <a:t>4A</a:t>
            </a:r>
            <a:r>
              <a:rPr lang="zh-CN" altLang="en-US" dirty="0"/>
              <a:t>级、真空镀膜头部客户验证，合作验证周期</a:t>
            </a:r>
            <a:r>
              <a:rPr lang="en-US" altLang="zh-CN" dirty="0"/>
              <a:t>3-6</a:t>
            </a:r>
            <a:r>
              <a:rPr lang="zh-CN" altLang="en-US" dirty="0"/>
              <a:t>个月，客户切换成本极高。</a:t>
            </a:r>
            <a:endParaRPr lang="zh-CN" altLang="en-US" dirty="0"/>
          </a:p>
          <a:p>
            <a:pPr lvl="0"/>
            <a:r>
              <a:rPr lang="zh-CN" altLang="en-US" dirty="0"/>
              <a:t>第四层：知识产权</a:t>
            </a:r>
            <a:endParaRPr lang="zh-CN" altLang="en-US" dirty="0"/>
          </a:p>
          <a:p>
            <a:pPr lvl="0"/>
            <a:r>
              <a:rPr lang="en-US" altLang="zh-CN" dirty="0"/>
              <a:t>100+</a:t>
            </a:r>
            <a:r>
              <a:rPr lang="zh-CN" altLang="en-US" dirty="0"/>
              <a:t>项专利，主导制定</a:t>
            </a:r>
            <a:r>
              <a:rPr lang="en-US" altLang="zh-CN" dirty="0"/>
              <a:t>3</a:t>
            </a:r>
            <a:r>
              <a:rPr lang="zh-CN" altLang="en-US" dirty="0"/>
              <a:t>项行业标准，掌握全产业链话语权。</a:t>
            </a:r>
            <a:endParaRPr lang="en-US" altLang="zh-CN" dirty="0"/>
          </a:p>
          <a:p>
            <a:pPr lvl="0"/>
            <a:r>
              <a:rPr lang="zh-CN" altLang="en-US" dirty="0"/>
              <a:t>这些壁垒，让后来者至少需要</a:t>
            </a:r>
            <a:r>
              <a:rPr lang="en-US" altLang="zh-CN" dirty="0"/>
              <a:t>5-8</a:t>
            </a:r>
            <a:r>
              <a:rPr lang="zh-CN" altLang="en-US" dirty="0"/>
              <a:t>年才能追平。</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思源宋体" panose="02020400000000000000" charset="-122"/>
                <a:cs typeface="+mn-cs"/>
              </a:rPr>
              <a:t>基于我们的核心技术，融睿</a:t>
            </a:r>
            <a:r>
              <a:rPr lang="zh-CN" altLang="en-US" sz="1200" kern="1200" dirty="0">
                <a:solidFill>
                  <a:schemeClr val="tx1"/>
                </a:solidFill>
                <a:effectLst/>
                <a:latin typeface="+mn-lt"/>
                <a:ea typeface="思源宋体" panose="02020400000000000000" charset="-122"/>
                <a:cs typeface="+mn-cs"/>
              </a:rPr>
              <a:t>主要</a:t>
            </a:r>
            <a:r>
              <a:rPr lang="zh-CN" altLang="zh-CN" sz="1200" kern="1200" dirty="0">
                <a:solidFill>
                  <a:schemeClr val="tx1"/>
                </a:solidFill>
                <a:effectLst/>
                <a:latin typeface="+mn-lt"/>
                <a:ea typeface="思源宋体" panose="02020400000000000000" charset="-122"/>
                <a:cs typeface="+mn-cs"/>
              </a:rPr>
              <a:t>产品线</a:t>
            </a:r>
            <a:r>
              <a:rPr lang="zh-CN" altLang="en-US" sz="1200" kern="1200" dirty="0">
                <a:solidFill>
                  <a:schemeClr val="tx1"/>
                </a:solidFill>
                <a:effectLst/>
                <a:latin typeface="+mn-lt"/>
                <a:ea typeface="思源宋体" panose="02020400000000000000" charset="-122"/>
                <a:cs typeface="+mn-cs"/>
              </a:rPr>
              <a:t>分为三大领域</a:t>
            </a:r>
            <a:r>
              <a:rPr lang="zh-CN" altLang="zh-CN" sz="1200" kern="1200" dirty="0">
                <a:solidFill>
                  <a:schemeClr val="tx1"/>
                </a:solidFill>
                <a:effectLst/>
                <a:latin typeface="+mn-lt"/>
                <a:ea typeface="思源宋体" panose="02020400000000000000" charset="-122"/>
                <a:cs typeface="+mn-cs"/>
              </a:rPr>
              <a:t>：</a:t>
            </a:r>
            <a:endParaRPr lang="zh-CN" altLang="zh-CN" sz="1200" kern="1200" dirty="0">
              <a:solidFill>
                <a:schemeClr val="tx1"/>
              </a:solidFill>
              <a:effectLst/>
              <a:latin typeface="+mn-lt"/>
              <a:ea typeface="思源宋体" panose="02020400000000000000" charset="-122"/>
              <a:cs typeface="+mn-cs"/>
            </a:endParaRPr>
          </a:p>
          <a:p>
            <a:r>
              <a:rPr lang="zh-CN" altLang="zh-CN" sz="1200" b="1" kern="1200" dirty="0">
                <a:solidFill>
                  <a:schemeClr val="tx1"/>
                </a:solidFill>
                <a:effectLst/>
                <a:latin typeface="+mn-lt"/>
                <a:ea typeface="思源宋体" panose="02020400000000000000" charset="-122"/>
                <a:cs typeface="+mn-cs"/>
              </a:rPr>
              <a:t>新能源汽车领域：</a:t>
            </a:r>
            <a:endParaRPr lang="zh-CN" altLang="zh-CN" sz="1200" kern="1200" dirty="0">
              <a:solidFill>
                <a:schemeClr val="tx1"/>
              </a:solidFill>
              <a:effectLst/>
              <a:latin typeface="+mn-lt"/>
              <a:ea typeface="思源宋体" panose="02020400000000000000" charset="-122"/>
              <a:cs typeface="+mn-cs"/>
            </a:endParaRPr>
          </a:p>
          <a:p>
            <a:pPr lvl="0"/>
            <a:r>
              <a:rPr lang="zh-CN" altLang="zh-CN" sz="1200" kern="1200" dirty="0">
                <a:solidFill>
                  <a:schemeClr val="tx1"/>
                </a:solidFill>
                <a:effectLst/>
                <a:latin typeface="+mn-lt"/>
                <a:ea typeface="思源宋体" panose="02020400000000000000" charset="-122"/>
                <a:cs typeface="+mn-cs"/>
              </a:rPr>
              <a:t>内外车灯罩膜</a:t>
            </a:r>
            <a:endParaRPr lang="zh-CN" altLang="zh-CN" sz="1200" kern="1200" dirty="0">
              <a:solidFill>
                <a:schemeClr val="tx1"/>
              </a:solidFill>
              <a:effectLst/>
              <a:latin typeface="+mn-lt"/>
              <a:ea typeface="思源宋体" panose="02020400000000000000" charset="-122"/>
              <a:cs typeface="+mn-cs"/>
            </a:endParaRPr>
          </a:p>
          <a:p>
            <a:pPr lvl="0"/>
            <a:r>
              <a:rPr lang="zh-CN" altLang="zh-CN" sz="1200" kern="1200" dirty="0">
                <a:solidFill>
                  <a:schemeClr val="tx1"/>
                </a:solidFill>
                <a:effectLst/>
                <a:latin typeface="+mn-lt"/>
                <a:ea typeface="思源宋体" panose="02020400000000000000" charset="-122"/>
                <a:cs typeface="+mn-cs"/>
              </a:rPr>
              <a:t>中控屏膜</a:t>
            </a:r>
            <a:endParaRPr lang="zh-CN" altLang="zh-CN" sz="1200" kern="1200" dirty="0">
              <a:solidFill>
                <a:schemeClr val="tx1"/>
              </a:solidFill>
              <a:effectLst/>
              <a:latin typeface="+mn-lt"/>
              <a:ea typeface="思源宋体" panose="02020400000000000000" charset="-122"/>
              <a:cs typeface="+mn-cs"/>
            </a:endParaRPr>
          </a:p>
          <a:p>
            <a:pPr lvl="0"/>
            <a:r>
              <a:rPr lang="en-US" altLang="zh-CN" sz="1200" kern="1200" dirty="0">
                <a:solidFill>
                  <a:schemeClr val="tx1"/>
                </a:solidFill>
                <a:effectLst/>
                <a:latin typeface="+mn-lt"/>
                <a:ea typeface="思源宋体" panose="02020400000000000000" charset="-122"/>
                <a:cs typeface="+mn-cs"/>
              </a:rPr>
              <a:t>HUD</a:t>
            </a:r>
            <a:r>
              <a:rPr lang="zh-CN" altLang="zh-CN" sz="1200" kern="1200" dirty="0">
                <a:solidFill>
                  <a:schemeClr val="tx1"/>
                </a:solidFill>
                <a:effectLst/>
                <a:latin typeface="+mn-lt"/>
                <a:ea typeface="思源宋体" panose="02020400000000000000" charset="-122"/>
                <a:cs typeface="+mn-cs"/>
              </a:rPr>
              <a:t>光学镀膜（抬头显示仪）</a:t>
            </a:r>
            <a:endParaRPr lang="zh-CN" altLang="zh-CN" sz="1200" kern="1200" dirty="0">
              <a:solidFill>
                <a:schemeClr val="tx1"/>
              </a:solidFill>
              <a:effectLst/>
              <a:latin typeface="+mn-lt"/>
              <a:ea typeface="思源宋体" panose="02020400000000000000" charset="-122"/>
              <a:cs typeface="+mn-cs"/>
            </a:endParaRPr>
          </a:p>
          <a:p>
            <a:r>
              <a:rPr lang="zh-CN" altLang="en-US" sz="1200" b="1" kern="1200" dirty="0">
                <a:solidFill>
                  <a:schemeClr val="tx1"/>
                </a:solidFill>
                <a:effectLst/>
                <a:latin typeface="+mn-lt"/>
                <a:ea typeface="思源宋体" panose="02020400000000000000" charset="-122"/>
                <a:cs typeface="+mn-cs"/>
              </a:rPr>
              <a:t>动力</a:t>
            </a:r>
            <a:r>
              <a:rPr lang="zh-CN" altLang="zh-CN" sz="1200" b="1" kern="1200" dirty="0">
                <a:solidFill>
                  <a:schemeClr val="tx1"/>
                </a:solidFill>
                <a:effectLst/>
                <a:latin typeface="+mn-lt"/>
                <a:ea typeface="思源宋体" panose="02020400000000000000" charset="-122"/>
                <a:cs typeface="+mn-cs"/>
              </a:rPr>
              <a:t>电池领域：</a:t>
            </a:r>
            <a:endParaRPr lang="zh-CN" altLang="zh-CN" sz="1200" kern="1200" dirty="0">
              <a:solidFill>
                <a:schemeClr val="tx1"/>
              </a:solidFill>
              <a:effectLst/>
              <a:latin typeface="+mn-lt"/>
              <a:ea typeface="思源宋体" panose="02020400000000000000" charset="-122"/>
              <a:cs typeface="+mn-cs"/>
            </a:endParaRPr>
          </a:p>
          <a:p>
            <a:pPr lvl="0"/>
            <a:r>
              <a:rPr lang="zh-CN" altLang="zh-CN" sz="1200" kern="1200" dirty="0">
                <a:solidFill>
                  <a:schemeClr val="tx1"/>
                </a:solidFill>
                <a:effectLst/>
                <a:latin typeface="+mn-lt"/>
                <a:ea typeface="思源宋体" panose="02020400000000000000" charset="-122"/>
                <a:cs typeface="+mn-cs"/>
              </a:rPr>
              <a:t>电池防护涂层</a:t>
            </a:r>
            <a:endParaRPr lang="zh-CN" altLang="zh-CN" sz="1200" kern="1200" dirty="0">
              <a:solidFill>
                <a:schemeClr val="tx1"/>
              </a:solidFill>
              <a:effectLst/>
              <a:latin typeface="+mn-lt"/>
              <a:ea typeface="思源宋体" panose="02020400000000000000" charset="-122"/>
              <a:cs typeface="+mn-cs"/>
            </a:endParaRPr>
          </a:p>
          <a:p>
            <a:pPr lvl="0"/>
            <a:r>
              <a:rPr lang="zh-CN" altLang="zh-CN" sz="1200" kern="1200" dirty="0">
                <a:solidFill>
                  <a:schemeClr val="tx1"/>
                </a:solidFill>
                <a:effectLst/>
                <a:latin typeface="+mn-lt"/>
                <a:ea typeface="思源宋体" panose="02020400000000000000" charset="-122"/>
                <a:cs typeface="+mn-cs"/>
              </a:rPr>
              <a:t>电池防爆涂层</a:t>
            </a:r>
            <a:endParaRPr lang="zh-CN" altLang="zh-CN" sz="1200" kern="1200" dirty="0">
              <a:solidFill>
                <a:schemeClr val="tx1"/>
              </a:solidFill>
              <a:effectLst/>
              <a:latin typeface="+mn-lt"/>
              <a:ea typeface="思源宋体" panose="02020400000000000000" charset="-122"/>
              <a:cs typeface="+mn-cs"/>
            </a:endParaRPr>
          </a:p>
          <a:p>
            <a:pPr lvl="0"/>
            <a:r>
              <a:rPr lang="zh-CN" altLang="zh-CN" sz="1200" kern="1200" dirty="0">
                <a:solidFill>
                  <a:schemeClr val="tx1"/>
                </a:solidFill>
                <a:effectLst/>
                <a:latin typeface="+mn-lt"/>
                <a:ea typeface="思源宋体" panose="02020400000000000000" charset="-122"/>
                <a:cs typeface="+mn-cs"/>
              </a:rPr>
              <a:t>电池防撞涂层</a:t>
            </a:r>
            <a:endParaRPr lang="zh-CN" altLang="zh-CN" sz="1200" kern="1200" dirty="0">
              <a:solidFill>
                <a:schemeClr val="tx1"/>
              </a:solidFill>
              <a:effectLst/>
              <a:latin typeface="+mn-lt"/>
              <a:ea typeface="思源宋体" panose="02020400000000000000" charset="-122"/>
              <a:cs typeface="+mn-cs"/>
            </a:endParaRPr>
          </a:p>
          <a:p>
            <a:r>
              <a:rPr lang="zh-CN" altLang="zh-CN" sz="1200" b="1" kern="1200" dirty="0">
                <a:solidFill>
                  <a:schemeClr val="tx1"/>
                </a:solidFill>
                <a:effectLst/>
                <a:latin typeface="+mn-lt"/>
                <a:ea typeface="思源宋体" panose="02020400000000000000" charset="-122"/>
                <a:cs typeface="+mn-cs"/>
              </a:rPr>
              <a:t>复合集流体领域：</a:t>
            </a:r>
            <a:endParaRPr lang="zh-CN" altLang="zh-CN" sz="1200" kern="1200" dirty="0">
              <a:solidFill>
                <a:schemeClr val="tx1"/>
              </a:solidFill>
              <a:effectLst/>
              <a:latin typeface="+mn-lt"/>
              <a:ea typeface="思源宋体" panose="02020400000000000000" charset="-122"/>
              <a:cs typeface="+mn-cs"/>
            </a:endParaRPr>
          </a:p>
          <a:p>
            <a:pPr lvl="0"/>
            <a:r>
              <a:rPr lang="zh-CN" altLang="zh-CN" sz="1200" kern="1200" dirty="0">
                <a:solidFill>
                  <a:schemeClr val="tx1"/>
                </a:solidFill>
                <a:effectLst/>
                <a:latin typeface="+mn-lt"/>
                <a:ea typeface="思源宋体" panose="02020400000000000000" charset="-122"/>
                <a:cs typeface="+mn-cs"/>
              </a:rPr>
              <a:t>水电镀膜</a:t>
            </a:r>
            <a:endParaRPr lang="zh-CN" altLang="zh-CN" sz="1200" kern="1200" dirty="0">
              <a:solidFill>
                <a:schemeClr val="tx1"/>
              </a:solidFill>
              <a:effectLst/>
              <a:latin typeface="+mn-lt"/>
              <a:ea typeface="思源宋体" panose="02020400000000000000" charset="-122"/>
              <a:cs typeface="+mn-cs"/>
            </a:endParaRPr>
          </a:p>
          <a:p>
            <a:pPr lvl="0"/>
            <a:r>
              <a:rPr lang="zh-CN" altLang="zh-CN" sz="1200" kern="1200" dirty="0">
                <a:solidFill>
                  <a:schemeClr val="tx1"/>
                </a:solidFill>
                <a:effectLst/>
                <a:latin typeface="+mn-lt"/>
                <a:ea typeface="思源宋体" panose="02020400000000000000" charset="-122"/>
                <a:cs typeface="+mn-cs"/>
              </a:rPr>
              <a:t>真空镀膜</a:t>
            </a:r>
            <a:endParaRPr lang="zh-CN" altLang="zh-CN" sz="1200" kern="1200" dirty="0">
              <a:solidFill>
                <a:schemeClr val="tx1"/>
              </a:solidFill>
              <a:effectLst/>
              <a:latin typeface="+mn-lt"/>
              <a:ea typeface="思源宋体" panose="02020400000000000000" charset="-122"/>
              <a:cs typeface="+mn-cs"/>
            </a:endParaRPr>
          </a:p>
          <a:p>
            <a:r>
              <a:rPr lang="zh-CN" altLang="zh-CN" sz="1200" kern="1200" dirty="0">
                <a:solidFill>
                  <a:schemeClr val="tx1"/>
                </a:solidFill>
                <a:effectLst/>
                <a:latin typeface="+mn-lt"/>
                <a:ea typeface="思源宋体" panose="02020400000000000000" charset="-122"/>
                <a:cs typeface="+mn-cs"/>
              </a:rPr>
              <a:t>这些产品覆盖了新能源汽车和新能源电池两个最热门的产业链，具有广阔的市场前景。</a:t>
            </a:r>
            <a:endParaRPr lang="zh-CN" altLang="zh-CN" sz="1200" kern="1200" dirty="0">
              <a:solidFill>
                <a:schemeClr val="tx1"/>
              </a:solidFill>
              <a:effectLst/>
              <a:latin typeface="+mn-lt"/>
              <a:ea typeface="思源宋体" panose="02020400000000000000" charset="-122"/>
              <a:cs typeface="+mn-cs"/>
            </a:endParaRP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这是我们整个工艺流程，从进货到出货的全链路工艺，严格按照</a:t>
            </a:r>
            <a:r>
              <a:rPr lang="zh-CN" altLang="zh-CN" sz="1200" b="1" kern="1200" dirty="0">
                <a:solidFill>
                  <a:schemeClr val="tx1"/>
                </a:solidFill>
                <a:effectLst/>
                <a:latin typeface="+mn-lt"/>
                <a:ea typeface="思源宋体" panose="02020400000000000000" charset="-122"/>
                <a:cs typeface="+mn-cs"/>
              </a:rPr>
              <a:t>光学镀膜的国际标准</a:t>
            </a:r>
            <a:r>
              <a:rPr lang="zh-CN" altLang="zh-CN" sz="1200" kern="1200" dirty="0">
                <a:solidFill>
                  <a:schemeClr val="tx1"/>
                </a:solidFill>
                <a:effectLst/>
                <a:latin typeface="+mn-lt"/>
                <a:ea typeface="思源宋体" panose="02020400000000000000" charset="-122"/>
                <a:cs typeface="+mn-cs"/>
              </a:rPr>
              <a:t>进行</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b="1" kern="1200" dirty="0">
                <a:solidFill>
                  <a:schemeClr val="tx1"/>
                </a:solidFill>
                <a:effectLst/>
                <a:latin typeface="+mn-lt"/>
                <a:ea typeface="思源宋体" panose="02020400000000000000" charset="-122"/>
                <a:cs typeface="+mn-cs"/>
              </a:rPr>
              <a:t>设备方面，</a:t>
            </a:r>
            <a:r>
              <a:rPr lang="zh-CN" altLang="zh-CN" sz="1200" kern="1200" dirty="0">
                <a:solidFill>
                  <a:schemeClr val="tx1"/>
                </a:solidFill>
                <a:effectLst/>
                <a:latin typeface="+mn-lt"/>
                <a:ea typeface="思源宋体" panose="02020400000000000000" charset="-122"/>
                <a:cs typeface="+mn-cs"/>
              </a:rPr>
              <a:t> 我们拥有多台</a:t>
            </a:r>
            <a:r>
              <a:rPr lang="zh-CN" altLang="en-US" sz="1200" kern="1200" dirty="0">
                <a:solidFill>
                  <a:schemeClr val="tx1"/>
                </a:solidFill>
                <a:effectLst/>
                <a:latin typeface="+mn-lt"/>
                <a:ea typeface="思源宋体" panose="02020400000000000000" charset="-122"/>
                <a:cs typeface="+mn-cs"/>
              </a:rPr>
              <a:t>不同生产工艺</a:t>
            </a:r>
            <a:r>
              <a:rPr lang="zh-CN" altLang="zh-CN" sz="1200" kern="1200" dirty="0">
                <a:solidFill>
                  <a:schemeClr val="tx1"/>
                </a:solidFill>
                <a:effectLst/>
                <a:latin typeface="+mn-lt"/>
                <a:ea typeface="思源宋体" panose="02020400000000000000" charset="-122"/>
                <a:cs typeface="+mn-cs"/>
              </a:rPr>
              <a:t>专业设备</a:t>
            </a:r>
            <a:r>
              <a:rPr lang="zh-CN" altLang="en-US" sz="1200" kern="1200" dirty="0">
                <a:solidFill>
                  <a:schemeClr val="tx1"/>
                </a:solidFill>
                <a:effectLst/>
                <a:latin typeface="+mn-lt"/>
                <a:ea typeface="思源宋体" panose="02020400000000000000" charset="-122"/>
                <a:cs typeface="+mn-cs"/>
              </a:rPr>
              <a:t>，溅射连续生产线是我们的核心设备，纯自主研发。</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客户名单是我们最好的名片。</a:t>
            </a:r>
            <a:endParaRPr lang="en-US" altLang="zh-CN" dirty="0"/>
          </a:p>
          <a:p>
            <a:r>
              <a:rPr lang="zh-CN" altLang="en-US" dirty="0"/>
              <a:t>国际品牌：丰田、宝马、奔驰、路虎、现代</a:t>
            </a:r>
            <a:endParaRPr lang="zh-CN" altLang="en-US" dirty="0"/>
          </a:p>
          <a:p>
            <a:r>
              <a:rPr lang="zh-CN" altLang="en-US" dirty="0"/>
              <a:t>国内头部：比亚迪、吉利、长安、奇瑞、华为问界、红旗、岚图</a:t>
            </a:r>
            <a:endParaRPr lang="en-US" altLang="zh-CN" dirty="0"/>
          </a:p>
          <a:p>
            <a:r>
              <a:rPr lang="zh-CN" altLang="en-US" dirty="0"/>
              <a:t>产品覆盖发光车标、</a:t>
            </a:r>
            <a:r>
              <a:rPr lang="en-US" altLang="zh-CN" dirty="0"/>
              <a:t>HUD</a:t>
            </a:r>
            <a:r>
              <a:rPr lang="zh-CN" altLang="en-US" dirty="0"/>
              <a:t>抬头显示、曲面盖板、车灯光学组件等高附加值零部件。</a:t>
            </a:r>
            <a:endParaRPr lang="en-US" altLang="zh-CN" dirty="0"/>
          </a:p>
          <a:p>
            <a:r>
              <a:rPr lang="zh-CN" altLang="en-US" dirty="0"/>
              <a:t>华为问界的前后车灯水晶组件，就是我们供应的。</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除了车企，我们还服务了</a:t>
            </a:r>
            <a:r>
              <a:rPr lang="en-US" altLang="zh-CN" dirty="0"/>
              <a:t>106</a:t>
            </a:r>
            <a:r>
              <a:rPr lang="zh-CN" altLang="en-US" dirty="0"/>
              <a:t>家</a:t>
            </a:r>
            <a:r>
              <a:rPr lang="en-US" altLang="zh-CN" dirty="0"/>
              <a:t>B</a:t>
            </a:r>
            <a:r>
              <a:rPr lang="zh-CN" altLang="en-US" dirty="0"/>
              <a:t>端客户，包括：</a:t>
            </a:r>
            <a:endParaRPr lang="en-US" altLang="zh-CN" dirty="0"/>
          </a:p>
          <a:p>
            <a:r>
              <a:rPr lang="zh-CN" altLang="en-US" dirty="0"/>
              <a:t>德国巴斯夫</a:t>
            </a:r>
            <a:endParaRPr lang="zh-CN" altLang="en-US" dirty="0"/>
          </a:p>
          <a:p>
            <a:r>
              <a:rPr lang="zh-CN" altLang="en-US" dirty="0"/>
              <a:t>领益智造</a:t>
            </a:r>
            <a:endParaRPr lang="zh-CN" altLang="en-US" dirty="0"/>
          </a:p>
          <a:p>
            <a:r>
              <a:rPr lang="zh-CN" altLang="en-US" dirty="0"/>
              <a:t>众福科技、东超科技</a:t>
            </a:r>
            <a:endParaRPr lang="zh-CN" altLang="en-US" dirty="0"/>
          </a:p>
          <a:p>
            <a:r>
              <a:rPr lang="zh-CN" altLang="en-US" dirty="0"/>
              <a:t>史密斯、博世、乐华</a:t>
            </a:r>
            <a:r>
              <a:rPr lang="en-US" altLang="zh-CN" dirty="0"/>
              <a:t>……</a:t>
            </a:r>
            <a:endParaRPr lang="en-US" altLang="zh-CN" dirty="0"/>
          </a:p>
          <a:p>
            <a:r>
              <a:rPr lang="zh-CN" altLang="en-US" dirty="0"/>
              <a:t>这些客户覆盖材料、电子、光学、显示等多个领域，证明我们的技术通用性强、客户粘性高。</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接下来是最实在的数据</a:t>
            </a:r>
            <a:r>
              <a:rPr lang="en-US" altLang="zh-CN" dirty="0"/>
              <a:t>——</a:t>
            </a:r>
            <a:r>
              <a:rPr lang="zh-CN" altLang="en-US" dirty="0"/>
              <a:t>未来三年已锁定订单</a:t>
            </a:r>
            <a:r>
              <a:rPr lang="en-US" altLang="zh-CN" dirty="0"/>
              <a:t>1.13</a:t>
            </a:r>
            <a:r>
              <a:rPr lang="zh-CN" altLang="en-US" dirty="0"/>
              <a:t>亿元：</a:t>
            </a:r>
            <a:endParaRPr lang="en-US" altLang="zh-CN" dirty="0"/>
          </a:p>
          <a:p>
            <a:r>
              <a:rPr lang="zh-CN" altLang="en-US" dirty="0"/>
              <a:t>江淮：</a:t>
            </a:r>
            <a:r>
              <a:rPr lang="en-US" altLang="zh-CN" dirty="0"/>
              <a:t>3122</a:t>
            </a:r>
            <a:r>
              <a:rPr lang="zh-CN" altLang="en-US" dirty="0"/>
              <a:t>万（前后车灯光学组件）</a:t>
            </a:r>
            <a:endParaRPr lang="zh-CN" altLang="en-US" dirty="0"/>
          </a:p>
          <a:p>
            <a:r>
              <a:rPr lang="zh-CN" altLang="en-US" dirty="0"/>
              <a:t>长安：</a:t>
            </a:r>
            <a:r>
              <a:rPr lang="en-US" altLang="zh-CN" dirty="0"/>
              <a:t>1577</a:t>
            </a:r>
            <a:r>
              <a:rPr lang="zh-CN" altLang="en-US" dirty="0"/>
              <a:t>万（曲面盖板、</a:t>
            </a:r>
            <a:r>
              <a:rPr lang="en-US" altLang="zh-CN" dirty="0"/>
              <a:t>3D</a:t>
            </a:r>
            <a:r>
              <a:rPr lang="zh-CN" altLang="en-US" dirty="0"/>
              <a:t>曲面）</a:t>
            </a:r>
            <a:endParaRPr lang="zh-CN" altLang="en-US" dirty="0"/>
          </a:p>
          <a:p>
            <a:r>
              <a:rPr lang="zh-CN" altLang="en-US" dirty="0"/>
              <a:t>现代：</a:t>
            </a:r>
            <a:r>
              <a:rPr lang="en-US" altLang="zh-CN" dirty="0"/>
              <a:t>1376</a:t>
            </a:r>
            <a:r>
              <a:rPr lang="zh-CN" altLang="en-US" dirty="0"/>
              <a:t>万（</a:t>
            </a:r>
            <a:r>
              <a:rPr lang="en-US" altLang="zh-CN" dirty="0"/>
              <a:t>27</a:t>
            </a:r>
            <a:r>
              <a:rPr lang="zh-CN" altLang="en-US" dirty="0"/>
              <a:t>寸曲盖板）</a:t>
            </a:r>
            <a:endParaRPr lang="zh-CN" altLang="en-US" dirty="0"/>
          </a:p>
          <a:p>
            <a:r>
              <a:rPr lang="zh-CN" altLang="en-US" dirty="0"/>
              <a:t>吉利：</a:t>
            </a:r>
            <a:r>
              <a:rPr lang="en-US" altLang="zh-CN" dirty="0"/>
              <a:t>1226</a:t>
            </a:r>
            <a:r>
              <a:rPr lang="zh-CN" altLang="en-US" dirty="0"/>
              <a:t>万（</a:t>
            </a:r>
            <a:r>
              <a:rPr lang="en-US" altLang="zh-CN" dirty="0"/>
              <a:t>AR HUD</a:t>
            </a:r>
            <a:r>
              <a:rPr lang="zh-CN" altLang="en-US" dirty="0"/>
              <a:t>、曲盖板）</a:t>
            </a:r>
            <a:endParaRPr lang="zh-CN" altLang="en-US" dirty="0"/>
          </a:p>
          <a:p>
            <a:r>
              <a:rPr lang="zh-CN" altLang="en-US" dirty="0"/>
              <a:t>上汽：</a:t>
            </a:r>
            <a:r>
              <a:rPr lang="en-US" altLang="zh-CN" dirty="0"/>
              <a:t>1014</a:t>
            </a:r>
            <a:r>
              <a:rPr lang="zh-CN" altLang="en-US" dirty="0"/>
              <a:t>万（双联曲盖板、中控翻转屏）</a:t>
            </a:r>
            <a:endParaRPr lang="zh-CN" altLang="en-US" dirty="0"/>
          </a:p>
          <a:p>
            <a:r>
              <a:rPr lang="zh-CN" altLang="en-US" dirty="0"/>
              <a:t>这些都是已签约订单，不是预期，是现金流的保障。</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r>
              <a:rPr lang="zh-CN" altLang="en-US" sz="1200" kern="1200" dirty="0">
                <a:solidFill>
                  <a:schemeClr val="tx1"/>
                </a:solidFill>
                <a:effectLst/>
                <a:latin typeface="+mn-lt"/>
                <a:ea typeface="思源宋体" panose="02020400000000000000" charset="-122"/>
                <a:cs typeface="+mn-cs"/>
              </a:rPr>
              <a:t>这是公司近几年的利润表，</a:t>
            </a:r>
            <a:r>
              <a:rPr lang="zh-CN" altLang="zh-CN" sz="1200" kern="1200" dirty="0">
                <a:solidFill>
                  <a:schemeClr val="tx1"/>
                </a:solidFill>
                <a:effectLst/>
                <a:latin typeface="+mn-lt"/>
                <a:ea typeface="思源宋体" panose="02020400000000000000" charset="-122"/>
                <a:cs typeface="+mn-cs"/>
              </a:rPr>
              <a:t>从</a:t>
            </a:r>
            <a:r>
              <a:rPr lang="en-US" altLang="zh-CN" sz="1200" kern="1200" dirty="0">
                <a:solidFill>
                  <a:schemeClr val="tx1"/>
                </a:solidFill>
                <a:effectLst/>
                <a:latin typeface="+mn-lt"/>
                <a:ea typeface="思源宋体" panose="02020400000000000000" charset="-122"/>
                <a:cs typeface="+mn-cs"/>
              </a:rPr>
              <a:t>2022</a:t>
            </a:r>
            <a:r>
              <a:rPr lang="zh-CN" altLang="zh-CN" sz="1200" kern="1200" dirty="0">
                <a:solidFill>
                  <a:schemeClr val="tx1"/>
                </a:solidFill>
                <a:effectLst/>
                <a:latin typeface="+mn-lt"/>
                <a:ea typeface="思源宋体" panose="02020400000000000000" charset="-122"/>
                <a:cs typeface="+mn-cs"/>
              </a:rPr>
              <a:t>年</a:t>
            </a:r>
            <a:r>
              <a:rPr lang="en-US" altLang="zh-CN" sz="1200" kern="1200" dirty="0">
                <a:solidFill>
                  <a:schemeClr val="tx1"/>
                </a:solidFill>
                <a:effectLst/>
                <a:latin typeface="+mn-lt"/>
                <a:ea typeface="思源宋体" panose="02020400000000000000" charset="-122"/>
                <a:cs typeface="+mn-cs"/>
              </a:rPr>
              <a:t>1000</a:t>
            </a:r>
            <a:r>
              <a:rPr lang="zh-CN" altLang="zh-CN" sz="1200" kern="1200" dirty="0">
                <a:solidFill>
                  <a:schemeClr val="tx1"/>
                </a:solidFill>
                <a:effectLst/>
                <a:latin typeface="+mn-lt"/>
                <a:ea typeface="思源宋体" panose="02020400000000000000" charset="-122"/>
                <a:cs typeface="+mn-cs"/>
              </a:rPr>
              <a:t>万</a:t>
            </a:r>
            <a:r>
              <a:rPr lang="en-US" altLang="zh-CN" sz="1200" kern="1200" dirty="0">
                <a:solidFill>
                  <a:schemeClr val="tx1"/>
                </a:solidFill>
                <a:effectLst/>
                <a:latin typeface="+mn-lt"/>
                <a:ea typeface="思源宋体" panose="02020400000000000000" charset="-122"/>
                <a:cs typeface="+mn-cs"/>
              </a:rPr>
              <a:t> </a:t>
            </a:r>
            <a:r>
              <a:rPr lang="zh-CN" altLang="en-US" sz="1200" kern="1200" dirty="0">
                <a:solidFill>
                  <a:schemeClr val="tx1"/>
                </a:solidFill>
                <a:effectLst/>
                <a:latin typeface="+mn-lt"/>
                <a:ea typeface="思源宋体" panose="02020400000000000000" charset="-122"/>
                <a:cs typeface="+mn-cs"/>
              </a:rPr>
              <a:t>至</a:t>
            </a:r>
            <a:r>
              <a:rPr lang="en-US" altLang="zh-CN" sz="1200" kern="1200" dirty="0">
                <a:solidFill>
                  <a:schemeClr val="tx1"/>
                </a:solidFill>
                <a:effectLst/>
                <a:latin typeface="+mn-lt"/>
                <a:ea typeface="思源宋体" panose="02020400000000000000" charset="-122"/>
                <a:cs typeface="+mn-cs"/>
              </a:rPr>
              <a:t> 2025</a:t>
            </a:r>
            <a:r>
              <a:rPr lang="zh-CN" altLang="zh-CN" sz="1200" kern="1200" dirty="0">
                <a:solidFill>
                  <a:schemeClr val="tx1"/>
                </a:solidFill>
                <a:effectLst/>
                <a:latin typeface="+mn-lt"/>
                <a:ea typeface="思源宋体" panose="02020400000000000000" charset="-122"/>
                <a:cs typeface="+mn-cs"/>
              </a:rPr>
              <a:t>年</a:t>
            </a:r>
            <a:r>
              <a:rPr lang="zh-CN" altLang="en-US" sz="1200" kern="1200" dirty="0">
                <a:solidFill>
                  <a:schemeClr val="tx1"/>
                </a:solidFill>
                <a:effectLst/>
                <a:latin typeface="+mn-lt"/>
                <a:ea typeface="思源宋体" panose="02020400000000000000" charset="-122"/>
                <a:cs typeface="+mn-cs"/>
              </a:rPr>
              <a:t>近</a:t>
            </a:r>
            <a:r>
              <a:rPr lang="en-US" altLang="zh-CN" sz="1200" kern="1200" dirty="0">
                <a:solidFill>
                  <a:schemeClr val="tx1"/>
                </a:solidFill>
                <a:effectLst/>
                <a:latin typeface="+mn-lt"/>
                <a:ea typeface="思源宋体" panose="02020400000000000000" charset="-122"/>
                <a:cs typeface="+mn-cs"/>
              </a:rPr>
              <a:t>3000</a:t>
            </a:r>
            <a:r>
              <a:rPr lang="zh-CN" altLang="zh-CN" sz="1200" kern="1200" dirty="0">
                <a:solidFill>
                  <a:schemeClr val="tx1"/>
                </a:solidFill>
                <a:effectLst/>
                <a:latin typeface="+mn-lt"/>
                <a:ea typeface="思源宋体" panose="02020400000000000000" charset="-122"/>
                <a:cs typeface="+mn-cs"/>
              </a:rPr>
              <a:t>万，</a:t>
            </a:r>
            <a:r>
              <a:rPr lang="zh-CN" altLang="en-US" sz="1200" b="0" i="0" kern="1200" dirty="0">
                <a:solidFill>
                  <a:schemeClr val="tx1"/>
                </a:solidFill>
                <a:effectLst/>
                <a:latin typeface="+mn-lt"/>
                <a:ea typeface="思源宋体" panose="02020400000000000000" charset="-122"/>
                <a:cs typeface="+mn-cs"/>
              </a:rPr>
              <a:t>融睿的营业收入在过去三年保持了强劲的增长势头，平均年增长率在</a:t>
            </a:r>
            <a:r>
              <a:rPr lang="en-US" altLang="zh-CN" sz="1200" b="0" i="0" kern="1200" dirty="0">
                <a:solidFill>
                  <a:schemeClr val="tx1"/>
                </a:solidFill>
                <a:effectLst/>
                <a:latin typeface="+mn-lt"/>
                <a:ea typeface="思源宋体" panose="02020400000000000000" charset="-122"/>
                <a:cs typeface="+mn-cs"/>
              </a:rPr>
              <a:t>30%</a:t>
            </a:r>
            <a:r>
              <a:rPr lang="zh-CN" altLang="en-US" sz="1200" b="0" i="0" kern="1200" dirty="0">
                <a:solidFill>
                  <a:schemeClr val="tx1"/>
                </a:solidFill>
                <a:effectLst/>
                <a:latin typeface="+mn-lt"/>
                <a:ea typeface="思源宋体" panose="02020400000000000000" charset="-122"/>
                <a:cs typeface="+mn-cs"/>
              </a:rPr>
              <a:t>以上。</a:t>
            </a:r>
            <a:endParaRPr lang="zh-CN" altLang="zh-CN" sz="1200" kern="1200" dirty="0">
              <a:solidFill>
                <a:schemeClr val="tx1"/>
              </a:solidFill>
              <a:effectLst/>
              <a:latin typeface="+mn-lt"/>
              <a:ea typeface="思源宋体" panose="02020400000000000000" charset="-122"/>
              <a:cs typeface="+mn-cs"/>
            </a:endParaRPr>
          </a:p>
          <a:p>
            <a:pPr lvl="0"/>
            <a:r>
              <a:rPr lang="zh-CN" altLang="en-US" sz="1200" b="1" kern="1200" dirty="0">
                <a:solidFill>
                  <a:schemeClr val="tx1"/>
                </a:solidFill>
                <a:effectLst/>
                <a:latin typeface="+mn-lt"/>
                <a:ea typeface="思源宋体" panose="02020400000000000000" charset="-122"/>
                <a:cs typeface="+mn-cs"/>
              </a:rPr>
              <a:t>产品毛利大部分在</a:t>
            </a:r>
            <a:r>
              <a:rPr lang="en-US" altLang="zh-CN" sz="1200" b="1" kern="1200" dirty="0">
                <a:solidFill>
                  <a:schemeClr val="tx1"/>
                </a:solidFill>
                <a:effectLst/>
                <a:latin typeface="+mn-lt"/>
                <a:ea typeface="思源宋体" panose="02020400000000000000" charset="-122"/>
                <a:cs typeface="+mn-cs"/>
              </a:rPr>
              <a:t>30%</a:t>
            </a:r>
            <a:r>
              <a:rPr lang="zh-CN" altLang="en-US" sz="1200" b="1" kern="1200" dirty="0">
                <a:solidFill>
                  <a:schemeClr val="tx1"/>
                </a:solidFill>
                <a:effectLst/>
                <a:latin typeface="+mn-lt"/>
                <a:ea typeface="思源宋体" panose="02020400000000000000" charset="-122"/>
                <a:cs typeface="+mn-cs"/>
              </a:rPr>
              <a:t>以上，净利润</a:t>
            </a:r>
            <a:r>
              <a:rPr lang="en-US" altLang="zh-CN" sz="1200" b="1" kern="1200" dirty="0">
                <a:solidFill>
                  <a:schemeClr val="tx1"/>
                </a:solidFill>
                <a:effectLst/>
                <a:latin typeface="+mn-lt"/>
                <a:ea typeface="思源宋体" panose="02020400000000000000" charset="-122"/>
                <a:cs typeface="+mn-cs"/>
              </a:rPr>
              <a:t>2023</a:t>
            </a:r>
            <a:r>
              <a:rPr lang="zh-CN" altLang="en-US" sz="1200" b="1" kern="1200" dirty="0">
                <a:solidFill>
                  <a:schemeClr val="tx1"/>
                </a:solidFill>
                <a:effectLst/>
                <a:latin typeface="+mn-lt"/>
                <a:ea typeface="思源宋体" panose="02020400000000000000" charset="-122"/>
                <a:cs typeface="+mn-cs"/>
              </a:rPr>
              <a:t>年由亏损变为正利润，</a:t>
            </a:r>
            <a:r>
              <a:rPr lang="en-US" altLang="zh-CN" sz="1200" b="0" i="0" kern="1200" dirty="0">
                <a:solidFill>
                  <a:schemeClr val="tx1"/>
                </a:solidFill>
                <a:effectLst/>
                <a:latin typeface="+mn-lt"/>
                <a:ea typeface="思源宋体" panose="02020400000000000000" charset="-122"/>
                <a:cs typeface="+mn-cs"/>
              </a:rPr>
              <a:t>2025</a:t>
            </a:r>
            <a:r>
              <a:rPr lang="zh-CN" altLang="en-US" sz="1200" b="0" i="0" kern="1200" dirty="0">
                <a:solidFill>
                  <a:schemeClr val="tx1"/>
                </a:solidFill>
                <a:effectLst/>
                <a:latin typeface="+mn-lt"/>
                <a:ea typeface="思源宋体" panose="02020400000000000000" charset="-122"/>
                <a:cs typeface="+mn-cs"/>
              </a:rPr>
              <a:t>年净利率预期达到</a:t>
            </a:r>
            <a:r>
              <a:rPr lang="en-US" altLang="zh-CN" sz="1200" b="0" i="0" kern="1200" dirty="0">
                <a:solidFill>
                  <a:schemeClr val="tx1"/>
                </a:solidFill>
                <a:effectLst/>
                <a:latin typeface="+mn-lt"/>
                <a:ea typeface="思源宋体" panose="02020400000000000000" charset="-122"/>
                <a:cs typeface="+mn-cs"/>
              </a:rPr>
              <a:t>7.21%</a:t>
            </a:r>
            <a:endParaRPr lang="en-US" altLang="zh-CN" sz="1200" b="0" i="0" kern="1200" dirty="0">
              <a:solidFill>
                <a:schemeClr val="tx1"/>
              </a:solidFill>
              <a:effectLst/>
              <a:latin typeface="+mn-lt"/>
              <a:ea typeface="思源宋体" panose="02020400000000000000" charset="-122"/>
              <a:cs typeface="+mn-cs"/>
            </a:endParaRPr>
          </a:p>
          <a:p>
            <a:pPr lvl="0"/>
            <a:r>
              <a:rPr lang="zh-CN" altLang="en-US" sz="1200" b="0" i="0" kern="1200" dirty="0">
                <a:solidFill>
                  <a:schemeClr val="tx1"/>
                </a:solidFill>
                <a:effectLst/>
                <a:latin typeface="+mn-lt"/>
                <a:ea typeface="思源宋体" panose="02020400000000000000" charset="-122"/>
                <a:cs typeface="+mn-cs"/>
              </a:rPr>
              <a:t>财务曲线一路向上，证明了融睿商业模式的有效性和市场前景的广阔状态</a:t>
            </a:r>
            <a:endParaRPr lang="en-US" altLang="zh-CN" sz="1200" b="1" kern="1200" dirty="0">
              <a:solidFill>
                <a:schemeClr val="tx1"/>
              </a:solidFill>
              <a:effectLst/>
              <a:latin typeface="+mn-lt"/>
              <a:ea typeface="思源宋体" panose="02020400000000000000" charset="-122"/>
              <a:cs typeface="+mn-cs"/>
            </a:endParaRPr>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en-US" altLang="zh-CN" sz="1200" b="1" kern="1200" dirty="0">
              <a:solidFill>
                <a:schemeClr val="tx1"/>
              </a:solidFill>
              <a:effectLst/>
              <a:latin typeface="+mn-lt"/>
              <a:ea typeface="思源宋体" panose="02020400000000000000" charset="-122"/>
              <a:cs typeface="+mn-cs"/>
            </a:endParaRPr>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未来五年收入预测（基于已签订单</a:t>
            </a:r>
            <a:r>
              <a:rPr lang="en-US" altLang="zh-CN"/>
              <a:t>+</a:t>
            </a:r>
            <a:r>
              <a:rPr lang="zh-CN" altLang="en-US"/>
              <a:t>产能规划）：</a:t>
            </a:r>
            <a:endParaRPr lang="en-US" altLang="zh-CN"/>
          </a:p>
          <a:p>
            <a:r>
              <a:rPr lang="en-US" altLang="zh-CN"/>
              <a:t>2026</a:t>
            </a:r>
            <a:r>
              <a:rPr lang="zh-CN" altLang="en-US"/>
              <a:t>年：</a:t>
            </a:r>
            <a:r>
              <a:rPr lang="en-US" altLang="zh-CN"/>
              <a:t>8630</a:t>
            </a:r>
            <a:r>
              <a:rPr lang="zh-CN" altLang="en-US"/>
              <a:t>万</a:t>
            </a:r>
            <a:endParaRPr lang="zh-CN" altLang="en-US"/>
          </a:p>
          <a:p>
            <a:r>
              <a:rPr lang="en-US" altLang="zh-CN"/>
              <a:t>2027</a:t>
            </a:r>
            <a:r>
              <a:rPr lang="zh-CN" altLang="en-US"/>
              <a:t>年：</a:t>
            </a:r>
            <a:r>
              <a:rPr lang="en-US" altLang="zh-CN"/>
              <a:t>1.55</a:t>
            </a:r>
            <a:r>
              <a:rPr lang="zh-CN" altLang="en-US"/>
              <a:t>亿</a:t>
            </a:r>
            <a:endParaRPr lang="zh-CN" altLang="en-US"/>
          </a:p>
          <a:p>
            <a:r>
              <a:rPr lang="en-US" altLang="zh-CN"/>
              <a:t>2028</a:t>
            </a:r>
            <a:r>
              <a:rPr lang="zh-CN" altLang="en-US"/>
              <a:t>年：</a:t>
            </a:r>
            <a:r>
              <a:rPr lang="en-US" altLang="zh-CN"/>
              <a:t>2.42</a:t>
            </a:r>
            <a:r>
              <a:rPr lang="zh-CN" altLang="en-US"/>
              <a:t>亿</a:t>
            </a:r>
            <a:endParaRPr lang="zh-CN" altLang="en-US"/>
          </a:p>
          <a:p>
            <a:r>
              <a:rPr lang="en-US" altLang="zh-CN"/>
              <a:t>2029</a:t>
            </a:r>
            <a:r>
              <a:rPr lang="zh-CN" altLang="en-US"/>
              <a:t>年：</a:t>
            </a:r>
            <a:r>
              <a:rPr lang="en-US" altLang="zh-CN"/>
              <a:t>3.28</a:t>
            </a:r>
            <a:r>
              <a:rPr lang="zh-CN" altLang="en-US"/>
              <a:t>亿</a:t>
            </a:r>
            <a:endParaRPr lang="zh-CN" altLang="en-US"/>
          </a:p>
          <a:p>
            <a:r>
              <a:rPr lang="en-US" altLang="zh-CN"/>
              <a:t>2030</a:t>
            </a:r>
            <a:r>
              <a:rPr lang="zh-CN" altLang="en-US"/>
              <a:t>年：</a:t>
            </a:r>
            <a:r>
              <a:rPr lang="en-US" altLang="zh-CN"/>
              <a:t>4.32</a:t>
            </a:r>
            <a:r>
              <a:rPr lang="zh-CN" altLang="en-US"/>
              <a:t>亿</a:t>
            </a:r>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目前的融资需求为</a:t>
            </a:r>
            <a:r>
              <a:rPr lang="en-US" altLang="zh-CN" dirty="0"/>
              <a:t>5000</a:t>
            </a:r>
            <a:r>
              <a:rPr lang="zh-CN" altLang="en-US" dirty="0"/>
              <a:t>万人民币，投前估值为</a:t>
            </a:r>
            <a:r>
              <a:rPr lang="en-US" altLang="zh-CN" dirty="0"/>
              <a:t>2.5</a:t>
            </a:r>
            <a:r>
              <a:rPr lang="zh-CN" altLang="en-US" dirty="0"/>
              <a:t>亿</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grpSp>
        <p:nvGrpSpPr>
          <p:cNvPr id="6" name="组合 5"/>
          <p:cNvGrpSpPr/>
          <p:nvPr userDrawn="1"/>
        </p:nvGrpSpPr>
        <p:grpSpPr>
          <a:xfrm>
            <a:off x="0" y="688975"/>
            <a:ext cx="12202160" cy="6169025"/>
            <a:chOff x="0" y="1085"/>
            <a:chExt cx="19216" cy="9715"/>
          </a:xfrm>
        </p:grpSpPr>
        <p:sp>
          <p:nvSpPr>
            <p:cNvPr id="7" name="矩形 6"/>
            <p:cNvSpPr/>
            <p:nvPr/>
          </p:nvSpPr>
          <p:spPr>
            <a:xfrm>
              <a:off x="0" y="1085"/>
              <a:ext cx="543" cy="971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43" y="1086"/>
              <a:ext cx="18673" cy="9714"/>
            </a:xfrm>
            <a:prstGeom prst="rect">
              <a:avLst/>
            </a:prstGeom>
            <a:solidFill>
              <a:schemeClr val="accent1">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cxnSp>
        <p:nvCxnSpPr>
          <p:cNvPr id="47" name="直接连接符 46"/>
          <p:cNvCxnSpPr/>
          <p:nvPr userDrawn="1"/>
        </p:nvCxnSpPr>
        <p:spPr>
          <a:xfrm flipH="1" flipV="1">
            <a:off x="1783715" y="345440"/>
            <a:ext cx="9071610" cy="13335"/>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nvGrpSpPr>
        <p:grpSpPr>
          <a:xfrm>
            <a:off x="11108055" y="260350"/>
            <a:ext cx="755650" cy="189230"/>
            <a:chOff x="11353" y="3214"/>
            <a:chExt cx="1190" cy="298"/>
          </a:xfrm>
        </p:grpSpPr>
        <p:sp>
          <p:nvSpPr>
            <p:cNvPr id="10" name="椭圆 9"/>
            <p:cNvSpPr/>
            <p:nvPr/>
          </p:nvSpPr>
          <p:spPr>
            <a:xfrm>
              <a:off x="11353" y="3214"/>
              <a:ext cx="298" cy="298"/>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1799" y="3214"/>
              <a:ext cx="298" cy="298"/>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2245" y="3214"/>
              <a:ext cx="298" cy="298"/>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思源宋体" panose="02020400000000000000" charset="-122"/>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思源宋体" panose="02020400000000000000"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思源宋体" panose="02020400000000000000" charset="-122"/>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100"/>
    </mc:Choice>
    <mc:Fallback>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思源宋体" panose="02020400000000000000"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思源宋体" panose="02020400000000000000"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思源宋体" panose="02020400000000000000"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思源宋体" panose="02020400000000000000"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思源宋体" panose="02020400000000000000"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思源宋体" panose="02020400000000000000"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9" Type="http://schemas.openxmlformats.org/officeDocument/2006/relationships/notesSlide" Target="../notesSlides/notesSlide2.xml"/><Relationship Id="rId28" Type="http://schemas.openxmlformats.org/officeDocument/2006/relationships/slideLayout" Target="../slideLayouts/slideLayout2.xml"/><Relationship Id="rId27" Type="http://schemas.openxmlformats.org/officeDocument/2006/relationships/tags" Target="../tags/tag27.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tags" Target="../tags/tag35.xml"/><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1" Type="http://schemas.openxmlformats.org/officeDocument/2006/relationships/notesSlide" Target="../notesSlides/notesSlide4.xml"/><Relationship Id="rId10" Type="http://schemas.openxmlformats.org/officeDocument/2006/relationships/slideLayout" Target="../slideLayouts/slideLayout7.xml"/><Relationship Id="rId1" Type="http://schemas.openxmlformats.org/officeDocument/2006/relationships/tags" Target="../tags/tag28.xml"/></Relationships>
</file>

<file path=ppt/slides/_rels/slide5.xml.rels><?xml version="1.0" encoding="UTF-8" standalone="yes"?>
<Relationships xmlns="http://schemas.openxmlformats.org/package/2006/relationships"><Relationship Id="rId9" Type="http://schemas.openxmlformats.org/officeDocument/2006/relationships/tags" Target="../tags/tag45.xml"/><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6" Type="http://schemas.openxmlformats.org/officeDocument/2006/relationships/notesSlide" Target="../notesSlides/notesSlide5.xml"/><Relationship Id="rId45" Type="http://schemas.openxmlformats.org/officeDocument/2006/relationships/slideLayout" Target="../slideLayouts/slideLayout7.xml"/><Relationship Id="rId44" Type="http://schemas.openxmlformats.org/officeDocument/2006/relationships/tags" Target="../tags/tag68.xml"/><Relationship Id="rId43" Type="http://schemas.openxmlformats.org/officeDocument/2006/relationships/tags" Target="../tags/tag67.xml"/><Relationship Id="rId42" Type="http://schemas.openxmlformats.org/officeDocument/2006/relationships/tags" Target="../tags/tag66.xml"/><Relationship Id="rId41" Type="http://schemas.openxmlformats.org/officeDocument/2006/relationships/tags" Target="../tags/tag65.xml"/><Relationship Id="rId40" Type="http://schemas.openxmlformats.org/officeDocument/2006/relationships/tags" Target="../tags/tag64.xml"/><Relationship Id="rId4" Type="http://schemas.openxmlformats.org/officeDocument/2006/relationships/tags" Target="../tags/tag40.xml"/><Relationship Id="rId39" Type="http://schemas.microsoft.com/office/2007/relationships/hdphoto" Target="../media/image15.wdp"/><Relationship Id="rId38" Type="http://schemas.openxmlformats.org/officeDocument/2006/relationships/image" Target="../media/image14.png"/><Relationship Id="rId37" Type="http://schemas.openxmlformats.org/officeDocument/2006/relationships/tags" Target="../tags/tag63.xml"/><Relationship Id="rId36" Type="http://schemas.openxmlformats.org/officeDocument/2006/relationships/image" Target="../media/image13.png"/><Relationship Id="rId35" Type="http://schemas.openxmlformats.org/officeDocument/2006/relationships/tags" Target="../tags/tag62.xml"/><Relationship Id="rId34" Type="http://schemas.openxmlformats.org/officeDocument/2006/relationships/image" Target="../media/image12.png"/><Relationship Id="rId33" Type="http://schemas.openxmlformats.org/officeDocument/2006/relationships/image" Target="../media/image11.png"/><Relationship Id="rId32" Type="http://schemas.openxmlformats.org/officeDocument/2006/relationships/image" Target="../media/image10.png"/><Relationship Id="rId31" Type="http://schemas.openxmlformats.org/officeDocument/2006/relationships/image" Target="../media/image9.png"/><Relationship Id="rId30" Type="http://schemas.openxmlformats.org/officeDocument/2006/relationships/image" Target="../media/image8.png"/><Relationship Id="rId3" Type="http://schemas.openxmlformats.org/officeDocument/2006/relationships/tags" Target="../tags/tag39.xml"/><Relationship Id="rId29" Type="http://schemas.openxmlformats.org/officeDocument/2006/relationships/image" Target="../media/image7.png"/><Relationship Id="rId28" Type="http://schemas.openxmlformats.org/officeDocument/2006/relationships/image" Target="../media/image6.png"/><Relationship Id="rId27" Type="http://schemas.openxmlformats.org/officeDocument/2006/relationships/image" Target="../media/image5.png"/><Relationship Id="rId26" Type="http://schemas.openxmlformats.org/officeDocument/2006/relationships/image" Target="../media/image4.png"/><Relationship Id="rId25" Type="http://schemas.openxmlformats.org/officeDocument/2006/relationships/tags" Target="../tags/tag61.xml"/><Relationship Id="rId24" Type="http://schemas.openxmlformats.org/officeDocument/2006/relationships/tags" Target="../tags/tag60.xml"/><Relationship Id="rId23" Type="http://schemas.openxmlformats.org/officeDocument/2006/relationships/tags" Target="../tags/tag59.xml"/><Relationship Id="rId22" Type="http://schemas.openxmlformats.org/officeDocument/2006/relationships/tags" Target="../tags/tag58.xml"/><Relationship Id="rId21" Type="http://schemas.openxmlformats.org/officeDocument/2006/relationships/tags" Target="../tags/tag57.xml"/><Relationship Id="rId20" Type="http://schemas.openxmlformats.org/officeDocument/2006/relationships/tags" Target="../tags/tag56.xml"/><Relationship Id="rId2" Type="http://schemas.openxmlformats.org/officeDocument/2006/relationships/tags" Target="../tags/tag38.xml"/><Relationship Id="rId19" Type="http://schemas.openxmlformats.org/officeDocument/2006/relationships/tags" Target="../tags/tag55.xml"/><Relationship Id="rId18" Type="http://schemas.openxmlformats.org/officeDocument/2006/relationships/tags" Target="../tags/tag54.xml"/><Relationship Id="rId17" Type="http://schemas.openxmlformats.org/officeDocument/2006/relationships/tags" Target="../tags/tag53.xml"/><Relationship Id="rId16" Type="http://schemas.openxmlformats.org/officeDocument/2006/relationships/tags" Target="../tags/tag52.xml"/><Relationship Id="rId15" Type="http://schemas.openxmlformats.org/officeDocument/2006/relationships/tags" Target="../tags/tag51.xml"/><Relationship Id="rId14" Type="http://schemas.openxmlformats.org/officeDocument/2006/relationships/tags" Target="../tags/tag50.xml"/><Relationship Id="rId13" Type="http://schemas.openxmlformats.org/officeDocument/2006/relationships/tags" Target="../tags/tag49.xml"/><Relationship Id="rId12" Type="http://schemas.openxmlformats.org/officeDocument/2006/relationships/tags" Target="../tags/tag48.xml"/><Relationship Id="rId11" Type="http://schemas.openxmlformats.org/officeDocument/2006/relationships/tags" Target="../tags/tag47.xml"/><Relationship Id="rId10" Type="http://schemas.openxmlformats.org/officeDocument/2006/relationships/tags" Target="../tags/tag46.xml"/><Relationship Id="rId1" Type="http://schemas.openxmlformats.org/officeDocument/2006/relationships/tags" Target="../tags/tag37.xml"/></Relationships>
</file>

<file path=ppt/slides/_rels/slide6.xml.rels><?xml version="1.0" encoding="UTF-8" standalone="yes"?>
<Relationships xmlns="http://schemas.openxmlformats.org/package/2006/relationships"><Relationship Id="rId9" Type="http://schemas.openxmlformats.org/officeDocument/2006/relationships/tags" Target="../tags/tag77.xml"/><Relationship Id="rId8" Type="http://schemas.openxmlformats.org/officeDocument/2006/relationships/tags" Target="../tags/tag76.xml"/><Relationship Id="rId7" Type="http://schemas.openxmlformats.org/officeDocument/2006/relationships/tags" Target="../tags/tag75.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tags" Target="../tags/tag71.xml"/><Relationship Id="rId29" Type="http://schemas.openxmlformats.org/officeDocument/2006/relationships/notesSlide" Target="../notesSlides/notesSlide6.xml"/><Relationship Id="rId28" Type="http://schemas.openxmlformats.org/officeDocument/2006/relationships/slideLayout" Target="../slideLayouts/slideLayout7.xml"/><Relationship Id="rId27" Type="http://schemas.openxmlformats.org/officeDocument/2006/relationships/tags" Target="../tags/tag95.xml"/><Relationship Id="rId26" Type="http://schemas.openxmlformats.org/officeDocument/2006/relationships/tags" Target="../tags/tag94.xml"/><Relationship Id="rId25" Type="http://schemas.openxmlformats.org/officeDocument/2006/relationships/tags" Target="../tags/tag93.xml"/><Relationship Id="rId24" Type="http://schemas.openxmlformats.org/officeDocument/2006/relationships/tags" Target="../tags/tag92.xml"/><Relationship Id="rId23" Type="http://schemas.openxmlformats.org/officeDocument/2006/relationships/tags" Target="../tags/tag91.xml"/><Relationship Id="rId22" Type="http://schemas.openxmlformats.org/officeDocument/2006/relationships/tags" Target="../tags/tag90.xml"/><Relationship Id="rId21" Type="http://schemas.openxmlformats.org/officeDocument/2006/relationships/tags" Target="../tags/tag89.xml"/><Relationship Id="rId20" Type="http://schemas.openxmlformats.org/officeDocument/2006/relationships/tags" Target="../tags/tag88.xml"/><Relationship Id="rId2" Type="http://schemas.openxmlformats.org/officeDocument/2006/relationships/tags" Target="../tags/tag70.xml"/><Relationship Id="rId19" Type="http://schemas.openxmlformats.org/officeDocument/2006/relationships/tags" Target="../tags/tag87.xml"/><Relationship Id="rId18" Type="http://schemas.openxmlformats.org/officeDocument/2006/relationships/tags" Target="../tags/tag86.xml"/><Relationship Id="rId17" Type="http://schemas.openxmlformats.org/officeDocument/2006/relationships/tags" Target="../tags/tag85.xml"/><Relationship Id="rId16" Type="http://schemas.openxmlformats.org/officeDocument/2006/relationships/tags" Target="../tags/tag84.xml"/><Relationship Id="rId15" Type="http://schemas.openxmlformats.org/officeDocument/2006/relationships/tags" Target="../tags/tag83.xml"/><Relationship Id="rId14" Type="http://schemas.openxmlformats.org/officeDocument/2006/relationships/tags" Target="../tags/tag82.xml"/><Relationship Id="rId13" Type="http://schemas.openxmlformats.org/officeDocument/2006/relationships/tags" Target="../tags/tag81.xml"/><Relationship Id="rId12" Type="http://schemas.openxmlformats.org/officeDocument/2006/relationships/tags" Target="../tags/tag80.xml"/><Relationship Id="rId11" Type="http://schemas.openxmlformats.org/officeDocument/2006/relationships/tags" Target="../tags/tag79.xml"/><Relationship Id="rId10" Type="http://schemas.openxmlformats.org/officeDocument/2006/relationships/tags" Target="../tags/tag78.xml"/><Relationship Id="rId1" Type="http://schemas.openxmlformats.org/officeDocument/2006/relationships/tags" Target="../tags/tag69.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image" Target="../media/image16.png"/><Relationship Id="rId2" Type="http://schemas.openxmlformats.org/officeDocument/2006/relationships/tags" Target="../tags/tag97.xml"/><Relationship Id="rId1" Type="http://schemas.openxmlformats.org/officeDocument/2006/relationships/tags" Target="../tags/tag96.xml"/></Relationships>
</file>

<file path=ppt/slides/_rels/slide9.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tags" Target="../tags/tag104.xml"/><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image" Target="../media/image17.png"/><Relationship Id="rId2" Type="http://schemas.openxmlformats.org/officeDocument/2006/relationships/tags" Target="../tags/tag99.xml"/><Relationship Id="rId19" Type="http://schemas.openxmlformats.org/officeDocument/2006/relationships/notesSlide" Target="../notesSlides/notesSlide9.xml"/><Relationship Id="rId18" Type="http://schemas.openxmlformats.org/officeDocument/2006/relationships/slideLayout" Target="../slideLayouts/slideLayout7.xml"/><Relationship Id="rId17" Type="http://schemas.openxmlformats.org/officeDocument/2006/relationships/tags" Target="../tags/tag111.xml"/><Relationship Id="rId16" Type="http://schemas.openxmlformats.org/officeDocument/2006/relationships/image" Target="../media/image19.png"/><Relationship Id="rId15" Type="http://schemas.openxmlformats.org/officeDocument/2006/relationships/tags" Target="../tags/tag110.xml"/><Relationship Id="rId14" Type="http://schemas.openxmlformats.org/officeDocument/2006/relationships/tags" Target="../tags/tag109.xml"/><Relationship Id="rId13" Type="http://schemas.openxmlformats.org/officeDocument/2006/relationships/tags" Target="../tags/tag108.xml"/><Relationship Id="rId12" Type="http://schemas.openxmlformats.org/officeDocument/2006/relationships/tags" Target="../tags/tag107.xml"/><Relationship Id="rId11" Type="http://schemas.openxmlformats.org/officeDocument/2006/relationships/tags" Target="../tags/tag106.xml"/><Relationship Id="rId10" Type="http://schemas.openxmlformats.org/officeDocument/2006/relationships/tags" Target="../tags/tag105.xml"/><Relationship Id="rId1" Type="http://schemas.openxmlformats.org/officeDocument/2006/relationships/tags" Target="../tags/tag98.xml"/></Relationships>
</file>

<file path=ppt/slides/_rels/slide10.xml.rels><?xml version="1.0" encoding="UTF-8" standalone="yes"?>
<Relationships xmlns="http://schemas.openxmlformats.org/package/2006/relationships"><Relationship Id="rId9" Type="http://schemas.openxmlformats.org/officeDocument/2006/relationships/image" Target="../media/image20.png"/><Relationship Id="rId8" Type="http://schemas.openxmlformats.org/officeDocument/2006/relationships/tags" Target="../tags/tag119.xml"/><Relationship Id="rId7" Type="http://schemas.openxmlformats.org/officeDocument/2006/relationships/tags" Target="../tags/tag118.xml"/><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tags" Target="../tags/tag115.xml"/><Relationship Id="rId3" Type="http://schemas.openxmlformats.org/officeDocument/2006/relationships/tags" Target="../tags/tag114.xml"/><Relationship Id="rId26" Type="http://schemas.openxmlformats.org/officeDocument/2006/relationships/notesSlide" Target="../notesSlides/notesSlide10.xml"/><Relationship Id="rId25" Type="http://schemas.openxmlformats.org/officeDocument/2006/relationships/slideLayout" Target="../slideLayouts/slideLayout7.xml"/><Relationship Id="rId24" Type="http://schemas.openxmlformats.org/officeDocument/2006/relationships/image" Target="../media/image22.png"/><Relationship Id="rId23" Type="http://schemas.openxmlformats.org/officeDocument/2006/relationships/tags" Target="../tags/tag132.xml"/><Relationship Id="rId22" Type="http://schemas.openxmlformats.org/officeDocument/2006/relationships/tags" Target="../tags/tag131.xml"/><Relationship Id="rId21" Type="http://schemas.openxmlformats.org/officeDocument/2006/relationships/tags" Target="../tags/tag130.xml"/><Relationship Id="rId20" Type="http://schemas.openxmlformats.org/officeDocument/2006/relationships/tags" Target="../tags/tag129.xml"/><Relationship Id="rId2" Type="http://schemas.openxmlformats.org/officeDocument/2006/relationships/tags" Target="../tags/tag113.xml"/><Relationship Id="rId19" Type="http://schemas.openxmlformats.org/officeDocument/2006/relationships/tags" Target="../tags/tag128.xml"/><Relationship Id="rId18" Type="http://schemas.openxmlformats.org/officeDocument/2006/relationships/tags" Target="../tags/tag127.xml"/><Relationship Id="rId17" Type="http://schemas.openxmlformats.org/officeDocument/2006/relationships/tags" Target="../tags/tag126.xml"/><Relationship Id="rId16" Type="http://schemas.openxmlformats.org/officeDocument/2006/relationships/image" Target="../media/image21.png"/><Relationship Id="rId15" Type="http://schemas.openxmlformats.org/officeDocument/2006/relationships/tags" Target="../tags/tag125.xml"/><Relationship Id="rId14" Type="http://schemas.openxmlformats.org/officeDocument/2006/relationships/tags" Target="../tags/tag124.xml"/><Relationship Id="rId13" Type="http://schemas.openxmlformats.org/officeDocument/2006/relationships/tags" Target="../tags/tag123.xml"/><Relationship Id="rId12" Type="http://schemas.openxmlformats.org/officeDocument/2006/relationships/tags" Target="../tags/tag122.xml"/><Relationship Id="rId11" Type="http://schemas.openxmlformats.org/officeDocument/2006/relationships/tags" Target="../tags/tag121.xml"/><Relationship Id="rId10" Type="http://schemas.openxmlformats.org/officeDocument/2006/relationships/tags" Target="../tags/tag120.xml"/><Relationship Id="rId1" Type="http://schemas.openxmlformats.org/officeDocument/2006/relationships/tags" Target="../tags/tag112.xml"/></Relationships>
</file>

<file path=ppt/slides/_rels/slide11.xml.rels><?xml version="1.0" encoding="UTF-8" standalone="yes"?>
<Relationships xmlns="http://schemas.openxmlformats.org/package/2006/relationships"><Relationship Id="rId9" Type="http://schemas.openxmlformats.org/officeDocument/2006/relationships/tags" Target="../tags/tag140.xml"/><Relationship Id="rId8" Type="http://schemas.openxmlformats.org/officeDocument/2006/relationships/tags" Target="../tags/tag139.xml"/><Relationship Id="rId7" Type="http://schemas.openxmlformats.org/officeDocument/2006/relationships/tags" Target="../tags/tag138.xml"/><Relationship Id="rId6" Type="http://schemas.openxmlformats.org/officeDocument/2006/relationships/tags" Target="../tags/tag137.xml"/><Relationship Id="rId5" Type="http://schemas.openxmlformats.org/officeDocument/2006/relationships/tags" Target="../tags/tag136.xml"/><Relationship Id="rId4" Type="http://schemas.openxmlformats.org/officeDocument/2006/relationships/tags" Target="../tags/tag135.xml"/><Relationship Id="rId3" Type="http://schemas.openxmlformats.org/officeDocument/2006/relationships/image" Target="../media/image23.jpeg"/><Relationship Id="rId2" Type="http://schemas.openxmlformats.org/officeDocument/2006/relationships/tags" Target="../tags/tag134.xml"/><Relationship Id="rId15" Type="http://schemas.openxmlformats.org/officeDocument/2006/relationships/notesSlide" Target="../notesSlides/notesSlide11.xml"/><Relationship Id="rId14" Type="http://schemas.openxmlformats.org/officeDocument/2006/relationships/slideLayout" Target="../slideLayouts/slideLayout7.xml"/><Relationship Id="rId13" Type="http://schemas.openxmlformats.org/officeDocument/2006/relationships/tags" Target="../tags/tag144.xml"/><Relationship Id="rId12" Type="http://schemas.openxmlformats.org/officeDocument/2006/relationships/tags" Target="../tags/tag143.xml"/><Relationship Id="rId11" Type="http://schemas.openxmlformats.org/officeDocument/2006/relationships/tags" Target="../tags/tag142.xml"/><Relationship Id="rId10" Type="http://schemas.openxmlformats.org/officeDocument/2006/relationships/tags" Target="../tags/tag141.xml"/><Relationship Id="rId1" Type="http://schemas.openxmlformats.org/officeDocument/2006/relationships/tags" Target="../tags/tag133.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9" Type="http://schemas.openxmlformats.org/officeDocument/2006/relationships/tags" Target="../tags/tag153.xml"/><Relationship Id="rId8" Type="http://schemas.openxmlformats.org/officeDocument/2006/relationships/tags" Target="../tags/tag152.xml"/><Relationship Id="rId7" Type="http://schemas.openxmlformats.org/officeDocument/2006/relationships/tags" Target="../tags/tag151.xml"/><Relationship Id="rId6" Type="http://schemas.openxmlformats.org/officeDocument/2006/relationships/tags" Target="../tags/tag150.xml"/><Relationship Id="rId5" Type="http://schemas.openxmlformats.org/officeDocument/2006/relationships/tags" Target="../tags/tag149.xml"/><Relationship Id="rId4" Type="http://schemas.openxmlformats.org/officeDocument/2006/relationships/tags" Target="../tags/tag148.xml"/><Relationship Id="rId3" Type="http://schemas.openxmlformats.org/officeDocument/2006/relationships/tags" Target="../tags/tag147.xml"/><Relationship Id="rId29" Type="http://schemas.openxmlformats.org/officeDocument/2006/relationships/notesSlide" Target="../notesSlides/notesSlide13.xml"/><Relationship Id="rId28" Type="http://schemas.openxmlformats.org/officeDocument/2006/relationships/slideLayout" Target="../slideLayouts/slideLayout7.xml"/><Relationship Id="rId27" Type="http://schemas.openxmlformats.org/officeDocument/2006/relationships/tags" Target="../tags/tag171.xml"/><Relationship Id="rId26" Type="http://schemas.openxmlformats.org/officeDocument/2006/relationships/tags" Target="../tags/tag170.xml"/><Relationship Id="rId25" Type="http://schemas.openxmlformats.org/officeDocument/2006/relationships/tags" Target="../tags/tag169.xml"/><Relationship Id="rId24" Type="http://schemas.openxmlformats.org/officeDocument/2006/relationships/tags" Target="../tags/tag168.xml"/><Relationship Id="rId23" Type="http://schemas.openxmlformats.org/officeDocument/2006/relationships/tags" Target="../tags/tag167.xml"/><Relationship Id="rId22" Type="http://schemas.openxmlformats.org/officeDocument/2006/relationships/tags" Target="../tags/tag166.xml"/><Relationship Id="rId21" Type="http://schemas.openxmlformats.org/officeDocument/2006/relationships/tags" Target="../tags/tag165.xml"/><Relationship Id="rId20" Type="http://schemas.openxmlformats.org/officeDocument/2006/relationships/tags" Target="../tags/tag164.xml"/><Relationship Id="rId2" Type="http://schemas.openxmlformats.org/officeDocument/2006/relationships/tags" Target="../tags/tag146.xml"/><Relationship Id="rId19" Type="http://schemas.openxmlformats.org/officeDocument/2006/relationships/tags" Target="../tags/tag163.xml"/><Relationship Id="rId18" Type="http://schemas.openxmlformats.org/officeDocument/2006/relationships/tags" Target="../tags/tag162.xml"/><Relationship Id="rId17" Type="http://schemas.openxmlformats.org/officeDocument/2006/relationships/tags" Target="../tags/tag161.xml"/><Relationship Id="rId16" Type="http://schemas.openxmlformats.org/officeDocument/2006/relationships/tags" Target="../tags/tag160.xml"/><Relationship Id="rId15" Type="http://schemas.openxmlformats.org/officeDocument/2006/relationships/tags" Target="../tags/tag159.xml"/><Relationship Id="rId14" Type="http://schemas.openxmlformats.org/officeDocument/2006/relationships/tags" Target="../tags/tag158.xml"/><Relationship Id="rId13" Type="http://schemas.openxmlformats.org/officeDocument/2006/relationships/tags" Target="../tags/tag157.xml"/><Relationship Id="rId12" Type="http://schemas.openxmlformats.org/officeDocument/2006/relationships/tags" Target="../tags/tag156.xml"/><Relationship Id="rId11" Type="http://schemas.openxmlformats.org/officeDocument/2006/relationships/tags" Target="../tags/tag155.xml"/><Relationship Id="rId10" Type="http://schemas.openxmlformats.org/officeDocument/2006/relationships/tags" Target="../tags/tag154.xml"/><Relationship Id="rId1" Type="http://schemas.openxmlformats.org/officeDocument/2006/relationships/tags" Target="../tags/tag14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9" Type="http://schemas.openxmlformats.org/officeDocument/2006/relationships/tags" Target="../tags/tag180.xml"/><Relationship Id="rId8" Type="http://schemas.openxmlformats.org/officeDocument/2006/relationships/tags" Target="../tags/tag179.xml"/><Relationship Id="rId7" Type="http://schemas.openxmlformats.org/officeDocument/2006/relationships/tags" Target="../tags/tag178.xml"/><Relationship Id="rId6" Type="http://schemas.openxmlformats.org/officeDocument/2006/relationships/tags" Target="../tags/tag177.xml"/><Relationship Id="rId5" Type="http://schemas.openxmlformats.org/officeDocument/2006/relationships/tags" Target="../tags/tag176.xml"/><Relationship Id="rId4" Type="http://schemas.openxmlformats.org/officeDocument/2006/relationships/tags" Target="../tags/tag175.xml"/><Relationship Id="rId3" Type="http://schemas.openxmlformats.org/officeDocument/2006/relationships/tags" Target="../tags/tag174.xml"/><Relationship Id="rId26" Type="http://schemas.openxmlformats.org/officeDocument/2006/relationships/notesSlide" Target="../notesSlides/notesSlide15.xml"/><Relationship Id="rId25" Type="http://schemas.openxmlformats.org/officeDocument/2006/relationships/slideLayout" Target="../slideLayouts/slideLayout7.xml"/><Relationship Id="rId24" Type="http://schemas.openxmlformats.org/officeDocument/2006/relationships/tags" Target="../tags/tag194.xml"/><Relationship Id="rId23" Type="http://schemas.openxmlformats.org/officeDocument/2006/relationships/image" Target="../media/image24.png"/><Relationship Id="rId22" Type="http://schemas.openxmlformats.org/officeDocument/2006/relationships/tags" Target="../tags/tag193.xml"/><Relationship Id="rId21" Type="http://schemas.openxmlformats.org/officeDocument/2006/relationships/tags" Target="../tags/tag192.xml"/><Relationship Id="rId20" Type="http://schemas.openxmlformats.org/officeDocument/2006/relationships/tags" Target="../tags/tag191.xml"/><Relationship Id="rId2" Type="http://schemas.openxmlformats.org/officeDocument/2006/relationships/tags" Target="../tags/tag173.xml"/><Relationship Id="rId19" Type="http://schemas.openxmlformats.org/officeDocument/2006/relationships/tags" Target="../tags/tag190.xml"/><Relationship Id="rId18" Type="http://schemas.openxmlformats.org/officeDocument/2006/relationships/tags" Target="../tags/tag189.xml"/><Relationship Id="rId17" Type="http://schemas.openxmlformats.org/officeDocument/2006/relationships/tags" Target="../tags/tag188.xml"/><Relationship Id="rId16" Type="http://schemas.openxmlformats.org/officeDocument/2006/relationships/tags" Target="../tags/tag187.xml"/><Relationship Id="rId15" Type="http://schemas.openxmlformats.org/officeDocument/2006/relationships/tags" Target="../tags/tag186.xml"/><Relationship Id="rId14" Type="http://schemas.openxmlformats.org/officeDocument/2006/relationships/tags" Target="../tags/tag185.xml"/><Relationship Id="rId13" Type="http://schemas.openxmlformats.org/officeDocument/2006/relationships/tags" Target="../tags/tag184.xml"/><Relationship Id="rId12" Type="http://schemas.openxmlformats.org/officeDocument/2006/relationships/tags" Target="../tags/tag183.xml"/><Relationship Id="rId11" Type="http://schemas.openxmlformats.org/officeDocument/2006/relationships/tags" Target="../tags/tag182.xml"/><Relationship Id="rId10" Type="http://schemas.openxmlformats.org/officeDocument/2006/relationships/tags" Target="../tags/tag181.xml"/><Relationship Id="rId1" Type="http://schemas.openxmlformats.org/officeDocument/2006/relationships/tags" Target="../tags/tag172.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3.jpeg"/></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7.xml"/><Relationship Id="rId7" Type="http://schemas.openxmlformats.org/officeDocument/2006/relationships/tags" Target="../tags/tag199.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3" Type="http://schemas.openxmlformats.org/officeDocument/2006/relationships/tags" Target="../tags/tag195.xml"/><Relationship Id="rId2" Type="http://schemas.openxmlformats.org/officeDocument/2006/relationships/image" Target="../media/image26.jpeg"/><Relationship Id="rId1" Type="http://schemas.openxmlformats.org/officeDocument/2006/relationships/image" Target="../media/image25.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tags" Target="../tags/tag201.xml"/><Relationship Id="rId1" Type="http://schemas.openxmlformats.org/officeDocument/2006/relationships/tags" Target="../tags/tag200.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7.xml"/><Relationship Id="rId3" Type="http://schemas.openxmlformats.org/officeDocument/2006/relationships/tags" Target="../tags/tag203.xml"/><Relationship Id="rId2" Type="http://schemas.openxmlformats.org/officeDocument/2006/relationships/tags" Target="../tags/tag202.xml"/><Relationship Id="rId1" Type="http://schemas.openxmlformats.org/officeDocument/2006/relationships/image" Target="../media/image27.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tags" Target="../tags/tag205.xml"/><Relationship Id="rId1" Type="http://schemas.openxmlformats.org/officeDocument/2006/relationships/tags" Target="../tags/tag204.xml"/></Relationships>
</file>

<file path=ppt/slides/_rels/slide21.xml.rels><?xml version="1.0" encoding="UTF-8" standalone="yes"?>
<Relationships xmlns="http://schemas.openxmlformats.org/package/2006/relationships"><Relationship Id="rId9" Type="http://schemas.openxmlformats.org/officeDocument/2006/relationships/tags" Target="../tags/tag214.xml"/><Relationship Id="rId8" Type="http://schemas.openxmlformats.org/officeDocument/2006/relationships/tags" Target="../tags/tag213.xml"/><Relationship Id="rId7" Type="http://schemas.openxmlformats.org/officeDocument/2006/relationships/tags" Target="../tags/tag212.xml"/><Relationship Id="rId6" Type="http://schemas.openxmlformats.org/officeDocument/2006/relationships/tags" Target="../tags/tag211.xml"/><Relationship Id="rId5" Type="http://schemas.openxmlformats.org/officeDocument/2006/relationships/tags" Target="../tags/tag210.xml"/><Relationship Id="rId4" Type="http://schemas.openxmlformats.org/officeDocument/2006/relationships/tags" Target="../tags/tag209.xml"/><Relationship Id="rId3" Type="http://schemas.openxmlformats.org/officeDocument/2006/relationships/tags" Target="../tags/tag208.xml"/><Relationship Id="rId2" Type="http://schemas.openxmlformats.org/officeDocument/2006/relationships/tags" Target="../tags/tag207.xml"/><Relationship Id="rId16" Type="http://schemas.openxmlformats.org/officeDocument/2006/relationships/notesSlide" Target="../notesSlides/notesSlide21.xml"/><Relationship Id="rId15" Type="http://schemas.openxmlformats.org/officeDocument/2006/relationships/slideLayout" Target="../slideLayouts/slideLayout7.xml"/><Relationship Id="rId14" Type="http://schemas.openxmlformats.org/officeDocument/2006/relationships/tags" Target="../tags/tag219.xml"/><Relationship Id="rId13" Type="http://schemas.openxmlformats.org/officeDocument/2006/relationships/tags" Target="../tags/tag218.xml"/><Relationship Id="rId12" Type="http://schemas.openxmlformats.org/officeDocument/2006/relationships/tags" Target="../tags/tag217.xml"/><Relationship Id="rId11" Type="http://schemas.openxmlformats.org/officeDocument/2006/relationships/tags" Target="../tags/tag216.xml"/><Relationship Id="rId10" Type="http://schemas.openxmlformats.org/officeDocument/2006/relationships/tags" Target="../tags/tag215.xml"/><Relationship Id="rId1" Type="http://schemas.openxmlformats.org/officeDocument/2006/relationships/tags" Target="../tags/tag206.xml"/></Relationships>
</file>

<file path=ppt/slides/_rels/slide22.xml.rels><?xml version="1.0" encoding="UTF-8" standalone="yes"?>
<Relationships xmlns="http://schemas.openxmlformats.org/package/2006/relationships"><Relationship Id="rId9" Type="http://schemas.openxmlformats.org/officeDocument/2006/relationships/tags" Target="../tags/tag228.xml"/><Relationship Id="rId8" Type="http://schemas.openxmlformats.org/officeDocument/2006/relationships/tags" Target="../tags/tag227.xml"/><Relationship Id="rId7" Type="http://schemas.openxmlformats.org/officeDocument/2006/relationships/tags" Target="../tags/tag226.xml"/><Relationship Id="rId6" Type="http://schemas.openxmlformats.org/officeDocument/2006/relationships/tags" Target="../tags/tag225.xml"/><Relationship Id="rId5" Type="http://schemas.openxmlformats.org/officeDocument/2006/relationships/tags" Target="../tags/tag224.xml"/><Relationship Id="rId4" Type="http://schemas.openxmlformats.org/officeDocument/2006/relationships/tags" Target="../tags/tag223.xml"/><Relationship Id="rId3" Type="http://schemas.openxmlformats.org/officeDocument/2006/relationships/tags" Target="../tags/tag222.xml"/><Relationship Id="rId2" Type="http://schemas.openxmlformats.org/officeDocument/2006/relationships/tags" Target="../tags/tag221.xml"/><Relationship Id="rId19" Type="http://schemas.openxmlformats.org/officeDocument/2006/relationships/notesSlide" Target="../notesSlides/notesSlide22.xml"/><Relationship Id="rId18" Type="http://schemas.openxmlformats.org/officeDocument/2006/relationships/slideLayout" Target="../slideLayouts/slideLayout7.xml"/><Relationship Id="rId17" Type="http://schemas.openxmlformats.org/officeDocument/2006/relationships/image" Target="../media/image30.png"/><Relationship Id="rId16" Type="http://schemas.openxmlformats.org/officeDocument/2006/relationships/tags" Target="../tags/tag233.xml"/><Relationship Id="rId15" Type="http://schemas.openxmlformats.org/officeDocument/2006/relationships/image" Target="../media/image29.png"/><Relationship Id="rId14" Type="http://schemas.openxmlformats.org/officeDocument/2006/relationships/tags" Target="../tags/tag232.xml"/><Relationship Id="rId13" Type="http://schemas.openxmlformats.org/officeDocument/2006/relationships/image" Target="../media/image28.png"/><Relationship Id="rId12" Type="http://schemas.openxmlformats.org/officeDocument/2006/relationships/tags" Target="../tags/tag231.xml"/><Relationship Id="rId11" Type="http://schemas.openxmlformats.org/officeDocument/2006/relationships/tags" Target="../tags/tag230.xml"/><Relationship Id="rId10" Type="http://schemas.openxmlformats.org/officeDocument/2006/relationships/tags" Target="../tags/tag229.xml"/><Relationship Id="rId1" Type="http://schemas.openxmlformats.org/officeDocument/2006/relationships/tags" Target="../tags/tag220.xml"/></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7.xml"/><Relationship Id="rId5" Type="http://schemas.openxmlformats.org/officeDocument/2006/relationships/slide" Target="slide25.xml"/><Relationship Id="rId4" Type="http://schemas.openxmlformats.org/officeDocument/2006/relationships/image" Target="../media/image32.png"/><Relationship Id="rId3" Type="http://schemas.openxmlformats.org/officeDocument/2006/relationships/image" Target="../media/image31.jpeg"/><Relationship Id="rId2" Type="http://schemas.openxmlformats.org/officeDocument/2006/relationships/tags" Target="../tags/tag235.xml"/><Relationship Id="rId1" Type="http://schemas.openxmlformats.org/officeDocument/2006/relationships/tags" Target="../tags/tag234.xml"/></Relationships>
</file>

<file path=ppt/slides/_rels/slide24.xml.rels><?xml version="1.0" encoding="UTF-8" standalone="yes"?>
<Relationships xmlns="http://schemas.openxmlformats.org/package/2006/relationships"><Relationship Id="rId9" Type="http://schemas.openxmlformats.org/officeDocument/2006/relationships/image" Target="../media/image39.jpeg"/><Relationship Id="rId8" Type="http://schemas.openxmlformats.org/officeDocument/2006/relationships/image" Target="../media/image38.png"/><Relationship Id="rId7" Type="http://schemas.openxmlformats.org/officeDocument/2006/relationships/image" Target="../media/image37.png"/><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 Id="rId3" Type="http://schemas.openxmlformats.org/officeDocument/2006/relationships/image" Target="../media/image33.jpeg"/><Relationship Id="rId2" Type="http://schemas.openxmlformats.org/officeDocument/2006/relationships/tags" Target="../tags/tag237.xml"/><Relationship Id="rId12" Type="http://schemas.openxmlformats.org/officeDocument/2006/relationships/notesSlide" Target="../notesSlides/notesSlide24.xml"/><Relationship Id="rId11" Type="http://schemas.openxmlformats.org/officeDocument/2006/relationships/slideLayout" Target="../slideLayouts/slideLayout7.xml"/><Relationship Id="rId10" Type="http://schemas.openxmlformats.org/officeDocument/2006/relationships/image" Target="../media/image40.png"/><Relationship Id="rId1" Type="http://schemas.openxmlformats.org/officeDocument/2006/relationships/tags" Target="../tags/tag236.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3.jpe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7.xml"/><Relationship Id="rId2" Type="http://schemas.openxmlformats.org/officeDocument/2006/relationships/tags" Target="../tags/tag239.xml"/><Relationship Id="rId1" Type="http://schemas.openxmlformats.org/officeDocument/2006/relationships/tags" Target="../tags/tag238.xml"/></Relationships>
</file>

<file path=ppt/slides/_rels/slide27.xml.rels><?xml version="1.0" encoding="UTF-8" standalone="yes"?>
<Relationships xmlns="http://schemas.openxmlformats.org/package/2006/relationships"><Relationship Id="rId9" Type="http://schemas.openxmlformats.org/officeDocument/2006/relationships/image" Target="../media/image42.png"/><Relationship Id="rId8" Type="http://schemas.openxmlformats.org/officeDocument/2006/relationships/image" Target="../media/image41.png"/><Relationship Id="rId7" Type="http://schemas.openxmlformats.org/officeDocument/2006/relationships/tags" Target="../tags/tag246.xml"/><Relationship Id="rId6" Type="http://schemas.openxmlformats.org/officeDocument/2006/relationships/tags" Target="../tags/tag245.xml"/><Relationship Id="rId5" Type="http://schemas.openxmlformats.org/officeDocument/2006/relationships/tags" Target="../tags/tag244.xml"/><Relationship Id="rId4" Type="http://schemas.openxmlformats.org/officeDocument/2006/relationships/tags" Target="../tags/tag243.xml"/><Relationship Id="rId3" Type="http://schemas.openxmlformats.org/officeDocument/2006/relationships/tags" Target="../tags/tag242.xml"/><Relationship Id="rId22" Type="http://schemas.openxmlformats.org/officeDocument/2006/relationships/notesSlide" Target="../notesSlides/notesSlide27.xml"/><Relationship Id="rId21" Type="http://schemas.openxmlformats.org/officeDocument/2006/relationships/slideLayout" Target="../slideLayouts/slideLayout7.xml"/><Relationship Id="rId20" Type="http://schemas.openxmlformats.org/officeDocument/2006/relationships/image" Target="../media/image53.png"/><Relationship Id="rId2" Type="http://schemas.openxmlformats.org/officeDocument/2006/relationships/tags" Target="../tags/tag241.xml"/><Relationship Id="rId19" Type="http://schemas.openxmlformats.org/officeDocument/2006/relationships/image" Target="../media/image52.png"/><Relationship Id="rId18" Type="http://schemas.openxmlformats.org/officeDocument/2006/relationships/image" Target="../media/image51.png"/><Relationship Id="rId17" Type="http://schemas.openxmlformats.org/officeDocument/2006/relationships/image" Target="../media/image50.png"/><Relationship Id="rId16" Type="http://schemas.openxmlformats.org/officeDocument/2006/relationships/image" Target="../media/image49.png"/><Relationship Id="rId15" Type="http://schemas.openxmlformats.org/officeDocument/2006/relationships/image" Target="../media/image48.png"/><Relationship Id="rId14" Type="http://schemas.openxmlformats.org/officeDocument/2006/relationships/image" Target="../media/image47.png"/><Relationship Id="rId13" Type="http://schemas.openxmlformats.org/officeDocument/2006/relationships/image" Target="../media/image46.png"/><Relationship Id="rId12" Type="http://schemas.openxmlformats.org/officeDocument/2006/relationships/image" Target="../media/image45.png"/><Relationship Id="rId11" Type="http://schemas.openxmlformats.org/officeDocument/2006/relationships/image" Target="../media/image44.png"/><Relationship Id="rId10" Type="http://schemas.openxmlformats.org/officeDocument/2006/relationships/image" Target="../media/image43.png"/><Relationship Id="rId1" Type="http://schemas.openxmlformats.org/officeDocument/2006/relationships/tags" Target="../tags/tag24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3.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24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248.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249.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50.xml"/></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3.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image" Target="../media/image54.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6" name="图片 5" descr="4"/>
          <p:cNvPicPr>
            <a:picLocks noChangeAspect="1"/>
          </p:cNvPicPr>
          <p:nvPr/>
        </p:nvPicPr>
        <p:blipFill rotWithShape="1">
          <a:blip r:embed="rId1"/>
          <a:srcRect l="13974" t="7634" r="2886" b="64980"/>
          <a:stretch>
            <a:fillRect/>
          </a:stretch>
        </p:blipFill>
        <p:spPr>
          <a:xfrm>
            <a:off x="505460" y="382270"/>
            <a:ext cx="11181715" cy="5006975"/>
          </a:xfrm>
          <a:prstGeom prst="rect">
            <a:avLst/>
          </a:prstGeom>
          <a:effectLst>
            <a:outerShdw blurRad="50800" dist="38100" dir="5400000" algn="t" rotWithShape="0">
              <a:prstClr val="black">
                <a:alpha val="30000"/>
              </a:prstClr>
            </a:outerShdw>
          </a:effectLst>
        </p:spPr>
      </p:pic>
      <p:sp>
        <p:nvSpPr>
          <p:cNvPr id="3" name="矩形 2"/>
          <p:cNvSpPr/>
          <p:nvPr/>
        </p:nvSpPr>
        <p:spPr>
          <a:xfrm>
            <a:off x="505460" y="76200"/>
            <a:ext cx="11181715" cy="5313045"/>
          </a:xfrm>
          <a:prstGeom prst="rect">
            <a:avLst/>
          </a:prstGeom>
          <a:solidFill>
            <a:schemeClr val="accent5">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242060" y="4414520"/>
            <a:ext cx="244475" cy="178054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文本框 9"/>
          <p:cNvSpPr txBox="1"/>
          <p:nvPr/>
        </p:nvSpPr>
        <p:spPr>
          <a:xfrm>
            <a:off x="1640840" y="4484370"/>
            <a:ext cx="9806305" cy="829945"/>
          </a:xfrm>
          <a:prstGeom prst="rect">
            <a:avLst/>
          </a:prstGeom>
          <a:noFill/>
        </p:spPr>
        <p:txBody>
          <a:bodyPr wrap="square" rtlCol="0">
            <a:spAutoFit/>
          </a:bodyPr>
          <a:lstStyle/>
          <a:p>
            <a:pPr algn="l"/>
            <a:r>
              <a:rPr lang="zh-CN" altLang="en-US" sz="4800" spc="500" dirty="0">
                <a:solidFill>
                  <a:schemeClr val="bg1"/>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rPr>
              <a:t>苏州融睿纳米复材科技有限公司</a:t>
            </a:r>
            <a:endParaRPr lang="zh-CN" altLang="en-US" sz="4800" spc="500" dirty="0">
              <a:solidFill>
                <a:schemeClr val="bg1"/>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endParaRPr>
          </a:p>
        </p:txBody>
      </p:sp>
      <p:cxnSp>
        <p:nvCxnSpPr>
          <p:cNvPr id="47" name="直接连接符 46"/>
          <p:cNvCxnSpPr/>
          <p:nvPr/>
        </p:nvCxnSpPr>
        <p:spPr>
          <a:xfrm>
            <a:off x="11447356" y="582771"/>
            <a:ext cx="0" cy="15214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11313795" y="2207895"/>
            <a:ext cx="314960" cy="2442845"/>
          </a:xfrm>
          <a:prstGeom prst="rect">
            <a:avLst/>
          </a:prstGeom>
          <a:noFill/>
        </p:spPr>
        <p:txBody>
          <a:bodyPr vert="eaVert" wrap="square" rtlCol="0">
            <a:noAutofit/>
          </a:bodyPr>
          <a:lstStyle/>
          <a:p>
            <a:pPr algn="dist"/>
            <a:r>
              <a:rPr lang="en-US" sz="1200" dirty="0">
                <a:solidFill>
                  <a:schemeClr val="bg1"/>
                </a:solidFill>
                <a:latin typeface="思源宋体" panose="02020400000000000000" charset="-122"/>
                <a:ea typeface="思源宋体" panose="02020400000000000000" charset="-122"/>
                <a:cs typeface="兰米宋体" panose="02000503000000000000" charset="-122"/>
              </a:rPr>
              <a:t>BUSINESS PLAN</a:t>
            </a:r>
            <a:endParaRPr lang="en-US" sz="1200" dirty="0">
              <a:solidFill>
                <a:schemeClr val="bg1"/>
              </a:solidFill>
              <a:latin typeface="思源宋体" panose="02020400000000000000" charset="-122"/>
              <a:ea typeface="思源宋体" panose="02020400000000000000" charset="-122"/>
              <a:cs typeface="兰米宋体" panose="02000503000000000000" charset="-122"/>
            </a:endParaRPr>
          </a:p>
        </p:txBody>
      </p:sp>
      <p:sp>
        <p:nvSpPr>
          <p:cNvPr id="16" name="文本框 15"/>
          <p:cNvSpPr txBox="1"/>
          <p:nvPr/>
        </p:nvSpPr>
        <p:spPr>
          <a:xfrm>
            <a:off x="1640840" y="5568950"/>
            <a:ext cx="7257415" cy="460375"/>
          </a:xfrm>
          <a:prstGeom prst="rect">
            <a:avLst/>
          </a:prstGeom>
          <a:noFill/>
          <a:ln w="9525">
            <a:noFill/>
          </a:ln>
        </p:spPr>
        <p:txBody>
          <a:bodyPr wrap="square" anchor="t">
            <a:spAutoFit/>
          </a:bodyPr>
          <a:lstStyle/>
          <a:p>
            <a:pPr>
              <a:lnSpc>
                <a:spcPct val="150000"/>
              </a:lnSpc>
            </a:pPr>
            <a:r>
              <a:rPr lang="zh-CN" altLang="en-US" sz="1600" b="1" dirty="0">
                <a:solidFill>
                  <a:schemeClr val="bg1"/>
                </a:solidFill>
                <a:latin typeface="思源宋体" panose="02020400000000000000" charset="-122"/>
                <a:ea typeface="思源宋体" panose="02020400000000000000" charset="-122"/>
                <a:sym typeface="思源宋体" panose="02020400000000000000" charset="-122"/>
              </a:rPr>
              <a:t>全球领先的真空技术应用平台</a:t>
            </a:r>
            <a:endParaRPr lang="zh-CN" altLang="en-US" sz="1600" b="1" dirty="0">
              <a:solidFill>
                <a:schemeClr val="bg1"/>
              </a:solidFill>
              <a:latin typeface="思源宋体" panose="02020400000000000000" charset="-122"/>
              <a:ea typeface="思源宋体" panose="02020400000000000000" charset="-122"/>
              <a:sym typeface="思源宋体" panose="02020400000000000000"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171" y="382271"/>
            <a:ext cx="1327225" cy="5308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5" name="椭圆 44"/>
          <p:cNvSpPr/>
          <p:nvPr/>
        </p:nvSpPr>
        <p:spPr>
          <a:xfrm>
            <a:off x="561975" y="222250"/>
            <a:ext cx="1633220" cy="1633220"/>
          </a:xfrm>
          <a:prstGeom prst="ellipse">
            <a:avLst/>
          </a:prstGeom>
          <a:solidFill>
            <a:schemeClr val="bg2">
              <a:lumMod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47" name="直接连接符 46"/>
          <p:cNvCxnSpPr/>
          <p:nvPr/>
        </p:nvCxnSpPr>
        <p:spPr>
          <a:xfrm flipH="1" flipV="1">
            <a:off x="5507566" y="1182211"/>
            <a:ext cx="5265420" cy="7620"/>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11025505" y="1091565"/>
            <a:ext cx="755650" cy="189230"/>
            <a:chOff x="11353" y="3214"/>
            <a:chExt cx="1190" cy="298"/>
          </a:xfrm>
        </p:grpSpPr>
        <p:sp>
          <p:nvSpPr>
            <p:cNvPr id="10" name="椭圆 9"/>
            <p:cNvSpPr/>
            <p:nvPr/>
          </p:nvSpPr>
          <p:spPr>
            <a:xfrm>
              <a:off x="11353" y="3214"/>
              <a:ext cx="298" cy="298"/>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1799" y="3214"/>
              <a:ext cx="298" cy="298"/>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2245" y="3214"/>
              <a:ext cx="298" cy="298"/>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1868170" y="632460"/>
            <a:ext cx="3993515" cy="1106805"/>
          </a:xfrm>
          <a:prstGeom prst="rect">
            <a:avLst/>
          </a:prstGeom>
          <a:noFill/>
        </p:spPr>
        <p:txBody>
          <a:bodyPr wrap="square" rtlCol="0">
            <a:spAutoFit/>
          </a:bodyPr>
          <a:lstStyle/>
          <a:p>
            <a:pPr algn="l"/>
            <a:r>
              <a:rPr lang="zh-CN" altLang="en-US" sz="6600" spc="500" dirty="0">
                <a:solidFill>
                  <a:schemeClr val="accent5">
                    <a:lumMod val="75000"/>
                  </a:schemeClr>
                </a:solidFill>
                <a:effectLst/>
                <a:uFillTx/>
                <a:latin typeface="兰米宋体" panose="02000503000000000000" charset="-122"/>
                <a:ea typeface="兰米宋体" panose="02000503000000000000" charset="-122"/>
                <a:sym typeface="兰米宋体" panose="02000503000000000000" charset="-122"/>
              </a:rPr>
              <a:t>目录</a:t>
            </a:r>
            <a:endParaRPr lang="zh-CN" altLang="en-US" sz="6600" spc="500" dirty="0">
              <a:solidFill>
                <a:schemeClr val="accent5">
                  <a:lumMod val="75000"/>
                </a:schemeClr>
              </a:solidFill>
              <a:effectLst/>
              <a:uFillTx/>
              <a:latin typeface="兰米宋体" panose="02000503000000000000" charset="-122"/>
              <a:ea typeface="兰米宋体" panose="02000503000000000000" charset="-122"/>
              <a:sym typeface="兰米宋体" panose="02000503000000000000" charset="-122"/>
            </a:endParaRPr>
          </a:p>
        </p:txBody>
      </p:sp>
      <p:grpSp>
        <p:nvGrpSpPr>
          <p:cNvPr id="6" name="组合 5"/>
          <p:cNvGrpSpPr/>
          <p:nvPr>
            <p:custDataLst>
              <p:tags r:id="rId1"/>
            </p:custDataLst>
          </p:nvPr>
        </p:nvGrpSpPr>
        <p:grpSpPr>
          <a:xfrm>
            <a:off x="3823970" y="4979670"/>
            <a:ext cx="2207260" cy="663575"/>
            <a:chOff x="9675" y="5583"/>
            <a:chExt cx="3476" cy="1045"/>
          </a:xfrm>
        </p:grpSpPr>
        <p:sp>
          <p:nvSpPr>
            <p:cNvPr id="9" name="文本框 8"/>
            <p:cNvSpPr txBox="1"/>
            <p:nvPr>
              <p:custDataLst>
                <p:tags r:id="rId2"/>
              </p:custDataLst>
            </p:nvPr>
          </p:nvSpPr>
          <p:spPr>
            <a:xfrm>
              <a:off x="9675" y="5583"/>
              <a:ext cx="2936" cy="580"/>
            </a:xfrm>
            <a:prstGeom prst="rect">
              <a:avLst/>
            </a:prstGeom>
            <a:noFill/>
          </p:spPr>
          <p:txBody>
            <a:bodyPr wrap="square" rtlCol="0">
              <a:spAutoFit/>
            </a:bodyPr>
            <a:lstStyle/>
            <a:p>
              <a:r>
                <a:rPr lang="zh-CN" altLang="en-US" b="1" dirty="0">
                  <a:solidFill>
                    <a:srgbClr val="2F5597"/>
                  </a:solidFill>
                  <a:latin typeface="思源宋体" panose="02020400000000000000" charset="-122"/>
                  <a:ea typeface="思源宋体" panose="02020400000000000000" charset="-122"/>
                </a:rPr>
                <a:t>项目背景</a:t>
              </a:r>
              <a:endParaRPr lang="zh-CN" altLang="en-US" b="1" dirty="0">
                <a:solidFill>
                  <a:srgbClr val="2F5597"/>
                </a:solidFill>
                <a:latin typeface="思源宋体" panose="02020400000000000000" charset="-122"/>
                <a:ea typeface="思源宋体" panose="02020400000000000000" charset="-122"/>
              </a:endParaRPr>
            </a:p>
          </p:txBody>
        </p:sp>
        <p:sp>
          <p:nvSpPr>
            <p:cNvPr id="13" name="文本框 12"/>
            <p:cNvSpPr txBox="1"/>
            <p:nvPr>
              <p:custDataLst>
                <p:tags r:id="rId3"/>
              </p:custDataLst>
            </p:nvPr>
          </p:nvSpPr>
          <p:spPr>
            <a:xfrm>
              <a:off x="9675" y="6145"/>
              <a:ext cx="3476" cy="483"/>
            </a:xfrm>
            <a:prstGeom prst="rect">
              <a:avLst/>
            </a:prstGeom>
            <a:noFill/>
          </p:spPr>
          <p:txBody>
            <a:bodyPr wrap="square" rtlCol="0">
              <a:spAutoFit/>
            </a:bodyPr>
            <a:lstStyle/>
            <a:p>
              <a:r>
                <a:rPr lang="en-US" altLang="zh-CN" sz="1400" b="1" dirty="0">
                  <a:solidFill>
                    <a:srgbClr val="2F5597"/>
                  </a:solidFill>
                  <a:latin typeface="思源宋体" panose="02020400000000000000" charset="-122"/>
                  <a:ea typeface="思源宋体" panose="02020400000000000000" charset="-122"/>
                  <a:sym typeface="+mn-ea"/>
                </a:rPr>
                <a:t>Project Background</a:t>
              </a:r>
              <a:endParaRPr lang="en-US" altLang="zh-CN" sz="1400" b="1" dirty="0">
                <a:solidFill>
                  <a:srgbClr val="2F5597"/>
                </a:solidFill>
                <a:latin typeface="思源宋体" panose="02020400000000000000" charset="-122"/>
                <a:ea typeface="思源宋体" panose="02020400000000000000" charset="-122"/>
                <a:sym typeface="+mn-ea"/>
              </a:endParaRPr>
            </a:p>
          </p:txBody>
        </p:sp>
      </p:grpSp>
      <p:grpSp>
        <p:nvGrpSpPr>
          <p:cNvPr id="15" name="组合 14"/>
          <p:cNvGrpSpPr/>
          <p:nvPr>
            <p:custDataLst>
              <p:tags r:id="rId4"/>
            </p:custDataLst>
          </p:nvPr>
        </p:nvGrpSpPr>
        <p:grpSpPr>
          <a:xfrm>
            <a:off x="7089775" y="3906520"/>
            <a:ext cx="2235200" cy="663575"/>
            <a:chOff x="15042" y="5583"/>
            <a:chExt cx="3520" cy="1045"/>
          </a:xfrm>
        </p:grpSpPr>
        <p:sp>
          <p:nvSpPr>
            <p:cNvPr id="16" name="文本框 15"/>
            <p:cNvSpPr txBox="1"/>
            <p:nvPr>
              <p:custDataLst>
                <p:tags r:id="rId5"/>
              </p:custDataLst>
            </p:nvPr>
          </p:nvSpPr>
          <p:spPr>
            <a:xfrm>
              <a:off x="15042" y="5583"/>
              <a:ext cx="2936" cy="580"/>
            </a:xfrm>
            <a:prstGeom prst="rect">
              <a:avLst/>
            </a:prstGeom>
            <a:noFill/>
          </p:spPr>
          <p:txBody>
            <a:bodyPr wrap="square" rtlCol="0">
              <a:spAutoFit/>
            </a:bodyPr>
            <a:lstStyle/>
            <a:p>
              <a:r>
                <a:rPr lang="zh-CN" altLang="en-US" b="1" dirty="0">
                  <a:solidFill>
                    <a:srgbClr val="2F5597"/>
                  </a:solidFill>
                  <a:latin typeface="思源宋体" panose="02020400000000000000" charset="-122"/>
                  <a:ea typeface="思源宋体" panose="02020400000000000000" charset="-122"/>
                </a:rPr>
                <a:t>财务规划</a:t>
              </a:r>
              <a:endParaRPr lang="zh-CN" altLang="en-US" b="1" dirty="0">
                <a:solidFill>
                  <a:srgbClr val="2F5597"/>
                </a:solidFill>
                <a:latin typeface="思源宋体" panose="02020400000000000000" charset="-122"/>
                <a:ea typeface="思源宋体" panose="02020400000000000000" charset="-122"/>
              </a:endParaRPr>
            </a:p>
          </p:txBody>
        </p:sp>
        <p:sp>
          <p:nvSpPr>
            <p:cNvPr id="17" name="文本框 16"/>
            <p:cNvSpPr txBox="1"/>
            <p:nvPr>
              <p:custDataLst>
                <p:tags r:id="rId6"/>
              </p:custDataLst>
            </p:nvPr>
          </p:nvSpPr>
          <p:spPr>
            <a:xfrm>
              <a:off x="15042" y="6145"/>
              <a:ext cx="3520" cy="483"/>
            </a:xfrm>
            <a:prstGeom prst="rect">
              <a:avLst/>
            </a:prstGeom>
            <a:noFill/>
          </p:spPr>
          <p:txBody>
            <a:bodyPr wrap="square" rtlCol="0">
              <a:spAutoFit/>
            </a:bodyPr>
            <a:lstStyle/>
            <a:p>
              <a:r>
                <a:rPr lang="en-US" altLang="zh-CN" sz="1400" b="1" dirty="0">
                  <a:solidFill>
                    <a:srgbClr val="2F5597"/>
                  </a:solidFill>
                  <a:latin typeface="思源宋体" panose="02020400000000000000" charset="-122"/>
                  <a:ea typeface="思源宋体" panose="02020400000000000000" charset="-122"/>
                  <a:sym typeface="+mn-ea"/>
                </a:rPr>
                <a:t>Financial Planning</a:t>
              </a:r>
              <a:endParaRPr lang="en-US" altLang="zh-CN" sz="1400" b="1" dirty="0">
                <a:solidFill>
                  <a:srgbClr val="2F5597"/>
                </a:solidFill>
                <a:latin typeface="思源宋体" panose="02020400000000000000" charset="-122"/>
                <a:ea typeface="思源宋体" panose="02020400000000000000" charset="-122"/>
                <a:sym typeface="+mn-ea"/>
              </a:endParaRPr>
            </a:p>
          </p:txBody>
        </p:sp>
      </p:grpSp>
      <p:sp>
        <p:nvSpPr>
          <p:cNvPr id="18" name="文本框 17"/>
          <p:cNvSpPr txBox="1"/>
          <p:nvPr>
            <p:custDataLst>
              <p:tags r:id="rId7"/>
            </p:custDataLst>
          </p:nvPr>
        </p:nvSpPr>
        <p:spPr>
          <a:xfrm>
            <a:off x="2829560" y="3846830"/>
            <a:ext cx="1140460" cy="768350"/>
          </a:xfrm>
          <a:prstGeom prst="rect">
            <a:avLst/>
          </a:prstGeom>
          <a:noFill/>
        </p:spPr>
        <p:txBody>
          <a:bodyPr wrap="square" rtlCol="0">
            <a:spAutoFit/>
          </a:bodyPr>
          <a:lstStyle/>
          <a:p>
            <a:pPr algn="ctr"/>
            <a:r>
              <a:rPr lang="en-US" altLang="zh-CN" sz="4400" i="1" dirty="0">
                <a:solidFill>
                  <a:srgbClr val="2F5597"/>
                </a:solidFill>
                <a:latin typeface="兰米宋体" panose="02000503000000000000" charset="-122"/>
                <a:ea typeface="兰米宋体" panose="02000503000000000000" charset="-122"/>
                <a:sym typeface="兰米宋体" panose="02000503000000000000" charset="-122"/>
              </a:rPr>
              <a:t>2</a:t>
            </a:r>
            <a:endParaRPr lang="en-US" altLang="zh-CN" sz="4400" i="1" dirty="0">
              <a:solidFill>
                <a:srgbClr val="2F5597"/>
              </a:solidFill>
              <a:latin typeface="兰米宋体" panose="02000503000000000000" charset="-122"/>
              <a:ea typeface="兰米宋体" panose="02000503000000000000" charset="-122"/>
              <a:sym typeface="兰米宋体" panose="02000503000000000000" charset="-122"/>
            </a:endParaRPr>
          </a:p>
        </p:txBody>
      </p:sp>
      <p:sp>
        <p:nvSpPr>
          <p:cNvPr id="19" name="文本框 18"/>
          <p:cNvSpPr txBox="1"/>
          <p:nvPr>
            <p:custDataLst>
              <p:tags r:id="rId8"/>
            </p:custDataLst>
          </p:nvPr>
        </p:nvSpPr>
        <p:spPr>
          <a:xfrm>
            <a:off x="6106795" y="3853815"/>
            <a:ext cx="1140460" cy="768350"/>
          </a:xfrm>
          <a:prstGeom prst="rect">
            <a:avLst/>
          </a:prstGeom>
          <a:noFill/>
        </p:spPr>
        <p:txBody>
          <a:bodyPr wrap="square" rtlCol="0">
            <a:spAutoFit/>
          </a:bodyPr>
          <a:lstStyle/>
          <a:p>
            <a:pPr algn="ctr"/>
            <a:r>
              <a:rPr lang="en-US" altLang="zh-CN" sz="4400" i="1" dirty="0">
                <a:solidFill>
                  <a:srgbClr val="2F5597"/>
                </a:solidFill>
                <a:latin typeface="兰米宋体" panose="02000503000000000000" charset="-122"/>
                <a:ea typeface="兰米宋体" panose="02000503000000000000" charset="-122"/>
                <a:sym typeface="兰米宋体" panose="02000503000000000000" charset="-122"/>
              </a:rPr>
              <a:t>6</a:t>
            </a:r>
            <a:endParaRPr lang="en-US" altLang="zh-CN" sz="4400" i="1" dirty="0">
              <a:solidFill>
                <a:srgbClr val="2F5597"/>
              </a:solidFill>
              <a:latin typeface="兰米宋体" panose="02000503000000000000" charset="-122"/>
              <a:ea typeface="兰米宋体" panose="02000503000000000000" charset="-122"/>
              <a:sym typeface="兰米宋体" panose="02000503000000000000" charset="-122"/>
            </a:endParaRPr>
          </a:p>
        </p:txBody>
      </p:sp>
      <p:grpSp>
        <p:nvGrpSpPr>
          <p:cNvPr id="20" name="组合 19"/>
          <p:cNvGrpSpPr/>
          <p:nvPr>
            <p:custDataLst>
              <p:tags r:id="rId9"/>
            </p:custDataLst>
          </p:nvPr>
        </p:nvGrpSpPr>
        <p:grpSpPr>
          <a:xfrm>
            <a:off x="7089775" y="1797050"/>
            <a:ext cx="2116455" cy="663575"/>
            <a:chOff x="9675" y="7402"/>
            <a:chExt cx="3333" cy="1045"/>
          </a:xfrm>
        </p:grpSpPr>
        <p:sp>
          <p:nvSpPr>
            <p:cNvPr id="21" name="文本框 20"/>
            <p:cNvSpPr txBox="1"/>
            <p:nvPr>
              <p:custDataLst>
                <p:tags r:id="rId10"/>
              </p:custDataLst>
            </p:nvPr>
          </p:nvSpPr>
          <p:spPr>
            <a:xfrm>
              <a:off x="9675" y="7402"/>
              <a:ext cx="2936" cy="580"/>
            </a:xfrm>
            <a:prstGeom prst="rect">
              <a:avLst/>
            </a:prstGeom>
            <a:noFill/>
          </p:spPr>
          <p:txBody>
            <a:bodyPr wrap="square" rtlCol="0">
              <a:spAutoFit/>
            </a:bodyPr>
            <a:lstStyle/>
            <a:p>
              <a:r>
                <a:rPr lang="zh-CN" altLang="en-US" b="1" dirty="0">
                  <a:solidFill>
                    <a:srgbClr val="2F5597"/>
                  </a:solidFill>
                  <a:latin typeface="思源宋体" panose="02020400000000000000" charset="-122"/>
                  <a:ea typeface="思源宋体" panose="02020400000000000000" charset="-122"/>
                </a:rPr>
                <a:t>核心技术</a:t>
              </a:r>
              <a:endParaRPr lang="zh-CN" altLang="en-US" b="1" dirty="0">
                <a:solidFill>
                  <a:srgbClr val="2F5597"/>
                </a:solidFill>
                <a:latin typeface="思源宋体" panose="02020400000000000000" charset="-122"/>
                <a:ea typeface="思源宋体" panose="02020400000000000000" charset="-122"/>
              </a:endParaRPr>
            </a:p>
          </p:txBody>
        </p:sp>
        <p:sp>
          <p:nvSpPr>
            <p:cNvPr id="22" name="文本框 21"/>
            <p:cNvSpPr txBox="1"/>
            <p:nvPr>
              <p:custDataLst>
                <p:tags r:id="rId11"/>
              </p:custDataLst>
            </p:nvPr>
          </p:nvSpPr>
          <p:spPr>
            <a:xfrm>
              <a:off x="9675" y="7964"/>
              <a:ext cx="3333" cy="483"/>
            </a:xfrm>
            <a:prstGeom prst="rect">
              <a:avLst/>
            </a:prstGeom>
            <a:noFill/>
          </p:spPr>
          <p:txBody>
            <a:bodyPr wrap="square" rtlCol="0">
              <a:spAutoFit/>
            </a:bodyPr>
            <a:lstStyle/>
            <a:p>
              <a:r>
                <a:rPr lang="en-US" altLang="zh-CN" sz="1400" b="1" dirty="0">
                  <a:solidFill>
                    <a:srgbClr val="2F5597"/>
                  </a:solidFill>
                  <a:latin typeface="思源宋体" panose="02020400000000000000" charset="-122"/>
                  <a:ea typeface="思源宋体" panose="02020400000000000000" charset="-122"/>
                  <a:sym typeface="+mn-ea"/>
                </a:rPr>
                <a:t>Core Technology</a:t>
              </a:r>
              <a:endParaRPr lang="en-US" altLang="zh-CN" sz="1400" b="1" dirty="0">
                <a:solidFill>
                  <a:srgbClr val="2F5597"/>
                </a:solidFill>
                <a:latin typeface="思源宋体" panose="02020400000000000000" charset="-122"/>
                <a:ea typeface="思源宋体" panose="02020400000000000000" charset="-122"/>
                <a:sym typeface="+mn-ea"/>
              </a:endParaRPr>
            </a:p>
          </p:txBody>
        </p:sp>
      </p:grpSp>
      <p:grpSp>
        <p:nvGrpSpPr>
          <p:cNvPr id="23" name="组合 22"/>
          <p:cNvGrpSpPr/>
          <p:nvPr>
            <p:custDataLst>
              <p:tags r:id="rId12"/>
            </p:custDataLst>
          </p:nvPr>
        </p:nvGrpSpPr>
        <p:grpSpPr>
          <a:xfrm>
            <a:off x="7089775" y="4987290"/>
            <a:ext cx="2116455" cy="663575"/>
            <a:chOff x="15042" y="7323"/>
            <a:chExt cx="3333" cy="1045"/>
          </a:xfrm>
        </p:grpSpPr>
        <p:sp>
          <p:nvSpPr>
            <p:cNvPr id="28" name="文本框 27"/>
            <p:cNvSpPr txBox="1"/>
            <p:nvPr>
              <p:custDataLst>
                <p:tags r:id="rId13"/>
              </p:custDataLst>
            </p:nvPr>
          </p:nvSpPr>
          <p:spPr>
            <a:xfrm>
              <a:off x="15042" y="7323"/>
              <a:ext cx="2936" cy="580"/>
            </a:xfrm>
            <a:prstGeom prst="rect">
              <a:avLst/>
            </a:prstGeom>
            <a:noFill/>
          </p:spPr>
          <p:txBody>
            <a:bodyPr wrap="square" rtlCol="0">
              <a:spAutoFit/>
            </a:bodyPr>
            <a:lstStyle/>
            <a:p>
              <a:r>
                <a:rPr lang="zh-CN" altLang="en-US" b="1" dirty="0">
                  <a:solidFill>
                    <a:srgbClr val="2F5597"/>
                  </a:solidFill>
                  <a:latin typeface="思源宋体" panose="02020400000000000000" charset="-122"/>
                  <a:ea typeface="思源宋体" panose="02020400000000000000" charset="-122"/>
                  <a:sym typeface="+mn-ea"/>
                </a:rPr>
                <a:t>融资计划</a:t>
              </a:r>
              <a:endParaRPr lang="zh-CN" altLang="en-US" b="1" dirty="0">
                <a:solidFill>
                  <a:srgbClr val="2F5597"/>
                </a:solidFill>
                <a:latin typeface="思源宋体" panose="02020400000000000000" charset="-122"/>
                <a:ea typeface="思源宋体" panose="02020400000000000000" charset="-122"/>
                <a:sym typeface="+mn-ea"/>
              </a:endParaRPr>
            </a:p>
          </p:txBody>
        </p:sp>
        <p:sp>
          <p:nvSpPr>
            <p:cNvPr id="29" name="文本框 28"/>
            <p:cNvSpPr txBox="1"/>
            <p:nvPr>
              <p:custDataLst>
                <p:tags r:id="rId14"/>
              </p:custDataLst>
            </p:nvPr>
          </p:nvSpPr>
          <p:spPr>
            <a:xfrm>
              <a:off x="15042" y="7885"/>
              <a:ext cx="3333" cy="483"/>
            </a:xfrm>
            <a:prstGeom prst="rect">
              <a:avLst/>
            </a:prstGeom>
            <a:noFill/>
          </p:spPr>
          <p:txBody>
            <a:bodyPr wrap="square" rtlCol="0">
              <a:spAutoFit/>
            </a:bodyPr>
            <a:lstStyle/>
            <a:p>
              <a:r>
                <a:rPr lang="en-US" altLang="zh-CN" sz="1400" b="1" dirty="0">
                  <a:solidFill>
                    <a:srgbClr val="2F5597"/>
                  </a:solidFill>
                  <a:latin typeface="思源宋体" panose="02020400000000000000" charset="-122"/>
                  <a:ea typeface="思源宋体" panose="02020400000000000000" charset="-122"/>
                  <a:sym typeface="+mn-ea"/>
                </a:rPr>
                <a:t>Financing Plan</a:t>
              </a:r>
              <a:endParaRPr lang="en-US" altLang="zh-CN" sz="1400" b="1" dirty="0">
                <a:solidFill>
                  <a:srgbClr val="2F5597"/>
                </a:solidFill>
                <a:latin typeface="思源宋体" panose="02020400000000000000" charset="-122"/>
                <a:ea typeface="思源宋体" panose="02020400000000000000" charset="-122"/>
                <a:sym typeface="+mn-ea"/>
              </a:endParaRPr>
            </a:p>
          </p:txBody>
        </p:sp>
      </p:grpSp>
      <p:sp>
        <p:nvSpPr>
          <p:cNvPr id="30" name="文本框 29"/>
          <p:cNvSpPr txBox="1"/>
          <p:nvPr>
            <p:custDataLst>
              <p:tags r:id="rId15"/>
            </p:custDataLst>
          </p:nvPr>
        </p:nvSpPr>
        <p:spPr>
          <a:xfrm>
            <a:off x="2829560" y="4927600"/>
            <a:ext cx="1140460" cy="768350"/>
          </a:xfrm>
          <a:prstGeom prst="rect">
            <a:avLst/>
          </a:prstGeom>
          <a:noFill/>
        </p:spPr>
        <p:txBody>
          <a:bodyPr wrap="square" rtlCol="0">
            <a:spAutoFit/>
          </a:bodyPr>
          <a:lstStyle/>
          <a:p>
            <a:pPr algn="ctr"/>
            <a:r>
              <a:rPr lang="en-US" altLang="zh-CN" sz="4400" i="1" dirty="0">
                <a:solidFill>
                  <a:srgbClr val="2F5597"/>
                </a:solidFill>
                <a:latin typeface="兰米宋体" panose="02000503000000000000" charset="-122"/>
                <a:ea typeface="兰米宋体" panose="02000503000000000000" charset="-122"/>
                <a:sym typeface="兰米宋体" panose="02000503000000000000" charset="-122"/>
              </a:rPr>
              <a:t>3</a:t>
            </a:r>
            <a:endParaRPr lang="en-US" altLang="zh-CN" sz="4400" i="1" dirty="0">
              <a:solidFill>
                <a:srgbClr val="2F5597"/>
              </a:solidFill>
              <a:latin typeface="兰米宋体" panose="02000503000000000000" charset="-122"/>
              <a:ea typeface="兰米宋体" panose="02000503000000000000" charset="-122"/>
              <a:sym typeface="兰米宋体" panose="02000503000000000000" charset="-122"/>
            </a:endParaRPr>
          </a:p>
        </p:txBody>
      </p:sp>
      <p:sp>
        <p:nvSpPr>
          <p:cNvPr id="31" name="文本框 30"/>
          <p:cNvSpPr txBox="1"/>
          <p:nvPr>
            <p:custDataLst>
              <p:tags r:id="rId16"/>
            </p:custDataLst>
          </p:nvPr>
        </p:nvSpPr>
        <p:spPr>
          <a:xfrm>
            <a:off x="6106795" y="4934585"/>
            <a:ext cx="1140460" cy="768350"/>
          </a:xfrm>
          <a:prstGeom prst="rect">
            <a:avLst/>
          </a:prstGeom>
          <a:noFill/>
        </p:spPr>
        <p:txBody>
          <a:bodyPr wrap="square" rtlCol="0">
            <a:spAutoFit/>
          </a:bodyPr>
          <a:lstStyle/>
          <a:p>
            <a:pPr algn="ctr"/>
            <a:r>
              <a:rPr lang="en-US" altLang="zh-CN" sz="4400" i="1" dirty="0">
                <a:solidFill>
                  <a:srgbClr val="2F5597"/>
                </a:solidFill>
                <a:latin typeface="兰米宋体" panose="02000503000000000000" charset="-122"/>
                <a:ea typeface="兰米宋体" panose="02000503000000000000" charset="-122"/>
                <a:sym typeface="兰米宋体" panose="02000503000000000000" charset="-122"/>
              </a:rPr>
              <a:t>7</a:t>
            </a:r>
            <a:endParaRPr lang="en-US" altLang="zh-CN" sz="4400" i="1" dirty="0">
              <a:solidFill>
                <a:srgbClr val="2F5597"/>
              </a:solidFill>
              <a:latin typeface="兰米宋体" panose="02000503000000000000" charset="-122"/>
              <a:ea typeface="兰米宋体" panose="02000503000000000000" charset="-122"/>
              <a:sym typeface="兰米宋体" panose="02000503000000000000" charset="-122"/>
            </a:endParaRPr>
          </a:p>
        </p:txBody>
      </p:sp>
      <p:grpSp>
        <p:nvGrpSpPr>
          <p:cNvPr id="32" name="组合 31"/>
          <p:cNvGrpSpPr/>
          <p:nvPr>
            <p:custDataLst>
              <p:tags r:id="rId17"/>
            </p:custDataLst>
          </p:nvPr>
        </p:nvGrpSpPr>
        <p:grpSpPr>
          <a:xfrm>
            <a:off x="3823970" y="2818765"/>
            <a:ext cx="1864360" cy="663575"/>
            <a:chOff x="9675" y="3963"/>
            <a:chExt cx="2936" cy="1045"/>
          </a:xfrm>
        </p:grpSpPr>
        <p:sp>
          <p:nvSpPr>
            <p:cNvPr id="35" name="文本框 34"/>
            <p:cNvSpPr txBox="1"/>
            <p:nvPr>
              <p:custDataLst>
                <p:tags r:id="rId18"/>
              </p:custDataLst>
            </p:nvPr>
          </p:nvSpPr>
          <p:spPr>
            <a:xfrm>
              <a:off x="9675" y="3963"/>
              <a:ext cx="2936" cy="580"/>
            </a:xfrm>
            <a:prstGeom prst="rect">
              <a:avLst/>
            </a:prstGeom>
            <a:noFill/>
          </p:spPr>
          <p:txBody>
            <a:bodyPr wrap="square" rtlCol="0">
              <a:spAutoFit/>
            </a:bodyPr>
            <a:lstStyle/>
            <a:p>
              <a:r>
                <a:rPr lang="zh-CN" altLang="en-US" b="1" dirty="0">
                  <a:solidFill>
                    <a:srgbClr val="2F5597"/>
                  </a:solidFill>
                  <a:latin typeface="思源宋体" panose="02020400000000000000" charset="-122"/>
                  <a:ea typeface="思源宋体" panose="02020400000000000000" charset="-122"/>
                </a:rPr>
                <a:t>公司介绍</a:t>
              </a:r>
              <a:endParaRPr lang="zh-CN" altLang="en-US" b="1" dirty="0">
                <a:solidFill>
                  <a:srgbClr val="2F5597"/>
                </a:solidFill>
                <a:latin typeface="思源宋体" panose="02020400000000000000" charset="-122"/>
                <a:ea typeface="思源宋体" panose="02020400000000000000" charset="-122"/>
              </a:endParaRPr>
            </a:p>
          </p:txBody>
        </p:sp>
        <p:sp>
          <p:nvSpPr>
            <p:cNvPr id="36" name="文本框 35"/>
            <p:cNvSpPr txBox="1"/>
            <p:nvPr>
              <p:custDataLst>
                <p:tags r:id="rId19"/>
              </p:custDataLst>
            </p:nvPr>
          </p:nvSpPr>
          <p:spPr>
            <a:xfrm>
              <a:off x="9675" y="4525"/>
              <a:ext cx="2936" cy="483"/>
            </a:xfrm>
            <a:prstGeom prst="rect">
              <a:avLst/>
            </a:prstGeom>
            <a:noFill/>
          </p:spPr>
          <p:txBody>
            <a:bodyPr wrap="square" rtlCol="0">
              <a:spAutoFit/>
            </a:bodyPr>
            <a:lstStyle/>
            <a:p>
              <a:r>
                <a:rPr lang="en-US" altLang="zh-CN" sz="1400" b="1" dirty="0">
                  <a:solidFill>
                    <a:srgbClr val="2F5597"/>
                  </a:solidFill>
                  <a:latin typeface="思源宋体" panose="02020400000000000000" charset="-122"/>
                  <a:ea typeface="思源宋体" panose="02020400000000000000" charset="-122"/>
                </a:rPr>
                <a:t>Company Profile</a:t>
              </a:r>
              <a:endParaRPr lang="en-US" altLang="zh-CN" sz="1400" b="1" dirty="0">
                <a:solidFill>
                  <a:srgbClr val="2F5597"/>
                </a:solidFill>
                <a:latin typeface="思源宋体" panose="02020400000000000000" charset="-122"/>
                <a:ea typeface="思源宋体" panose="02020400000000000000" charset="-122"/>
              </a:endParaRPr>
            </a:p>
          </p:txBody>
        </p:sp>
      </p:grpSp>
      <p:sp>
        <p:nvSpPr>
          <p:cNvPr id="37" name="文本框 36"/>
          <p:cNvSpPr txBox="1"/>
          <p:nvPr>
            <p:custDataLst>
              <p:tags r:id="rId20"/>
            </p:custDataLst>
          </p:nvPr>
        </p:nvSpPr>
        <p:spPr>
          <a:xfrm>
            <a:off x="2829560" y="2766060"/>
            <a:ext cx="1140460" cy="768350"/>
          </a:xfrm>
          <a:prstGeom prst="rect">
            <a:avLst/>
          </a:prstGeom>
          <a:noFill/>
        </p:spPr>
        <p:txBody>
          <a:bodyPr wrap="square" rtlCol="0">
            <a:spAutoFit/>
          </a:bodyPr>
          <a:lstStyle/>
          <a:p>
            <a:pPr algn="ctr"/>
            <a:r>
              <a:rPr lang="en-US" altLang="zh-CN" sz="4400" i="1" dirty="0">
                <a:solidFill>
                  <a:srgbClr val="2F5597"/>
                </a:solidFill>
                <a:latin typeface="兰米宋体" panose="02000503000000000000" charset="-122"/>
                <a:ea typeface="兰米宋体" panose="02000503000000000000" charset="-122"/>
                <a:sym typeface="兰米宋体" panose="02000503000000000000" charset="-122"/>
              </a:rPr>
              <a:t>1</a:t>
            </a:r>
            <a:endParaRPr lang="en-US" altLang="zh-CN" sz="4400" i="1" dirty="0">
              <a:solidFill>
                <a:srgbClr val="2F5597"/>
              </a:solidFill>
              <a:latin typeface="兰米宋体" panose="02000503000000000000" charset="-122"/>
              <a:ea typeface="兰米宋体" panose="02000503000000000000" charset="-122"/>
              <a:sym typeface="兰米宋体" panose="02000503000000000000" charset="-122"/>
            </a:endParaRPr>
          </a:p>
        </p:txBody>
      </p:sp>
      <p:sp>
        <p:nvSpPr>
          <p:cNvPr id="38" name="文本框 37"/>
          <p:cNvSpPr txBox="1"/>
          <p:nvPr>
            <p:custDataLst>
              <p:tags r:id="rId21"/>
            </p:custDataLst>
          </p:nvPr>
        </p:nvSpPr>
        <p:spPr>
          <a:xfrm>
            <a:off x="6106795" y="2773045"/>
            <a:ext cx="1140460" cy="768350"/>
          </a:xfrm>
          <a:prstGeom prst="rect">
            <a:avLst/>
          </a:prstGeom>
          <a:noFill/>
        </p:spPr>
        <p:txBody>
          <a:bodyPr wrap="square" rtlCol="0">
            <a:spAutoFit/>
          </a:bodyPr>
          <a:lstStyle/>
          <a:p>
            <a:pPr algn="ctr"/>
            <a:r>
              <a:rPr lang="en-US" altLang="zh-CN" sz="4400" i="1" dirty="0">
                <a:solidFill>
                  <a:srgbClr val="2F5597"/>
                </a:solidFill>
                <a:latin typeface="兰米宋体" panose="02000503000000000000" charset="-122"/>
                <a:ea typeface="兰米宋体" panose="02000503000000000000" charset="-122"/>
                <a:sym typeface="兰米宋体" panose="02000503000000000000" charset="-122"/>
              </a:rPr>
              <a:t>5</a:t>
            </a:r>
            <a:endParaRPr lang="en-US" altLang="zh-CN" sz="4400" i="1" dirty="0">
              <a:solidFill>
                <a:srgbClr val="2F5597"/>
              </a:solidFill>
              <a:latin typeface="兰米宋体" panose="02000503000000000000" charset="-122"/>
              <a:ea typeface="兰米宋体" panose="02000503000000000000" charset="-122"/>
              <a:sym typeface="兰米宋体" panose="02000503000000000000" charset="-122"/>
            </a:endParaRPr>
          </a:p>
        </p:txBody>
      </p:sp>
      <p:grpSp>
        <p:nvGrpSpPr>
          <p:cNvPr id="39" name="组合 38"/>
          <p:cNvGrpSpPr/>
          <p:nvPr>
            <p:custDataLst>
              <p:tags r:id="rId22"/>
            </p:custDataLst>
          </p:nvPr>
        </p:nvGrpSpPr>
        <p:grpSpPr>
          <a:xfrm>
            <a:off x="7089775" y="2825750"/>
            <a:ext cx="4218305" cy="571500"/>
            <a:chOff x="15042" y="3963"/>
            <a:chExt cx="6643" cy="900"/>
          </a:xfrm>
        </p:grpSpPr>
        <p:sp>
          <p:nvSpPr>
            <p:cNvPr id="42" name="文本框 41"/>
            <p:cNvSpPr txBox="1"/>
            <p:nvPr>
              <p:custDataLst>
                <p:tags r:id="rId23"/>
              </p:custDataLst>
            </p:nvPr>
          </p:nvSpPr>
          <p:spPr>
            <a:xfrm>
              <a:off x="15042" y="3963"/>
              <a:ext cx="3873" cy="580"/>
            </a:xfrm>
            <a:prstGeom prst="rect">
              <a:avLst/>
            </a:prstGeom>
            <a:noFill/>
          </p:spPr>
          <p:txBody>
            <a:bodyPr wrap="square" rtlCol="0">
              <a:spAutoFit/>
            </a:bodyPr>
            <a:lstStyle/>
            <a:p>
              <a:r>
                <a:rPr lang="zh-CN" altLang="en-US" b="1" dirty="0">
                  <a:solidFill>
                    <a:srgbClr val="2F5597"/>
                  </a:solidFill>
                  <a:latin typeface="思源宋体" panose="02020400000000000000" charset="-122"/>
                  <a:ea typeface="思源宋体" panose="02020400000000000000" charset="-122"/>
                </a:rPr>
                <a:t>市场规划与客户发展</a:t>
              </a:r>
              <a:endParaRPr lang="zh-CN" altLang="en-US" b="1" dirty="0">
                <a:solidFill>
                  <a:srgbClr val="2F5597"/>
                </a:solidFill>
                <a:latin typeface="思源宋体" panose="02020400000000000000" charset="-122"/>
                <a:ea typeface="思源宋体" panose="02020400000000000000" charset="-122"/>
              </a:endParaRPr>
            </a:p>
          </p:txBody>
        </p:sp>
        <p:sp>
          <p:nvSpPr>
            <p:cNvPr id="43" name="文本框 42"/>
            <p:cNvSpPr txBox="1"/>
            <p:nvPr>
              <p:custDataLst>
                <p:tags r:id="rId24"/>
              </p:custDataLst>
            </p:nvPr>
          </p:nvSpPr>
          <p:spPr>
            <a:xfrm>
              <a:off x="15042" y="4525"/>
              <a:ext cx="6643" cy="338"/>
            </a:xfrm>
            <a:prstGeom prst="rect">
              <a:avLst/>
            </a:prstGeom>
            <a:noFill/>
          </p:spPr>
          <p:txBody>
            <a:bodyPr wrap="square" rtlCol="0">
              <a:spAutoFit/>
            </a:bodyPr>
            <a:lstStyle/>
            <a:p>
              <a:r>
                <a:rPr lang="en-US" altLang="zh-CN" sz="1400" b="1" dirty="0">
                  <a:solidFill>
                    <a:srgbClr val="2F5597"/>
                  </a:solidFill>
                  <a:latin typeface="思源宋体" panose="02020400000000000000" charset="-122"/>
                  <a:ea typeface="思源宋体" panose="02020400000000000000" charset="-122"/>
                  <a:sym typeface="+mn-ea"/>
                </a:rPr>
                <a:t>Market Planning and Customer Development</a:t>
              </a:r>
              <a:endParaRPr lang="en-US" altLang="zh-CN" sz="1400" b="1" dirty="0">
                <a:solidFill>
                  <a:srgbClr val="2F5597"/>
                </a:solidFill>
                <a:latin typeface="思源宋体" panose="02020400000000000000" charset="-122"/>
                <a:ea typeface="思源宋体" panose="02020400000000000000" charset="-122"/>
                <a:sym typeface="+mn-ea"/>
              </a:endParaRPr>
            </a:p>
          </p:txBody>
        </p:sp>
      </p:grpSp>
      <p:sp>
        <p:nvSpPr>
          <p:cNvPr id="44" name="文本框 43"/>
          <p:cNvSpPr txBox="1"/>
          <p:nvPr/>
        </p:nvSpPr>
        <p:spPr>
          <a:xfrm>
            <a:off x="1868170" y="1534160"/>
            <a:ext cx="4845685" cy="706755"/>
          </a:xfrm>
          <a:prstGeom prst="rect">
            <a:avLst/>
          </a:prstGeom>
          <a:noFill/>
        </p:spPr>
        <p:txBody>
          <a:bodyPr wrap="square" rtlCol="0">
            <a:spAutoFit/>
          </a:bodyPr>
          <a:lstStyle/>
          <a:p>
            <a:pPr algn="l"/>
            <a:r>
              <a:rPr lang="en-US" altLang="zh-CN" sz="4000" spc="500" dirty="0">
                <a:solidFill>
                  <a:schemeClr val="accent5">
                    <a:lumMod val="75000"/>
                  </a:schemeClr>
                </a:solidFill>
                <a:effectLst/>
                <a:uFillTx/>
                <a:latin typeface="兰米宋体" panose="02000503000000000000" charset="-122"/>
                <a:ea typeface="兰米宋体" panose="02000503000000000000" charset="-122"/>
                <a:sym typeface="兰米宋体" panose="02000503000000000000" charset="-122"/>
              </a:rPr>
              <a:t>CONTENTS</a:t>
            </a:r>
            <a:endParaRPr lang="en-US" altLang="zh-CN" sz="4000" spc="500" dirty="0">
              <a:solidFill>
                <a:schemeClr val="accent5">
                  <a:lumMod val="75000"/>
                </a:schemeClr>
              </a:solidFill>
              <a:effectLst/>
              <a:uFillTx/>
              <a:latin typeface="兰米宋体" panose="02000503000000000000" charset="-122"/>
              <a:ea typeface="兰米宋体" panose="02000503000000000000" charset="-122"/>
              <a:sym typeface="兰米宋体" panose="02000503000000000000" charset="-122"/>
            </a:endParaRPr>
          </a:p>
        </p:txBody>
      </p:sp>
      <p:sp>
        <p:nvSpPr>
          <p:cNvPr id="46" name="同心圆 45"/>
          <p:cNvSpPr/>
          <p:nvPr/>
        </p:nvSpPr>
        <p:spPr>
          <a:xfrm>
            <a:off x="434975" y="353695"/>
            <a:ext cx="1433195" cy="1433195"/>
          </a:xfrm>
          <a:prstGeom prst="donut">
            <a:avLst/>
          </a:prstGeom>
          <a:solidFill>
            <a:srgbClr val="2F55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
        <p:nvSpPr>
          <p:cNvPr id="50" name="矩形 49"/>
          <p:cNvSpPr/>
          <p:nvPr/>
        </p:nvSpPr>
        <p:spPr>
          <a:xfrm>
            <a:off x="635" y="6672580"/>
            <a:ext cx="12191365" cy="18542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51" name="组合 50"/>
          <p:cNvGrpSpPr/>
          <p:nvPr/>
        </p:nvGrpSpPr>
        <p:grpSpPr>
          <a:xfrm rot="16200000" flipH="1">
            <a:off x="6041390" y="808355"/>
            <a:ext cx="80010" cy="12019280"/>
            <a:chOff x="9597" y="0"/>
            <a:chExt cx="0" cy="10800"/>
          </a:xfrm>
        </p:grpSpPr>
        <p:cxnSp>
          <p:nvCxnSpPr>
            <p:cNvPr id="52" name="直接连接符 51"/>
            <p:cNvCxnSpPr/>
            <p:nvPr/>
          </p:nvCxnSpPr>
          <p:spPr>
            <a:xfrm>
              <a:off x="9597" y="0"/>
              <a:ext cx="0" cy="5211"/>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V="1">
              <a:off x="9597" y="4680"/>
              <a:ext cx="0" cy="6120"/>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 name="文本框 2"/>
          <p:cNvSpPr txBox="1"/>
          <p:nvPr>
            <p:custDataLst>
              <p:tags r:id="rId25"/>
            </p:custDataLst>
          </p:nvPr>
        </p:nvSpPr>
        <p:spPr>
          <a:xfrm>
            <a:off x="6106795" y="1712595"/>
            <a:ext cx="1140460" cy="768350"/>
          </a:xfrm>
          <a:prstGeom prst="rect">
            <a:avLst/>
          </a:prstGeom>
          <a:noFill/>
        </p:spPr>
        <p:txBody>
          <a:bodyPr wrap="square" rtlCol="0">
            <a:spAutoFit/>
          </a:bodyPr>
          <a:lstStyle/>
          <a:p>
            <a:pPr algn="ctr"/>
            <a:r>
              <a:rPr lang="en-US" altLang="zh-CN" sz="4400" i="1" dirty="0">
                <a:solidFill>
                  <a:srgbClr val="2F5597"/>
                </a:solidFill>
                <a:latin typeface="兰米宋体" panose="02000503000000000000" charset="-122"/>
                <a:ea typeface="兰米宋体" panose="02000503000000000000" charset="-122"/>
                <a:sym typeface="兰米宋体" panose="02000503000000000000" charset="-122"/>
              </a:rPr>
              <a:t>4</a:t>
            </a:r>
            <a:endParaRPr lang="en-US" altLang="zh-CN" sz="4400" i="1" dirty="0">
              <a:solidFill>
                <a:srgbClr val="2F5597"/>
              </a:solidFill>
              <a:latin typeface="兰米宋体" panose="02000503000000000000" charset="-122"/>
              <a:ea typeface="兰米宋体" panose="02000503000000000000" charset="-122"/>
              <a:sym typeface="兰米宋体" panose="02000503000000000000" charset="-122"/>
            </a:endParaRPr>
          </a:p>
        </p:txBody>
      </p:sp>
      <p:grpSp>
        <p:nvGrpSpPr>
          <p:cNvPr id="2" name="组合 1"/>
          <p:cNvGrpSpPr/>
          <p:nvPr/>
        </p:nvGrpSpPr>
        <p:grpSpPr>
          <a:xfrm>
            <a:off x="3823970" y="3958590"/>
            <a:ext cx="1486927" cy="663575"/>
            <a:chOff x="11165" y="2780"/>
            <a:chExt cx="2629" cy="1045"/>
          </a:xfrm>
        </p:grpSpPr>
        <p:sp>
          <p:nvSpPr>
            <p:cNvPr id="4" name="文本框 3"/>
            <p:cNvSpPr txBox="1"/>
            <p:nvPr>
              <p:custDataLst>
                <p:tags r:id="rId26"/>
              </p:custDataLst>
            </p:nvPr>
          </p:nvSpPr>
          <p:spPr>
            <a:xfrm>
              <a:off x="11165" y="2780"/>
              <a:ext cx="2629" cy="580"/>
            </a:xfrm>
            <a:prstGeom prst="rect">
              <a:avLst/>
            </a:prstGeom>
            <a:noFill/>
          </p:spPr>
          <p:txBody>
            <a:bodyPr wrap="square" rtlCol="0">
              <a:spAutoFit/>
            </a:bodyPr>
            <a:lstStyle/>
            <a:p>
              <a:r>
                <a:rPr lang="zh-CN" altLang="en-US" b="1" dirty="0">
                  <a:solidFill>
                    <a:srgbClr val="2F5597"/>
                  </a:solidFill>
                  <a:latin typeface="思源宋体" panose="02020400000000000000" charset="-122"/>
                  <a:ea typeface="思源宋体" panose="02020400000000000000" charset="-122"/>
                </a:rPr>
                <a:t>核心团队</a:t>
              </a:r>
              <a:endParaRPr lang="zh-CN" altLang="en-US" b="1" dirty="0">
                <a:solidFill>
                  <a:srgbClr val="2F5597"/>
                </a:solidFill>
                <a:latin typeface="思源宋体" panose="02020400000000000000" charset="-122"/>
                <a:ea typeface="思源宋体" panose="02020400000000000000" charset="-122"/>
              </a:endParaRPr>
            </a:p>
          </p:txBody>
        </p:sp>
        <p:sp>
          <p:nvSpPr>
            <p:cNvPr id="5" name="文本框 4"/>
            <p:cNvSpPr txBox="1"/>
            <p:nvPr>
              <p:custDataLst>
                <p:tags r:id="rId27"/>
              </p:custDataLst>
            </p:nvPr>
          </p:nvSpPr>
          <p:spPr>
            <a:xfrm>
              <a:off x="11165" y="3342"/>
              <a:ext cx="2460" cy="483"/>
            </a:xfrm>
            <a:prstGeom prst="rect">
              <a:avLst/>
            </a:prstGeom>
            <a:noFill/>
          </p:spPr>
          <p:txBody>
            <a:bodyPr wrap="square" rtlCol="0">
              <a:spAutoFit/>
            </a:bodyPr>
            <a:lstStyle/>
            <a:p>
              <a:r>
                <a:rPr lang="en-US" altLang="zh-CN" sz="1400" b="1" dirty="0">
                  <a:solidFill>
                    <a:srgbClr val="2F5597"/>
                  </a:solidFill>
                  <a:latin typeface="思源宋体" panose="02020400000000000000" charset="-122"/>
                  <a:ea typeface="思源宋体" panose="02020400000000000000" charset="-122"/>
                  <a:sym typeface="+mn-ea"/>
                </a:rPr>
                <a:t>Core Team</a:t>
              </a:r>
              <a:endParaRPr lang="en-US" altLang="zh-CN" sz="1400" b="1" dirty="0">
                <a:solidFill>
                  <a:srgbClr val="2F5597"/>
                </a:solidFill>
                <a:latin typeface="思源宋体" panose="02020400000000000000" charset="-122"/>
                <a:ea typeface="思源宋体" panose="02020400000000000000" charset="-122"/>
                <a:sym typeface="+mn-ea"/>
              </a:endParaRPr>
            </a:p>
          </p:txBody>
        </p:sp>
      </p:gr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7663" t="30559" r="8668" b="15619"/>
          <a:stretch>
            <a:fillRect/>
          </a:stretch>
        </p:blipFill>
        <p:spPr>
          <a:xfrm>
            <a:off x="0" y="-452755"/>
            <a:ext cx="12192000" cy="3248025"/>
          </a:xfrm>
          <a:prstGeom prst="rect">
            <a:avLst/>
          </a:prstGeom>
        </p:spPr>
      </p:pic>
      <p:sp>
        <p:nvSpPr>
          <p:cNvPr id="4" name="矩形 3"/>
          <p:cNvSpPr/>
          <p:nvPr/>
        </p:nvSpPr>
        <p:spPr>
          <a:xfrm>
            <a:off x="0" y="-452755"/>
            <a:ext cx="12192000" cy="3248025"/>
          </a:xfrm>
          <a:prstGeom prst="rect">
            <a:avLst/>
          </a:prstGeom>
          <a:solidFill>
            <a:schemeClr val="accent5">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文本框 24"/>
          <p:cNvSpPr txBox="1"/>
          <p:nvPr/>
        </p:nvSpPr>
        <p:spPr>
          <a:xfrm>
            <a:off x="1527175" y="711835"/>
            <a:ext cx="9138285" cy="1106805"/>
          </a:xfrm>
          <a:prstGeom prst="rect">
            <a:avLst/>
          </a:prstGeom>
          <a:noFill/>
        </p:spPr>
        <p:txBody>
          <a:bodyPr wrap="square" rtlCol="0">
            <a:spAutoFit/>
          </a:bodyPr>
          <a:lstStyle/>
          <a:p>
            <a:pPr algn="ctr"/>
            <a:r>
              <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rPr>
              <a:t>PART  ONE.</a:t>
            </a:r>
            <a:endPar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endParaRPr>
          </a:p>
        </p:txBody>
      </p:sp>
      <p:sp>
        <p:nvSpPr>
          <p:cNvPr id="62" name="文本框 61"/>
          <p:cNvSpPr txBox="1"/>
          <p:nvPr/>
        </p:nvSpPr>
        <p:spPr>
          <a:xfrm>
            <a:off x="3335973" y="3460750"/>
            <a:ext cx="5520690" cy="1106805"/>
          </a:xfrm>
          <a:prstGeom prst="rect">
            <a:avLst/>
          </a:prstGeom>
          <a:noFill/>
        </p:spPr>
        <p:txBody>
          <a:bodyPr wrap="square" rtlCol="0">
            <a:spAutoFit/>
          </a:bodyPr>
          <a:lstStyle/>
          <a:p>
            <a:pPr algn="ctr"/>
            <a:r>
              <a:rPr lang="zh-CN" altLang="en-US" sz="6600" dirty="0">
                <a:solidFill>
                  <a:srgbClr val="2F5597"/>
                </a:solidFill>
                <a:effectLst>
                  <a:outerShdw blurRad="38100" dist="38100" dir="2700000" algn="tl">
                    <a:srgbClr val="000000">
                      <a:alpha val="20000"/>
                    </a:srgbClr>
                  </a:outerShdw>
                </a:effectLst>
                <a:latin typeface="兰米宋体" panose="02000503000000000000" charset="-122"/>
                <a:ea typeface="兰米宋体" panose="02000503000000000000" charset="-122"/>
                <a:sym typeface="兰米宋体" panose="02000503000000000000" charset="-122"/>
              </a:rPr>
              <a:t>公司介绍</a:t>
            </a:r>
            <a:endParaRPr lang="zh-CN" altLang="en-US" sz="6600" dirty="0">
              <a:solidFill>
                <a:srgbClr val="2F5597"/>
              </a:solidFill>
              <a:effectLst>
                <a:outerShdw blurRad="38100" dist="38100" dir="2700000" algn="tl">
                  <a:srgbClr val="000000">
                    <a:alpha val="20000"/>
                  </a:srgbClr>
                </a:outerShdw>
              </a:effectLst>
              <a:latin typeface="兰米宋体" panose="02000503000000000000" charset="-122"/>
              <a:ea typeface="兰米宋体" panose="02000503000000000000" charset="-122"/>
              <a:sym typeface="兰米宋体" panose="02000503000000000000" charset="-122"/>
            </a:endParaRPr>
          </a:p>
        </p:txBody>
      </p:sp>
      <p:sp>
        <p:nvSpPr>
          <p:cNvPr id="8" name="文本框 7"/>
          <p:cNvSpPr txBox="1"/>
          <p:nvPr/>
        </p:nvSpPr>
        <p:spPr>
          <a:xfrm>
            <a:off x="3839528" y="4948087"/>
            <a:ext cx="4513580" cy="380365"/>
          </a:xfrm>
          <a:prstGeom prst="rect">
            <a:avLst/>
          </a:prstGeom>
          <a:noFill/>
        </p:spPr>
        <p:txBody>
          <a:bodyPr wrap="square" rtlCol="0">
            <a:noAutofit/>
          </a:bodyPr>
          <a:lstStyle/>
          <a:p>
            <a:pPr algn="ctr"/>
            <a:r>
              <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rPr>
              <a:t>Company Profile</a:t>
            </a:r>
            <a:endPar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endParaRPr>
          </a:p>
          <a:p>
            <a:pPr algn="ctr"/>
            <a:endPar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endParaRPr>
          </a:p>
        </p:txBody>
      </p:sp>
      <p:cxnSp>
        <p:nvCxnSpPr>
          <p:cNvPr id="9" name="直接连接符 8"/>
          <p:cNvCxnSpPr/>
          <p:nvPr/>
        </p:nvCxnSpPr>
        <p:spPr>
          <a:xfrm>
            <a:off x="4623574" y="4773877"/>
            <a:ext cx="2945487" cy="0"/>
          </a:xfrm>
          <a:prstGeom prst="line">
            <a:avLst/>
          </a:prstGeom>
          <a:ln w="22225">
            <a:solidFill>
              <a:srgbClr val="2F5597"/>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635" y="6672580"/>
            <a:ext cx="12191365" cy="18542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2" name="组合 11"/>
          <p:cNvGrpSpPr/>
          <p:nvPr/>
        </p:nvGrpSpPr>
        <p:grpSpPr>
          <a:xfrm rot="16200000" flipH="1">
            <a:off x="6041390" y="808355"/>
            <a:ext cx="80010" cy="12019280"/>
            <a:chOff x="9597" y="0"/>
            <a:chExt cx="0" cy="10800"/>
          </a:xfrm>
        </p:grpSpPr>
        <p:cxnSp>
          <p:nvCxnSpPr>
            <p:cNvPr id="19" name="直接连接符 18"/>
            <p:cNvCxnSpPr/>
            <p:nvPr/>
          </p:nvCxnSpPr>
          <p:spPr>
            <a:xfrm>
              <a:off x="9597" y="0"/>
              <a:ext cx="0" cy="5211"/>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9597" y="4680"/>
              <a:ext cx="0" cy="6120"/>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138" y="100936"/>
            <a:ext cx="1327225" cy="5308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rPr>
              <a:t>公司介绍</a:t>
            </a:r>
            <a:endParaRPr lang="zh-CN" altLang="en-US" sz="1600" b="1" dirty="0">
              <a:solidFill>
                <a:schemeClr val="accent5">
                  <a:lumMod val="75000"/>
                </a:schemeClr>
              </a:solidFill>
              <a:latin typeface="思源宋体" panose="02020400000000000000" charset="-122"/>
              <a:ea typeface="思源宋体" panose="02020400000000000000" charset="-122"/>
            </a:endParaRPr>
          </a:p>
        </p:txBody>
      </p:sp>
      <p:sp>
        <p:nvSpPr>
          <p:cNvPr id="4" name="矩形 3"/>
          <p:cNvSpPr/>
          <p:nvPr>
            <p:custDataLst>
              <p:tags r:id="rId1"/>
            </p:custDataLst>
          </p:nvPr>
        </p:nvSpPr>
        <p:spPr>
          <a:xfrm>
            <a:off x="880745" y="2863215"/>
            <a:ext cx="10677525" cy="3612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2"/>
            </p:custDataLst>
          </p:nvPr>
        </p:nvSpPr>
        <p:spPr>
          <a:xfrm>
            <a:off x="968375" y="3473450"/>
            <a:ext cx="5297805" cy="2778760"/>
          </a:xfrm>
          <a:prstGeom prst="rect">
            <a:avLst/>
          </a:prstGeom>
          <a:noFill/>
        </p:spPr>
        <p:txBody>
          <a:bodyPr wrap="square" rtlCol="0" anchor="t">
            <a:noAutofit/>
          </a:bodyPr>
          <a:lstStyle/>
          <a:p>
            <a:pPr marL="285750" lvl="0" indent="-285750" algn="l">
              <a:lnSpc>
                <a:spcPct val="150000"/>
              </a:lnSpc>
              <a:buClrTx/>
              <a:buSzTx/>
              <a:buFont typeface="Wingdings" panose="05000000000000000000" charset="0"/>
              <a:buChar char="Ø"/>
            </a:pPr>
            <a:r>
              <a:rPr lang="zh-CN" altLang="en-US" sz="1100" b="1" spc="160">
                <a:solidFill>
                  <a:srgbClr val="0A58A2"/>
                </a:solidFill>
                <a:latin typeface="微软雅黑" panose="020B0503020204020204" charset="-122"/>
                <a:ea typeface="微软雅黑" panose="020B0503020204020204" charset="-122"/>
                <a:sym typeface="Saturday Sans Regular" panose="02010600010101010101" charset="-122"/>
              </a:rPr>
              <a:t>全球真空技术应用领军企业</a:t>
            </a:r>
            <a:endParaRPr lang="zh-CN" altLang="en-US" sz="1100" spc="160">
              <a:solidFill>
                <a:srgbClr val="0A58A2"/>
              </a:solidFill>
              <a:latin typeface="微软雅黑" panose="020B0503020204020204" charset="-122"/>
              <a:ea typeface="微软雅黑" panose="020B0503020204020204" charset="-122"/>
              <a:sym typeface="Saturday Sans Regular" panose="02010600010101010101" charset="-122"/>
            </a:endParaRPr>
          </a:p>
          <a:p>
            <a:pPr marL="285750" lvl="0" indent="-285750" algn="l">
              <a:lnSpc>
                <a:spcPct val="150000"/>
              </a:lnSpc>
              <a:buClrTx/>
              <a:buSzTx/>
              <a:buFont typeface="Wingdings" panose="05000000000000000000" charset="0"/>
              <a:buChar char="Ø"/>
            </a:pPr>
            <a:r>
              <a:rPr lang="zh-CN" altLang="en-US" sz="1100" spc="160">
                <a:solidFill>
                  <a:srgbClr val="0A58A2"/>
                </a:solidFill>
                <a:latin typeface="微软雅黑" panose="020B0503020204020204" charset="-122"/>
                <a:ea typeface="微软雅黑" panose="020B0503020204020204" charset="-122"/>
                <a:sym typeface="Saturday Sans Regular" panose="02010600010101010101" charset="-122"/>
              </a:rPr>
              <a:t>融睿构建了涵盖</a:t>
            </a:r>
            <a:r>
              <a:rPr lang="en-US" altLang="zh-CN" sz="1100" spc="160">
                <a:solidFill>
                  <a:srgbClr val="0A58A2"/>
                </a:solidFill>
                <a:latin typeface="微软雅黑" panose="020B0503020204020204" charset="-122"/>
                <a:ea typeface="微软雅黑" panose="020B0503020204020204" charset="-122"/>
                <a:sym typeface="Saturday Sans Regular" panose="02010600010101010101" charset="-122"/>
              </a:rPr>
              <a:t>"</a:t>
            </a:r>
            <a:r>
              <a:rPr lang="zh-CN" altLang="en-US" sz="1100" b="1" spc="160">
                <a:solidFill>
                  <a:srgbClr val="0A58A2"/>
                </a:solidFill>
                <a:latin typeface="微软雅黑" panose="020B0503020204020204" charset="-122"/>
                <a:ea typeface="微软雅黑" panose="020B0503020204020204" charset="-122"/>
                <a:sym typeface="Saturday Sans Regular" panose="02010600010101010101" charset="-122"/>
              </a:rPr>
              <a:t>技术研发</a:t>
            </a:r>
            <a:r>
              <a:rPr lang="en-US" altLang="zh-CN" sz="1100" b="1" spc="160">
                <a:solidFill>
                  <a:srgbClr val="0A58A2"/>
                </a:solidFill>
                <a:latin typeface="微软雅黑" panose="020B0503020204020204" charset="-122"/>
                <a:ea typeface="微软雅黑" panose="020B0503020204020204" charset="-122"/>
                <a:sym typeface="Saturday Sans Regular" panose="02010600010101010101" charset="-122"/>
              </a:rPr>
              <a:t>—</a:t>
            </a:r>
            <a:r>
              <a:rPr lang="zh-CN" altLang="en-US" sz="1100" b="1" spc="160">
                <a:solidFill>
                  <a:srgbClr val="0A58A2"/>
                </a:solidFill>
                <a:latin typeface="微软雅黑" panose="020B0503020204020204" charset="-122"/>
                <a:ea typeface="微软雅黑" panose="020B0503020204020204" charset="-122"/>
                <a:sym typeface="Saturday Sans Regular" panose="02010600010101010101" charset="-122"/>
              </a:rPr>
              <a:t>装备制造</a:t>
            </a:r>
            <a:r>
              <a:rPr lang="en-US" altLang="zh-CN" sz="1100" b="1" spc="160">
                <a:solidFill>
                  <a:srgbClr val="0A58A2"/>
                </a:solidFill>
                <a:latin typeface="微软雅黑" panose="020B0503020204020204" charset="-122"/>
                <a:ea typeface="微软雅黑" panose="020B0503020204020204" charset="-122"/>
                <a:sym typeface="Saturday Sans Regular" panose="02010600010101010101" charset="-122"/>
              </a:rPr>
              <a:t>—</a:t>
            </a:r>
            <a:r>
              <a:rPr lang="zh-CN" altLang="en-US" sz="1100" b="1" spc="160">
                <a:solidFill>
                  <a:srgbClr val="0A58A2"/>
                </a:solidFill>
                <a:latin typeface="微软雅黑" panose="020B0503020204020204" charset="-122"/>
                <a:ea typeface="微软雅黑" panose="020B0503020204020204" charset="-122"/>
                <a:sym typeface="Saturday Sans Regular" panose="02010600010101010101" charset="-122"/>
              </a:rPr>
              <a:t>材料开发</a:t>
            </a:r>
            <a:r>
              <a:rPr lang="en-US" altLang="zh-CN" sz="1100" b="1" spc="160">
                <a:solidFill>
                  <a:srgbClr val="0A58A2"/>
                </a:solidFill>
                <a:latin typeface="微软雅黑" panose="020B0503020204020204" charset="-122"/>
                <a:ea typeface="微软雅黑" panose="020B0503020204020204" charset="-122"/>
                <a:sym typeface="Saturday Sans Regular" panose="02010600010101010101" charset="-122"/>
              </a:rPr>
              <a:t>—</a:t>
            </a:r>
            <a:r>
              <a:rPr lang="zh-CN" altLang="en-US" sz="1100" b="1" spc="160">
                <a:solidFill>
                  <a:srgbClr val="0A58A2"/>
                </a:solidFill>
                <a:latin typeface="微软雅黑" panose="020B0503020204020204" charset="-122"/>
                <a:ea typeface="微软雅黑" panose="020B0503020204020204" charset="-122"/>
                <a:sym typeface="Saturday Sans Regular" panose="02010600010101010101" charset="-122"/>
              </a:rPr>
              <a:t>工艺优化</a:t>
            </a:r>
            <a:r>
              <a:rPr lang="en-US" altLang="zh-CN" sz="1100" b="1" spc="160">
                <a:solidFill>
                  <a:srgbClr val="0A58A2"/>
                </a:solidFill>
                <a:latin typeface="微软雅黑" panose="020B0503020204020204" charset="-122"/>
                <a:ea typeface="微软雅黑" panose="020B0503020204020204" charset="-122"/>
                <a:sym typeface="Saturday Sans Regular" panose="02010600010101010101" charset="-122"/>
              </a:rPr>
              <a:t>—</a:t>
            </a:r>
            <a:r>
              <a:rPr lang="zh-CN" altLang="en-US" sz="1100" b="1" spc="160">
                <a:solidFill>
                  <a:srgbClr val="0A58A2"/>
                </a:solidFill>
                <a:latin typeface="微软雅黑" panose="020B0503020204020204" charset="-122"/>
                <a:ea typeface="微软雅黑" panose="020B0503020204020204" charset="-122"/>
                <a:sym typeface="Saturday Sans Regular" panose="02010600010101010101" charset="-122"/>
              </a:rPr>
              <a:t>产品交付</a:t>
            </a:r>
            <a:r>
              <a:rPr lang="en-US" altLang="zh-CN" sz="1100" b="1" spc="160">
                <a:solidFill>
                  <a:srgbClr val="0A58A2"/>
                </a:solidFill>
                <a:latin typeface="微软雅黑" panose="020B0503020204020204" charset="-122"/>
                <a:ea typeface="微软雅黑" panose="020B0503020204020204" charset="-122"/>
                <a:sym typeface="Saturday Sans Regular" panose="02010600010101010101" charset="-122"/>
              </a:rPr>
              <a:t>"</a:t>
            </a:r>
            <a:r>
              <a:rPr lang="zh-CN" altLang="en-US" sz="1100" spc="160">
                <a:solidFill>
                  <a:srgbClr val="0A58A2"/>
                </a:solidFill>
                <a:latin typeface="微软雅黑" panose="020B0503020204020204" charset="-122"/>
                <a:ea typeface="微软雅黑" panose="020B0503020204020204" charset="-122"/>
                <a:sym typeface="Saturday Sans Regular" panose="02010600010101010101" charset="-122"/>
              </a:rPr>
              <a:t>的全价值链服务体系，打造了行业领先的</a:t>
            </a:r>
            <a:r>
              <a:rPr lang="zh-CN" altLang="en-US" sz="1100" b="1" spc="160">
                <a:solidFill>
                  <a:srgbClr val="0A58A2"/>
                </a:solidFill>
                <a:latin typeface="微软雅黑" panose="020B0503020204020204" charset="-122"/>
                <a:ea typeface="微软雅黑" panose="020B0503020204020204" charset="-122"/>
                <a:sym typeface="Saturday Sans Regular" panose="02010600010101010101" charset="-122"/>
              </a:rPr>
              <a:t>一体化解决方案平台</a:t>
            </a:r>
            <a:r>
              <a:rPr lang="zh-CN" altLang="en-US" sz="1100" spc="160">
                <a:solidFill>
                  <a:srgbClr val="0A58A2"/>
                </a:solidFill>
                <a:latin typeface="微软雅黑" panose="020B0503020204020204" charset="-122"/>
                <a:ea typeface="微软雅黑" panose="020B0503020204020204" charset="-122"/>
                <a:sym typeface="Saturday Sans Regular" panose="02010600010101010101" charset="-122"/>
              </a:rPr>
              <a:t>。</a:t>
            </a:r>
            <a:endParaRPr lang="zh-CN" altLang="en-US" sz="1100" spc="160">
              <a:solidFill>
                <a:srgbClr val="0A58A2"/>
              </a:solidFill>
              <a:latin typeface="微软雅黑" panose="020B0503020204020204" charset="-122"/>
              <a:ea typeface="微软雅黑" panose="020B0503020204020204" charset="-122"/>
              <a:sym typeface="Saturday Sans Regular" panose="02010600010101010101" charset="-122"/>
            </a:endParaRPr>
          </a:p>
          <a:p>
            <a:pPr marL="285750" lvl="0" indent="-285750" algn="l">
              <a:lnSpc>
                <a:spcPct val="150000"/>
              </a:lnSpc>
              <a:buClrTx/>
              <a:buSzTx/>
              <a:buFont typeface="Wingdings" panose="05000000000000000000" charset="0"/>
              <a:buChar char="Ø"/>
            </a:pPr>
            <a:r>
              <a:rPr lang="zh-CN" altLang="en-US" sz="1100" spc="160">
                <a:solidFill>
                  <a:srgbClr val="0A58A2"/>
                </a:solidFill>
                <a:latin typeface="微软雅黑" panose="020B0503020204020204" charset="-122"/>
                <a:ea typeface="微软雅黑" panose="020B0503020204020204" charset="-122"/>
                <a:sym typeface="Saturday Sans Regular" panose="02010600010101010101" charset="-122"/>
              </a:rPr>
              <a:t>公司以前沿真空镀膜技术为核心，整合方案设计、专用设备研制、功能性基材研发、精密工艺调控等关键环节，为客户提供</a:t>
            </a:r>
            <a:r>
              <a:rPr lang="zh-CN" altLang="en-US" sz="1100" b="1" spc="160">
                <a:solidFill>
                  <a:srgbClr val="0A58A2"/>
                </a:solidFill>
                <a:latin typeface="微软雅黑" panose="020B0503020204020204" charset="-122"/>
                <a:ea typeface="微软雅黑" panose="020B0503020204020204" charset="-122"/>
                <a:sym typeface="Saturday Sans Regular" panose="02010600010101010101" charset="-122"/>
              </a:rPr>
              <a:t>从概念验证到规模化量产的端到端技术支持</a:t>
            </a:r>
            <a:r>
              <a:rPr lang="zh-CN" altLang="en-US" sz="1100" spc="160">
                <a:solidFill>
                  <a:srgbClr val="0A58A2"/>
                </a:solidFill>
                <a:latin typeface="微软雅黑" panose="020B0503020204020204" charset="-122"/>
                <a:ea typeface="微软雅黑" panose="020B0503020204020204" charset="-122"/>
                <a:sym typeface="Saturday Sans Regular" panose="02010600010101010101" charset="-122"/>
              </a:rPr>
              <a:t>。</a:t>
            </a:r>
            <a:endParaRPr lang="zh-CN" altLang="en-US" sz="1100" spc="160">
              <a:solidFill>
                <a:srgbClr val="0A58A2"/>
              </a:solidFill>
              <a:latin typeface="微软雅黑" panose="020B0503020204020204" charset="-122"/>
              <a:ea typeface="微软雅黑" panose="020B0503020204020204" charset="-122"/>
              <a:sym typeface="Saturday Sans Regular" panose="02010600010101010101" charset="-122"/>
            </a:endParaRPr>
          </a:p>
          <a:p>
            <a:pPr marL="285750" lvl="0" indent="-285750" algn="l">
              <a:lnSpc>
                <a:spcPct val="150000"/>
              </a:lnSpc>
              <a:buClrTx/>
              <a:buSzTx/>
              <a:buFont typeface="Wingdings" panose="05000000000000000000" charset="0"/>
              <a:buChar char="Ø"/>
            </a:pPr>
            <a:r>
              <a:rPr lang="zh-CN" altLang="en-US" sz="1100" spc="160">
                <a:solidFill>
                  <a:srgbClr val="0A58A2"/>
                </a:solidFill>
                <a:latin typeface="微软雅黑" panose="020B0503020204020204" charset="-122"/>
                <a:ea typeface="微软雅黑" panose="020B0503020204020204" charset="-122"/>
                <a:sym typeface="Saturday Sans Regular" panose="02010600010101010101" charset="-122"/>
              </a:rPr>
              <a:t>聚焦光学性能增强、光电功能集成及智能光控调节等前沿应用领域，通过精密薄膜沉积技术实现基础材料的功能化赋能与性能跃迁。</a:t>
            </a:r>
            <a:endParaRPr lang="zh-CN" altLang="en-US" sz="1100" spc="160">
              <a:solidFill>
                <a:srgbClr val="0A58A2"/>
              </a:solidFill>
              <a:latin typeface="微软雅黑" panose="020B0503020204020204" charset="-122"/>
              <a:ea typeface="微软雅黑" panose="020B0503020204020204" charset="-122"/>
              <a:sym typeface="Saturday Sans Regular" panose="02010600010101010101" charset="-122"/>
            </a:endParaRPr>
          </a:p>
          <a:p>
            <a:pPr marL="285750" lvl="0" indent="-285750" algn="l">
              <a:lnSpc>
                <a:spcPct val="150000"/>
              </a:lnSpc>
              <a:buClrTx/>
              <a:buSzTx/>
              <a:buFont typeface="Wingdings" panose="05000000000000000000" charset="0"/>
              <a:buChar char="Ø"/>
            </a:pPr>
            <a:endParaRPr lang="zh-CN" altLang="en-US" sz="1100" dirty="0">
              <a:latin typeface="思源宋体" panose="02020400000000000000" charset="-122"/>
              <a:ea typeface="思源宋体" panose="02020400000000000000" charset="-122"/>
              <a:cs typeface="思源宋体" panose="02020400000000000000" charset="-122"/>
              <a:sym typeface="+mn-ea"/>
            </a:endParaRPr>
          </a:p>
        </p:txBody>
      </p:sp>
      <p:grpSp>
        <p:nvGrpSpPr>
          <p:cNvPr id="15" name="组合 14"/>
          <p:cNvGrpSpPr/>
          <p:nvPr>
            <p:custDataLst>
              <p:tags r:id="rId3"/>
            </p:custDataLst>
          </p:nvPr>
        </p:nvGrpSpPr>
        <p:grpSpPr>
          <a:xfrm>
            <a:off x="1002665" y="3011592"/>
            <a:ext cx="1582420" cy="382905"/>
            <a:chOff x="7259" y="5627"/>
            <a:chExt cx="3472" cy="603"/>
          </a:xfrm>
        </p:grpSpPr>
        <p:sp>
          <p:nvSpPr>
            <p:cNvPr id="6" name="圆角矩形 5"/>
            <p:cNvSpPr/>
            <p:nvPr>
              <p:custDataLst>
                <p:tags r:id="rId4"/>
              </p:custDataLst>
            </p:nvPr>
          </p:nvSpPr>
          <p:spPr>
            <a:xfrm>
              <a:off x="7259" y="5627"/>
              <a:ext cx="3472" cy="603"/>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custDataLst>
                <p:tags r:id="rId5"/>
              </p:custDataLst>
            </p:nvPr>
          </p:nvSpPr>
          <p:spPr>
            <a:xfrm>
              <a:off x="7659" y="5687"/>
              <a:ext cx="2671" cy="483"/>
            </a:xfrm>
            <a:prstGeom prst="rect">
              <a:avLst/>
            </a:prstGeom>
            <a:noFill/>
          </p:spPr>
          <p:txBody>
            <a:bodyPr wrap="square" rtlCol="0" anchor="t">
              <a:spAutoFit/>
            </a:bodyPr>
            <a:lstStyle/>
            <a:p>
              <a:pPr algn="ctr"/>
              <a:r>
                <a:rPr lang="zh-CN" altLang="en-US" sz="1400" dirty="0">
                  <a:solidFill>
                    <a:schemeClr val="bg1"/>
                  </a:solidFill>
                  <a:latin typeface="微软雅黑" panose="020B0503020204020204" charset="-122"/>
                  <a:ea typeface="微软雅黑" panose="020B0503020204020204" charset="-122"/>
                  <a:cs typeface="思源宋体" panose="02020400000000000000" charset="-122"/>
                  <a:sym typeface="+mn-ea"/>
                </a:rPr>
                <a:t>公司定位</a:t>
              </a:r>
              <a:endParaRPr lang="zh-CN" altLang="en-US" sz="1400" dirty="0">
                <a:solidFill>
                  <a:schemeClr val="bg1"/>
                </a:solidFill>
                <a:latin typeface="微软雅黑" panose="020B0503020204020204" charset="-122"/>
                <a:ea typeface="微软雅黑" panose="020B0503020204020204" charset="-122"/>
                <a:cs typeface="思源宋体" panose="02020400000000000000" charset="-122"/>
                <a:sym typeface="+mn-ea"/>
              </a:endParaRPr>
            </a:p>
          </p:txBody>
        </p:sp>
      </p:grpSp>
      <p:grpSp>
        <p:nvGrpSpPr>
          <p:cNvPr id="16" name="组合 15"/>
          <p:cNvGrpSpPr/>
          <p:nvPr>
            <p:custDataLst>
              <p:tags r:id="rId6"/>
            </p:custDataLst>
          </p:nvPr>
        </p:nvGrpSpPr>
        <p:grpSpPr>
          <a:xfrm>
            <a:off x="6432232" y="3021647"/>
            <a:ext cx="1582420" cy="382905"/>
            <a:chOff x="13751" y="5633"/>
            <a:chExt cx="3472" cy="603"/>
          </a:xfrm>
        </p:grpSpPr>
        <p:sp>
          <p:nvSpPr>
            <p:cNvPr id="7" name="圆角矩形 6"/>
            <p:cNvSpPr/>
            <p:nvPr>
              <p:custDataLst>
                <p:tags r:id="rId7"/>
              </p:custDataLst>
            </p:nvPr>
          </p:nvSpPr>
          <p:spPr>
            <a:xfrm>
              <a:off x="13751" y="5633"/>
              <a:ext cx="3472" cy="603"/>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custDataLst>
                <p:tags r:id="rId8"/>
              </p:custDataLst>
            </p:nvPr>
          </p:nvSpPr>
          <p:spPr>
            <a:xfrm>
              <a:off x="14152" y="5688"/>
              <a:ext cx="2671" cy="483"/>
            </a:xfrm>
            <a:prstGeom prst="rect">
              <a:avLst/>
            </a:prstGeom>
            <a:noFill/>
          </p:spPr>
          <p:txBody>
            <a:bodyPr wrap="square" rtlCol="0" anchor="t">
              <a:spAutoFit/>
            </a:bodyPr>
            <a:lstStyle/>
            <a:p>
              <a:pPr algn="ctr"/>
              <a:r>
                <a:rPr lang="zh-CN" altLang="en-US" sz="1400" dirty="0">
                  <a:solidFill>
                    <a:schemeClr val="bg1"/>
                  </a:solidFill>
                  <a:latin typeface="微软雅黑" panose="020B0503020204020204" charset="-122"/>
                  <a:ea typeface="微软雅黑" panose="020B0503020204020204" charset="-122"/>
                  <a:cs typeface="思源宋体" panose="02020400000000000000" charset="-122"/>
                  <a:sym typeface="+mn-ea"/>
                </a:rPr>
                <a:t>主营业务</a:t>
              </a:r>
              <a:endParaRPr lang="zh-CN" altLang="en-US" sz="1400" dirty="0">
                <a:solidFill>
                  <a:schemeClr val="bg1"/>
                </a:solidFill>
                <a:latin typeface="微软雅黑" panose="020B0503020204020204" charset="-122"/>
                <a:ea typeface="微软雅黑" panose="020B0503020204020204" charset="-122"/>
                <a:cs typeface="思源宋体" panose="02020400000000000000" charset="-122"/>
                <a:sym typeface="+mn-ea"/>
              </a:endParaRPr>
            </a:p>
          </p:txBody>
        </p:sp>
      </p:grpSp>
      <p:sp>
        <p:nvSpPr>
          <p:cNvPr id="8" name="文本框 7"/>
          <p:cNvSpPr txBox="1"/>
          <p:nvPr>
            <p:custDataLst>
              <p:tags r:id="rId9"/>
            </p:custDataLst>
          </p:nvPr>
        </p:nvSpPr>
        <p:spPr>
          <a:xfrm>
            <a:off x="6386195" y="3525520"/>
            <a:ext cx="5010150" cy="3565525"/>
          </a:xfrm>
          <a:prstGeom prst="rect">
            <a:avLst/>
          </a:prstGeom>
          <a:noFill/>
        </p:spPr>
        <p:txBody>
          <a:bodyPr wrap="square" rtlCol="0" anchor="t">
            <a:noAutofit/>
          </a:bodyPr>
          <a:lstStyle/>
          <a:p>
            <a:pPr marL="171450" lvl="0" indent="-171450" algn="l">
              <a:lnSpc>
                <a:spcPct val="150000"/>
              </a:lnSpc>
              <a:buClrTx/>
              <a:buSzTx/>
              <a:buFont typeface="Wingdings" panose="05000000000000000000" charset="0"/>
              <a:buChar char="Ø"/>
            </a:pPr>
            <a:r>
              <a:rPr lang="zh-CN" altLang="en-US" sz="1200" b="1" spc="160">
                <a:solidFill>
                  <a:srgbClr val="0A58A2"/>
                </a:solidFill>
                <a:latin typeface="微软雅黑" panose="020B0503020204020204" charset="-122"/>
                <a:ea typeface="微软雅黑" panose="020B0503020204020204" charset="-122"/>
                <a:sym typeface="Saturday Sans Regular" panose="02010600010101010101" charset="-122"/>
              </a:rPr>
              <a:t>新能源汽车光学系统</a:t>
            </a:r>
            <a:endParaRPr lang="zh-CN" altLang="en-US" sz="1200" b="1" spc="160">
              <a:solidFill>
                <a:srgbClr val="0A58A2"/>
              </a:solidFill>
              <a:latin typeface="微软雅黑" panose="020B0503020204020204" charset="-122"/>
              <a:ea typeface="微软雅黑" panose="020B0503020204020204" charset="-122"/>
              <a:sym typeface="Saturday Sans Regular" panose="02010600010101010101" charset="-122"/>
            </a:endParaRPr>
          </a:p>
          <a:p>
            <a:pPr marL="742950" lvl="1" indent="-285750" algn="l">
              <a:lnSpc>
                <a:spcPct val="150000"/>
              </a:lnSpc>
              <a:buClrTx/>
              <a:buSzTx/>
              <a:buFont typeface="Arial" panose="020B0604020202020204" pitchFamily="34" charset="0"/>
              <a:buChar char="•"/>
            </a:pPr>
            <a:r>
              <a:rPr lang="zh-CN" altLang="en-US" sz="1000" spc="160">
                <a:solidFill>
                  <a:srgbClr val="0A58A2"/>
                </a:solidFill>
                <a:latin typeface="微软雅黑" panose="020B0503020204020204" charset="-122"/>
                <a:ea typeface="微软雅黑" panose="020B0503020204020204" charset="-122"/>
                <a:sym typeface="Saturday Sans Regular" panose="02010600010101010101" charset="-122"/>
              </a:rPr>
              <a:t>车灯光学组件：前大灯透镜、尾灯灯罩等高透光镀膜</a:t>
            </a:r>
            <a:endParaRPr lang="zh-CN" altLang="en-US" sz="1000" spc="160">
              <a:solidFill>
                <a:srgbClr val="0A58A2"/>
              </a:solidFill>
              <a:latin typeface="微软雅黑" panose="020B0503020204020204" charset="-122"/>
              <a:ea typeface="微软雅黑" panose="020B0503020204020204" charset="-122"/>
              <a:sym typeface="Saturday Sans Regular" panose="02010600010101010101" charset="-122"/>
            </a:endParaRPr>
          </a:p>
          <a:p>
            <a:pPr marL="742950" lvl="1" indent="-285750" algn="l">
              <a:lnSpc>
                <a:spcPct val="150000"/>
              </a:lnSpc>
              <a:buClrTx/>
              <a:buSzTx/>
              <a:buFont typeface="Arial" panose="020B0604020202020204" pitchFamily="34" charset="0"/>
              <a:buChar char="•"/>
            </a:pPr>
            <a:r>
              <a:rPr lang="zh-CN" altLang="en-US" sz="1000" spc="160">
                <a:solidFill>
                  <a:srgbClr val="0A58A2"/>
                </a:solidFill>
                <a:latin typeface="微软雅黑" panose="020B0503020204020204" charset="-122"/>
                <a:ea typeface="微软雅黑" panose="020B0503020204020204" charset="-122"/>
                <a:sym typeface="Saturday Sans Regular" panose="02010600010101010101" charset="-122"/>
              </a:rPr>
              <a:t>智能座舱显示系统：中控大屏、</a:t>
            </a:r>
            <a:r>
              <a:rPr lang="en-US" altLang="zh-CN" sz="1000" spc="160">
                <a:solidFill>
                  <a:srgbClr val="0A58A2"/>
                </a:solidFill>
                <a:latin typeface="微软雅黑" panose="020B0503020204020204" charset="-122"/>
                <a:ea typeface="微软雅黑" panose="020B0503020204020204" charset="-122"/>
                <a:sym typeface="Saturday Sans Regular" panose="02010600010101010101" charset="-122"/>
              </a:rPr>
              <a:t>HUD</a:t>
            </a:r>
            <a:r>
              <a:rPr lang="zh-CN" altLang="en-US" sz="1000" spc="160">
                <a:solidFill>
                  <a:srgbClr val="0A58A2"/>
                </a:solidFill>
                <a:latin typeface="微软雅黑" panose="020B0503020204020204" charset="-122"/>
                <a:ea typeface="微软雅黑" panose="020B0503020204020204" charset="-122"/>
                <a:sym typeface="Saturday Sans Regular" panose="02010600010101010101" charset="-122"/>
              </a:rPr>
              <a:t>抬头显示等光学级防眩光、抗指纹镀膜</a:t>
            </a:r>
            <a:endParaRPr lang="zh-CN" altLang="en-US" sz="1000" spc="160">
              <a:solidFill>
                <a:srgbClr val="0A58A2"/>
              </a:solidFill>
              <a:latin typeface="微软雅黑" panose="020B0503020204020204" charset="-122"/>
              <a:ea typeface="微软雅黑" panose="020B0503020204020204" charset="-122"/>
              <a:sym typeface="Saturday Sans Regular" panose="02010600010101010101" charset="-122"/>
            </a:endParaRPr>
          </a:p>
          <a:p>
            <a:pPr marL="742950" lvl="1" indent="-285750" algn="l">
              <a:lnSpc>
                <a:spcPct val="150000"/>
              </a:lnSpc>
              <a:buClrTx/>
              <a:buSzTx/>
              <a:buFont typeface="Arial" panose="020B0604020202020204" pitchFamily="34" charset="0"/>
              <a:buChar char="•"/>
            </a:pPr>
            <a:r>
              <a:rPr lang="zh-CN" altLang="en-US" sz="1000" spc="160">
                <a:solidFill>
                  <a:srgbClr val="0A58A2"/>
                </a:solidFill>
                <a:latin typeface="微软雅黑" panose="020B0503020204020204" charset="-122"/>
                <a:ea typeface="微软雅黑" panose="020B0503020204020204" charset="-122"/>
                <a:sym typeface="Saturday Sans Regular" panose="02010600010101010101" charset="-122"/>
              </a:rPr>
              <a:t>外饰光学部件：装饰条、标识等高光泽度、耐刮擦功能膜层</a:t>
            </a:r>
            <a:endParaRPr lang="zh-CN" altLang="en-US" sz="1000" spc="160">
              <a:solidFill>
                <a:srgbClr val="0A58A2"/>
              </a:solidFill>
              <a:latin typeface="微软雅黑" panose="020B0503020204020204" charset="-122"/>
              <a:ea typeface="微软雅黑" panose="020B0503020204020204" charset="-122"/>
              <a:sym typeface="Saturday Sans Regular" panose="02010600010101010101" charset="-122"/>
            </a:endParaRPr>
          </a:p>
          <a:p>
            <a:pPr marL="171450" lvl="0" indent="-171450" algn="l">
              <a:lnSpc>
                <a:spcPct val="150000"/>
              </a:lnSpc>
              <a:buClrTx/>
              <a:buSzTx/>
              <a:buFont typeface="Wingdings" panose="05000000000000000000" charset="0"/>
              <a:buChar char="Ø"/>
            </a:pPr>
            <a:r>
              <a:rPr lang="zh-CN" altLang="en-US" sz="1200" b="1" spc="160">
                <a:solidFill>
                  <a:srgbClr val="0A58A2"/>
                </a:solidFill>
                <a:latin typeface="微软雅黑" panose="020B0503020204020204" charset="-122"/>
                <a:ea typeface="微软雅黑" panose="020B0503020204020204" charset="-122"/>
                <a:sym typeface="Saturday Sans Regular" panose="02010600010101010101" charset="-122"/>
              </a:rPr>
              <a:t>动力电池关键组件</a:t>
            </a:r>
            <a:endParaRPr lang="zh-CN" altLang="en-US" sz="1200" b="1" spc="160">
              <a:solidFill>
                <a:srgbClr val="0A58A2"/>
              </a:solidFill>
              <a:latin typeface="微软雅黑" panose="020B0503020204020204" charset="-122"/>
              <a:ea typeface="微软雅黑" panose="020B0503020204020204" charset="-122"/>
              <a:sym typeface="Saturday Sans Regular" panose="02010600010101010101" charset="-122"/>
            </a:endParaRPr>
          </a:p>
          <a:p>
            <a:pPr marL="742950" lvl="1" indent="-285750" algn="l">
              <a:lnSpc>
                <a:spcPct val="150000"/>
              </a:lnSpc>
              <a:buClrTx/>
              <a:buSzTx/>
              <a:buFont typeface="Arial" panose="020B0604020202020204" pitchFamily="34" charset="0"/>
              <a:buChar char="•"/>
            </a:pPr>
            <a:r>
              <a:rPr lang="zh-CN" altLang="en-US" sz="1000" spc="160">
                <a:solidFill>
                  <a:srgbClr val="0A58A2"/>
                </a:solidFill>
                <a:latin typeface="微软雅黑" panose="020B0503020204020204" charset="-122"/>
                <a:ea typeface="微软雅黑" panose="020B0503020204020204" charset="-122"/>
                <a:sym typeface="Saturday Sans Regular" panose="02010600010101010101" charset="-122"/>
              </a:rPr>
              <a:t>复合集流体：超薄金属复合膜，提升电池能量密度与导电性能</a:t>
            </a:r>
            <a:endParaRPr lang="zh-CN" altLang="en-US" sz="1000" spc="160">
              <a:solidFill>
                <a:srgbClr val="0A58A2"/>
              </a:solidFill>
              <a:latin typeface="微软雅黑" panose="020B0503020204020204" charset="-122"/>
              <a:ea typeface="微软雅黑" panose="020B0503020204020204" charset="-122"/>
              <a:sym typeface="Saturday Sans Regular" panose="02010600010101010101" charset="-122"/>
            </a:endParaRPr>
          </a:p>
          <a:p>
            <a:pPr marL="742950" lvl="1" indent="-285750" algn="l">
              <a:lnSpc>
                <a:spcPct val="150000"/>
              </a:lnSpc>
              <a:buClrTx/>
              <a:buSzTx/>
              <a:buFont typeface="Arial" panose="020B0604020202020204" pitchFamily="34" charset="0"/>
              <a:buChar char="•"/>
            </a:pPr>
            <a:r>
              <a:rPr lang="zh-CN" altLang="en-US" sz="1000" spc="160">
                <a:solidFill>
                  <a:srgbClr val="0A58A2"/>
                </a:solidFill>
                <a:latin typeface="微软雅黑" panose="020B0503020204020204" charset="-122"/>
                <a:ea typeface="微软雅黑" panose="020B0503020204020204" charset="-122"/>
                <a:sym typeface="Saturday Sans Regular" panose="02010600010101010101" charset="-122"/>
              </a:rPr>
              <a:t>极柱连接系统：正负极柱头阻隔膜，增强耐腐蚀性与电气连接可靠性</a:t>
            </a:r>
            <a:endParaRPr lang="zh-CN" altLang="en-US" sz="1000" spc="160">
              <a:solidFill>
                <a:srgbClr val="0A58A2"/>
              </a:solidFill>
              <a:latin typeface="微软雅黑" panose="020B0503020204020204" charset="-122"/>
              <a:ea typeface="微软雅黑" panose="020B0503020204020204" charset="-122"/>
              <a:sym typeface="Saturday Sans Regular" panose="02010600010101010101" charset="-122"/>
            </a:endParaRPr>
          </a:p>
          <a:p>
            <a:pPr marL="742950" lvl="1" indent="-285750" algn="l">
              <a:lnSpc>
                <a:spcPct val="150000"/>
              </a:lnSpc>
              <a:buClrTx/>
              <a:buSzTx/>
              <a:buFont typeface="Arial" panose="020B0604020202020204" pitchFamily="34" charset="0"/>
              <a:buChar char="•"/>
            </a:pPr>
            <a:r>
              <a:rPr lang="zh-CN" altLang="en-US" sz="1000" spc="160">
                <a:solidFill>
                  <a:srgbClr val="0A58A2"/>
                </a:solidFill>
                <a:latin typeface="微软雅黑" panose="020B0503020204020204" charset="-122"/>
                <a:ea typeface="微软雅黑" panose="020B0503020204020204" charset="-122"/>
                <a:sym typeface="Saturday Sans Regular" panose="02010600010101010101" charset="-122"/>
              </a:rPr>
              <a:t>安全防护膜层：电芯绝缘防护膜，提升电池系统安全性与使用寿命</a:t>
            </a:r>
            <a:endParaRPr lang="zh-CN" altLang="en-US" sz="1000" spc="160" dirty="0">
              <a:solidFill>
                <a:srgbClr val="0A58A2"/>
              </a:solidFill>
              <a:latin typeface="微软雅黑" panose="020B0503020204020204" charset="-122"/>
              <a:ea typeface="微软雅黑" panose="020B0503020204020204" charset="-122"/>
              <a:cs typeface="思源宋体" panose="02020400000000000000" charset="-122"/>
              <a:sym typeface="Saturday Sans Regular" panose="02010600010101010101" charset="-122"/>
            </a:endParaRPr>
          </a:p>
        </p:txBody>
      </p:sp>
      <p:sp>
        <p:nvSpPr>
          <p:cNvPr id="11" name="文本框 10"/>
          <p:cNvSpPr txBox="1"/>
          <p:nvPr/>
        </p:nvSpPr>
        <p:spPr>
          <a:xfrm>
            <a:off x="1413510" y="1388110"/>
            <a:ext cx="9441815" cy="1476375"/>
          </a:xfrm>
          <a:prstGeom prst="rect">
            <a:avLst/>
          </a:prstGeom>
          <a:noFill/>
        </p:spPr>
        <p:txBody>
          <a:bodyPr wrap="square" rtlCol="0" anchor="t">
            <a:spAutoFit/>
          </a:bodyPr>
          <a:lstStyle/>
          <a:p>
            <a:pPr lvl="0" algn="l">
              <a:lnSpc>
                <a:spcPct val="150000"/>
              </a:lnSpc>
              <a:buClrTx/>
              <a:buSzTx/>
              <a:buFontTx/>
            </a:pPr>
            <a:r>
              <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rPr>
              <a:t>苏州融睿纳米复材科技有限公司创立于</a:t>
            </a:r>
            <a:r>
              <a:rPr lang="en-US" altLang="zh-CN" sz="1200">
                <a:solidFill>
                  <a:schemeClr val="tx1"/>
                </a:solidFill>
                <a:latin typeface="微软雅黑" panose="020B0503020204020204" charset="-122"/>
                <a:ea typeface="微软雅黑" panose="020B0503020204020204" charset="-122"/>
                <a:cs typeface="微软雅黑" panose="020B0503020204020204" charset="-122"/>
                <a:sym typeface="+mn-ea"/>
              </a:rPr>
              <a:t>2007</a:t>
            </a:r>
            <a:r>
              <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rPr>
              <a:t>年，是一家</a:t>
            </a:r>
            <a:r>
              <a:rPr lang="zh-CN" altLang="en-US" sz="1200" b="1">
                <a:solidFill>
                  <a:schemeClr val="tx1"/>
                </a:solidFill>
                <a:latin typeface="微软雅黑" panose="020B0503020204020204" charset="-122"/>
                <a:ea typeface="微软雅黑" panose="020B0503020204020204" charset="-122"/>
                <a:cs typeface="微软雅黑" panose="020B0503020204020204" charset="-122"/>
                <a:sym typeface="+mn-ea"/>
              </a:rPr>
              <a:t>深耕真空镀膜技术领域的国家级高新技术企业</a:t>
            </a:r>
            <a:r>
              <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rPr>
              <a:t>。公司专注于高分子材料表面改性与功能化镀膜技术的研发与产业化应用，业务涵盖</a:t>
            </a:r>
            <a:r>
              <a:rPr lang="en-US" altLang="zh-CN" sz="1200">
                <a:solidFill>
                  <a:schemeClr val="tx1"/>
                </a:solidFill>
                <a:latin typeface="微软雅黑" panose="020B0503020204020204" charset="-122"/>
                <a:ea typeface="微软雅黑" panose="020B0503020204020204" charset="-122"/>
                <a:cs typeface="微软雅黑" panose="020B0503020204020204" charset="-122"/>
                <a:sym typeface="+mn-ea"/>
              </a:rPr>
              <a:t>PC</a:t>
            </a:r>
            <a:r>
              <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rPr>
              <a:t>（聚碳酸酯）、</a:t>
            </a:r>
            <a:r>
              <a:rPr lang="en-US" altLang="zh-CN" sz="1200">
                <a:solidFill>
                  <a:schemeClr val="tx1"/>
                </a:solidFill>
                <a:latin typeface="微软雅黑" panose="020B0503020204020204" charset="-122"/>
                <a:ea typeface="微软雅黑" panose="020B0503020204020204" charset="-122"/>
                <a:cs typeface="微软雅黑" panose="020B0503020204020204" charset="-122"/>
                <a:sym typeface="+mn-ea"/>
              </a:rPr>
              <a:t>PMMA</a:t>
            </a:r>
            <a:r>
              <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rPr>
              <a:t>（聚甲基丙烯酸甲酯）、</a:t>
            </a:r>
            <a:r>
              <a:rPr lang="en-US" altLang="zh-CN" sz="1200">
                <a:solidFill>
                  <a:schemeClr val="tx1"/>
                </a:solidFill>
                <a:latin typeface="微软雅黑" panose="020B0503020204020204" charset="-122"/>
                <a:ea typeface="微软雅黑" panose="020B0503020204020204" charset="-122"/>
                <a:cs typeface="微软雅黑" panose="020B0503020204020204" charset="-122"/>
                <a:sym typeface="+mn-ea"/>
              </a:rPr>
              <a:t>PET</a:t>
            </a:r>
            <a:r>
              <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rPr>
              <a:t>（聚对苯二甲酸乙二醇酯）等工程塑料及无机玻璃基材的精密镀膜，并提供材料表面特殊纹理加工的定制化解决方案。</a:t>
            </a:r>
            <a:endPar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endParaRPr>
          </a:p>
          <a:p>
            <a:pPr lvl="0" algn="l">
              <a:lnSpc>
                <a:spcPct val="150000"/>
              </a:lnSpc>
              <a:buClrTx/>
              <a:buSzTx/>
              <a:buFontTx/>
            </a:pPr>
            <a:r>
              <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rPr>
              <a:t>凭借先进的真空镀膜工艺与表面处理技术，融睿纳米复材致力于为全球客户提供高性能、高附加值的材料表面工程服务，持续推动功能性材料在</a:t>
            </a:r>
            <a:r>
              <a:rPr lang="zh-CN" altLang="en-US" sz="1200">
                <a:latin typeface="微软雅黑" panose="020B0503020204020204" charset="-122"/>
                <a:ea typeface="微软雅黑" panose="020B0503020204020204" charset="-122"/>
                <a:cs typeface="微软雅黑" panose="020B0503020204020204" charset="-122"/>
                <a:sym typeface="+mn-ea"/>
              </a:rPr>
              <a:t>新能源、</a:t>
            </a:r>
            <a:r>
              <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rPr>
              <a:t>光学、电子等领域的创新应用。</a:t>
            </a:r>
            <a:endParaRPr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13" name="文本框 12"/>
          <p:cNvSpPr txBox="1"/>
          <p:nvPr/>
        </p:nvSpPr>
        <p:spPr>
          <a:xfrm>
            <a:off x="4034790" y="838200"/>
            <a:ext cx="4655668" cy="461665"/>
          </a:xfrm>
          <a:prstGeom prst="rect">
            <a:avLst/>
          </a:prstGeom>
          <a:noFill/>
        </p:spPr>
        <p:txBody>
          <a:bodyPr wrap="square" rtlCol="0" anchor="t">
            <a:spAutoFit/>
          </a:bodyPr>
          <a:lstStyle/>
          <a:p>
            <a:r>
              <a:rPr lang="zh-CN" altLang="en-US" sz="2400" b="1">
                <a:solidFill>
                  <a:srgbClr val="0A58A2"/>
                </a:solidFill>
                <a:latin typeface="微软雅黑" panose="020B0503020204020204" charset="-122"/>
                <a:ea typeface="微软雅黑" panose="020B0503020204020204" charset="-122"/>
                <a:sym typeface="+mn-ea"/>
              </a:rPr>
              <a:t>十七年</a:t>
            </a:r>
            <a:r>
              <a:rPr lang="zh-CN" altLang="en-US" sz="2400" b="1" dirty="0">
                <a:solidFill>
                  <a:srgbClr val="0A58A2"/>
                </a:solidFill>
                <a:latin typeface="微软雅黑" panose="020B0503020204020204" charset="-122"/>
                <a:ea typeface="微软雅黑" panose="020B0503020204020204" charset="-122"/>
                <a:sym typeface="+mn-ea"/>
              </a:rPr>
              <a:t>的真空应用专业开发研究</a:t>
            </a:r>
            <a:endParaRPr lang="zh-CN" altLang="en-US" sz="2400" b="1" dirty="0">
              <a:solidFill>
                <a:srgbClr val="0A58A2"/>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任意多边形 90"/>
          <p:cNvSpPr/>
          <p:nvPr/>
        </p:nvSpPr>
        <p:spPr>
          <a:xfrm>
            <a:off x="817245" y="3429635"/>
            <a:ext cx="11181080" cy="3313430"/>
          </a:xfrm>
          <a:custGeom>
            <a:avLst/>
            <a:gdLst>
              <a:gd name="connsiteX0" fmla="*/ 0 w 17680"/>
              <a:gd name="connsiteY0" fmla="*/ 2400 h 4978"/>
              <a:gd name="connsiteX1" fmla="*/ 17680 w 17680"/>
              <a:gd name="connsiteY1" fmla="*/ 0 h 4978"/>
              <a:gd name="connsiteX2" fmla="*/ 17668 w 17680"/>
              <a:gd name="connsiteY2" fmla="*/ 4978 h 4978"/>
              <a:gd name="connsiteX3" fmla="*/ 3560 w 17680"/>
              <a:gd name="connsiteY3" fmla="*/ 4978 h 4978"/>
              <a:gd name="connsiteX4" fmla="*/ 0 w 17680"/>
              <a:gd name="connsiteY4" fmla="*/ 2400 h 4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0" h="4978">
                <a:moveTo>
                  <a:pt x="0" y="2400"/>
                </a:moveTo>
                <a:lnTo>
                  <a:pt x="17680" y="0"/>
                </a:lnTo>
                <a:lnTo>
                  <a:pt x="17668" y="4978"/>
                </a:lnTo>
                <a:lnTo>
                  <a:pt x="3560" y="4978"/>
                </a:lnTo>
                <a:lnTo>
                  <a:pt x="0" y="2400"/>
                </a:lnTo>
                <a:close/>
              </a:path>
            </a:pathLst>
          </a:custGeom>
          <a:gradFill>
            <a:gsLst>
              <a:gs pos="50000">
                <a:schemeClr val="accent1"/>
              </a:gs>
              <a:gs pos="0">
                <a:schemeClr val="accent1">
                  <a:lumMod val="25000"/>
                  <a:lumOff val="75000"/>
                </a:schemeClr>
              </a:gs>
              <a:gs pos="100000">
                <a:schemeClr val="accent1">
                  <a:lumMod val="85000"/>
                </a:schemeClr>
              </a:gs>
            </a:gsLst>
            <a:lin ang="540000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rPr>
              <a:t>公司介绍</a:t>
            </a:r>
            <a:endParaRPr lang="zh-CN" altLang="en-US" sz="1600" b="1" dirty="0">
              <a:solidFill>
                <a:schemeClr val="accent5">
                  <a:lumMod val="75000"/>
                </a:schemeClr>
              </a:solidFill>
              <a:latin typeface="思源宋体" panose="02020400000000000000" charset="-122"/>
              <a:ea typeface="思源宋体" panose="02020400000000000000" charset="-122"/>
            </a:endParaRPr>
          </a:p>
        </p:txBody>
      </p:sp>
      <p:grpSp>
        <p:nvGrpSpPr>
          <p:cNvPr id="2" name="组合 1"/>
          <p:cNvGrpSpPr/>
          <p:nvPr/>
        </p:nvGrpSpPr>
        <p:grpSpPr>
          <a:xfrm>
            <a:off x="872617" y="523876"/>
            <a:ext cx="10484484" cy="4069863"/>
            <a:chOff x="-270403" y="2194905"/>
            <a:chExt cx="12636214" cy="5221784"/>
          </a:xfrm>
        </p:grpSpPr>
        <p:sp>
          <p:nvSpPr>
            <p:cNvPr id="3" name="任意多边形 5"/>
            <p:cNvSpPr/>
            <p:nvPr/>
          </p:nvSpPr>
          <p:spPr>
            <a:xfrm>
              <a:off x="495300" y="2194905"/>
              <a:ext cx="10165715" cy="3595823"/>
            </a:xfrm>
            <a:custGeom>
              <a:avLst/>
              <a:gdLst>
                <a:gd name="connisteX0" fmla="*/ 0 w 10386060"/>
                <a:gd name="connsiteY0" fmla="*/ 3954780 h 3954780"/>
                <a:gd name="connisteX1" fmla="*/ 1104900 w 10386060"/>
                <a:gd name="connsiteY1" fmla="*/ 2964180 h 3954780"/>
                <a:gd name="connisteX2" fmla="*/ 2872740 w 10386060"/>
                <a:gd name="connsiteY2" fmla="*/ 2964180 h 3954780"/>
                <a:gd name="connisteX3" fmla="*/ 4419600 w 10386060"/>
                <a:gd name="connsiteY3" fmla="*/ 2621280 h 3954780"/>
                <a:gd name="connisteX4" fmla="*/ 6675120 w 10386060"/>
                <a:gd name="connsiteY4" fmla="*/ 2560320 h 3954780"/>
                <a:gd name="connisteX5" fmla="*/ 7620000 w 10386060"/>
                <a:gd name="connsiteY5" fmla="*/ 2087880 h 3954780"/>
                <a:gd name="connisteX6" fmla="*/ 8976360 w 10386060"/>
                <a:gd name="connsiteY6" fmla="*/ 1927860 h 3954780"/>
                <a:gd name="connisteX7" fmla="*/ 10157460 w 10386060"/>
                <a:gd name="connsiteY7" fmla="*/ 1394460 h 3954780"/>
                <a:gd name="connisteX8" fmla="*/ 10386060 w 10386060"/>
                <a:gd name="connsiteY8" fmla="*/ 0 h 395478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l" t="t" r="r" b="b"/>
              <a:pathLst>
                <a:path w="10386060" h="3954780">
                  <a:moveTo>
                    <a:pt x="0" y="3954780"/>
                  </a:moveTo>
                  <a:cubicBezTo>
                    <a:pt x="185420" y="3756660"/>
                    <a:pt x="530225" y="3162300"/>
                    <a:pt x="1104900" y="2964180"/>
                  </a:cubicBezTo>
                  <a:cubicBezTo>
                    <a:pt x="1679575" y="2766060"/>
                    <a:pt x="2209800" y="3032760"/>
                    <a:pt x="2872740" y="2964180"/>
                  </a:cubicBezTo>
                  <a:cubicBezTo>
                    <a:pt x="3535680" y="2895600"/>
                    <a:pt x="3658870" y="2701925"/>
                    <a:pt x="4419600" y="2621280"/>
                  </a:cubicBezTo>
                  <a:cubicBezTo>
                    <a:pt x="5180330" y="2540635"/>
                    <a:pt x="6035040" y="2667000"/>
                    <a:pt x="6675120" y="2560320"/>
                  </a:cubicBezTo>
                  <a:cubicBezTo>
                    <a:pt x="7315200" y="2453640"/>
                    <a:pt x="7159625" y="2214245"/>
                    <a:pt x="7620000" y="2087880"/>
                  </a:cubicBezTo>
                  <a:cubicBezTo>
                    <a:pt x="8080375" y="1961515"/>
                    <a:pt x="8468995" y="2066290"/>
                    <a:pt x="8976360" y="1927860"/>
                  </a:cubicBezTo>
                  <a:cubicBezTo>
                    <a:pt x="9483725" y="1789430"/>
                    <a:pt x="9875520" y="1779905"/>
                    <a:pt x="10157460" y="1394460"/>
                  </a:cubicBezTo>
                  <a:cubicBezTo>
                    <a:pt x="10439400" y="1009015"/>
                    <a:pt x="10363835" y="267970"/>
                    <a:pt x="10386060" y="0"/>
                  </a:cubicBezTo>
                </a:path>
              </a:pathLst>
            </a:custGeom>
            <a:noFill/>
            <a:ln w="57150">
              <a:gradFill>
                <a:gsLst>
                  <a:gs pos="0">
                    <a:srgbClr val="1054B0"/>
                  </a:gs>
                  <a:gs pos="87000">
                    <a:srgbClr val="B2D1E4">
                      <a:alpha val="0"/>
                    </a:srgbClr>
                  </a:gs>
                </a:gsLst>
                <a:lin ang="5400000" scaled="0"/>
              </a:gradFill>
              <a:headEnd type="none"/>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charset="-122"/>
                <a:ea typeface="微软雅黑" panose="020B0503020204020204" charset="-122"/>
                <a:cs typeface="汉仪文黑-75简" panose="00020600040101010101" charset="-122"/>
              </a:endParaRPr>
            </a:p>
          </p:txBody>
        </p:sp>
        <p:grpSp>
          <p:nvGrpSpPr>
            <p:cNvPr id="4" name="组合 3"/>
            <p:cNvGrpSpPr/>
            <p:nvPr>
              <p:custDataLst>
                <p:tags r:id="rId1"/>
              </p:custDataLst>
            </p:nvPr>
          </p:nvGrpSpPr>
          <p:grpSpPr>
            <a:xfrm>
              <a:off x="460375" y="4244975"/>
              <a:ext cx="1474470" cy="477520"/>
              <a:chOff x="846" y="6445"/>
              <a:chExt cx="2322" cy="752"/>
            </a:xfrm>
          </p:grpSpPr>
          <p:sp>
            <p:nvSpPr>
              <p:cNvPr id="27" name="圆角矩形标注 98"/>
              <p:cNvSpPr/>
              <p:nvPr>
                <p:custDataLst>
                  <p:tags r:id="rId2"/>
                </p:custDataLst>
              </p:nvPr>
            </p:nvSpPr>
            <p:spPr>
              <a:xfrm>
                <a:off x="846" y="6445"/>
                <a:ext cx="2322" cy="752"/>
              </a:xfrm>
              <a:prstGeom prst="wedgeRoundRectCallout">
                <a:avLst>
                  <a:gd name="adj1" fmla="val -19959"/>
                  <a:gd name="adj2" fmla="val 76462"/>
                  <a:gd name="adj3" fmla="val 16667"/>
                </a:avLst>
              </a:prstGeom>
              <a:solidFill>
                <a:srgbClr val="074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charset="-122"/>
                  <a:ea typeface="微软雅黑" panose="020B0503020204020204" charset="-122"/>
                  <a:cs typeface="汉仪文黑-75简" panose="00020600040101010101" charset="-122"/>
                </a:endParaRPr>
              </a:p>
            </p:txBody>
          </p:sp>
          <p:sp>
            <p:nvSpPr>
              <p:cNvPr id="28" name="TextBox 20"/>
              <p:cNvSpPr txBox="1"/>
              <p:nvPr>
                <p:custDataLst>
                  <p:tags r:id="rId3"/>
                </p:custDataLst>
              </p:nvPr>
            </p:nvSpPr>
            <p:spPr>
              <a:xfrm>
                <a:off x="1012" y="6555"/>
                <a:ext cx="2128" cy="518"/>
              </a:xfrm>
              <a:prstGeom prst="rect">
                <a:avLst/>
              </a:prstGeom>
              <a:noFill/>
            </p:spPr>
            <p:txBody>
              <a:bodyPr wrap="none" lIns="70907" tIns="35455" rIns="70907" bIns="35455" rtlCol="0">
                <a:spAutoFit/>
              </a:bodyPr>
              <a:lstStyle/>
              <a:p>
                <a:pPr algn="ctr"/>
                <a:r>
                  <a:rPr lang="en-US" sz="1200" b="1" kern="100" dirty="0">
                    <a:solidFill>
                      <a:schemeClr val="bg1"/>
                    </a:solidFill>
                    <a:latin typeface="微软雅黑" panose="020B0503020204020204" charset="-122"/>
                    <a:ea typeface="微软雅黑" panose="020B0503020204020204" charset="-122"/>
                    <a:cs typeface="汉仪文黑-75简" panose="00020600040101010101" charset="-122"/>
                    <a:sym typeface="+mn-lt"/>
                  </a:rPr>
                  <a:t>2007</a:t>
                </a:r>
                <a:r>
                  <a:rPr lang="en-US" altLang="zh-CN" sz="1200" b="1" kern="100" dirty="0">
                    <a:solidFill>
                      <a:schemeClr val="bg1"/>
                    </a:solidFill>
                    <a:latin typeface="微软雅黑" panose="020B0503020204020204" charset="-122"/>
                    <a:ea typeface="微软雅黑" panose="020B0503020204020204" charset="-122"/>
                    <a:cs typeface="汉仪文黑-75简" panose="00020600040101010101" charset="-122"/>
                    <a:sym typeface="+mn-lt"/>
                  </a:rPr>
                  <a:t>-2012</a:t>
                </a:r>
                <a:r>
                  <a:rPr lang="zh-CN" altLang="en-US" sz="1200" b="1" kern="100" dirty="0">
                    <a:solidFill>
                      <a:schemeClr val="bg1"/>
                    </a:solidFill>
                    <a:latin typeface="微软雅黑" panose="020B0503020204020204" charset="-122"/>
                    <a:ea typeface="微软雅黑" panose="020B0503020204020204" charset="-122"/>
                    <a:cs typeface="汉仪文黑-75简" panose="00020600040101010101" charset="-122"/>
                    <a:sym typeface="+mn-lt"/>
                  </a:rPr>
                  <a:t>年</a:t>
                </a:r>
                <a:endParaRPr lang="zh-CN" altLang="en-US" sz="1200" b="1" kern="100" dirty="0">
                  <a:solidFill>
                    <a:schemeClr val="bg1"/>
                  </a:solidFill>
                  <a:latin typeface="微软雅黑" panose="020B0503020204020204" charset="-122"/>
                  <a:ea typeface="微软雅黑" panose="020B0503020204020204" charset="-122"/>
                  <a:cs typeface="汉仪文黑-75简" panose="00020600040101010101" charset="-122"/>
                  <a:sym typeface="+mn-lt"/>
                </a:endParaRPr>
              </a:p>
            </p:txBody>
          </p:sp>
        </p:grpSp>
        <p:sp>
          <p:nvSpPr>
            <p:cNvPr id="5" name="Rectangle 5"/>
            <p:cNvSpPr/>
            <p:nvPr>
              <p:custDataLst>
                <p:tags r:id="rId4"/>
              </p:custDataLst>
            </p:nvPr>
          </p:nvSpPr>
          <p:spPr>
            <a:xfrm>
              <a:off x="-270403" y="5134772"/>
              <a:ext cx="3192368" cy="2273490"/>
            </a:xfrm>
            <a:prstGeom prst="rect">
              <a:avLst/>
            </a:prstGeom>
          </p:spPr>
          <p:txBody>
            <a:bodyPr wrap="square">
              <a:spAutoFit/>
            </a:bodyPr>
            <a:lstStyle/>
            <a:p>
              <a:pPr marL="171450" indent="-171450" algn="just">
                <a:lnSpc>
                  <a:spcPct val="150000"/>
                </a:lnSpc>
                <a:buFont typeface="Arial" panose="020B0604020202020204" pitchFamily="34" charset="0"/>
                <a:buChar char="•"/>
              </a:pPr>
              <a:r>
                <a:rPr lang="en-US" altLang="zh-CN" sz="1100" b="1" dirty="0">
                  <a:solidFill>
                    <a:schemeClr val="tx1"/>
                  </a:solidFill>
                  <a:latin typeface="微软雅黑" panose="020B0503020204020204" charset="-122"/>
                  <a:ea typeface="微软雅黑" panose="020B0503020204020204" charset="-122"/>
                  <a:sym typeface="+mn-ea"/>
                </a:rPr>
                <a:t>2007</a:t>
              </a:r>
              <a:r>
                <a:rPr lang="zh-CN" altLang="en-US" sz="1100" b="1" dirty="0">
                  <a:solidFill>
                    <a:schemeClr val="tx1"/>
                  </a:solidFill>
                  <a:latin typeface="微软雅黑" panose="020B0503020204020204" charset="-122"/>
                  <a:ea typeface="微软雅黑" panose="020B0503020204020204" charset="-122"/>
                  <a:sym typeface="+mn-ea"/>
                </a:rPr>
                <a:t>公司成立</a:t>
              </a:r>
              <a:r>
                <a:rPr lang="zh-CN" altLang="en-US" sz="1050" dirty="0">
                  <a:solidFill>
                    <a:schemeClr val="tx1"/>
                  </a:solidFill>
                  <a:latin typeface="微软雅黑" panose="020B0503020204020204" charset="-122"/>
                  <a:ea typeface="微软雅黑" panose="020B0503020204020204" charset="-122"/>
                  <a:sym typeface="+mn-ea"/>
                </a:rPr>
                <a:t>，</a:t>
              </a:r>
              <a:r>
                <a:rPr lang="zh-CN" altLang="en-US" sz="1050" dirty="0">
                  <a:solidFill>
                    <a:schemeClr val="tx1"/>
                  </a:solidFill>
                  <a:latin typeface="微软雅黑" panose="020B0503020204020204" charset="-122"/>
                  <a:ea typeface="微软雅黑" panose="020B0503020204020204" charset="-122"/>
                </a:rPr>
                <a:t>首台免前处理连续式真空</a:t>
              </a:r>
              <a:endParaRPr lang="en-US" altLang="zh-CN" sz="1050" dirty="0">
                <a:solidFill>
                  <a:schemeClr val="tx1"/>
                </a:solidFill>
                <a:latin typeface="微软雅黑" panose="020B0503020204020204" charset="-122"/>
                <a:ea typeface="微软雅黑" panose="020B0503020204020204" charset="-122"/>
              </a:endParaRPr>
            </a:p>
            <a:p>
              <a:pPr marL="171450" indent="-171450" algn="just">
                <a:lnSpc>
                  <a:spcPct val="150000"/>
                </a:lnSpc>
                <a:buFont typeface="Arial" panose="020B0604020202020204" pitchFamily="34" charset="0"/>
                <a:buChar char="•"/>
              </a:pPr>
              <a:r>
                <a:rPr lang="zh-CN" altLang="en-US" sz="1050" dirty="0">
                  <a:solidFill>
                    <a:schemeClr val="tx1"/>
                  </a:solidFill>
                  <a:latin typeface="微软雅黑" panose="020B0503020204020204" charset="-122"/>
                  <a:ea typeface="微软雅黑" panose="020B0503020204020204" charset="-122"/>
                </a:rPr>
                <a:t>溅镀薄膜研发成功</a:t>
              </a:r>
              <a:endParaRPr lang="zh-CN" altLang="en-US" sz="1050" dirty="0">
                <a:solidFill>
                  <a:schemeClr val="tx1"/>
                </a:solidFill>
                <a:latin typeface="微软雅黑" panose="020B0503020204020204" charset="-122"/>
                <a:ea typeface="微软雅黑" panose="020B0503020204020204" charset="-122"/>
              </a:endParaRPr>
            </a:p>
            <a:p>
              <a:pPr marL="171450" indent="-171450" algn="just">
                <a:lnSpc>
                  <a:spcPct val="150000"/>
                </a:lnSpc>
                <a:buFont typeface="Arial" panose="020B0604020202020204" pitchFamily="34" charset="0"/>
                <a:buChar char="•"/>
              </a:pPr>
              <a:r>
                <a:rPr lang="en-US" altLang="zh-CN" sz="1050" dirty="0">
                  <a:solidFill>
                    <a:schemeClr val="tx1"/>
                  </a:solidFill>
                  <a:latin typeface="微软雅黑" panose="020B0503020204020204" charset="-122"/>
                  <a:ea typeface="微软雅黑" panose="020B0503020204020204" charset="-122"/>
                  <a:sym typeface="+mn-ea"/>
                </a:rPr>
                <a:t>2008</a:t>
              </a:r>
              <a:r>
                <a:rPr lang="zh-CN" altLang="en-US" sz="1050" dirty="0">
                  <a:solidFill>
                    <a:schemeClr val="tx1"/>
                  </a:solidFill>
                  <a:latin typeface="微软雅黑" panose="020B0503020204020204" charset="-122"/>
                  <a:ea typeface="微软雅黑" panose="020B0503020204020204" charset="-122"/>
                </a:rPr>
                <a:t>硬质工具镀膜设备投产</a:t>
              </a:r>
              <a:endParaRPr lang="zh-CN" altLang="en-US" sz="1050" dirty="0">
                <a:solidFill>
                  <a:schemeClr val="tx1"/>
                </a:solidFill>
                <a:latin typeface="微软雅黑" panose="020B0503020204020204" charset="-122"/>
                <a:ea typeface="微软雅黑" panose="020B0503020204020204" charset="-122"/>
              </a:endParaRPr>
            </a:p>
            <a:p>
              <a:pPr marL="171450" indent="-171450" algn="just">
                <a:lnSpc>
                  <a:spcPct val="150000"/>
                </a:lnSpc>
                <a:buFont typeface="Arial" panose="020B0604020202020204" pitchFamily="34" charset="0"/>
                <a:buChar char="•"/>
              </a:pPr>
              <a:r>
                <a:rPr lang="en-US" altLang="zh-CN" sz="1050" dirty="0">
                  <a:solidFill>
                    <a:schemeClr val="tx1"/>
                  </a:solidFill>
                  <a:latin typeface="微软雅黑" panose="020B0503020204020204" charset="-122"/>
                  <a:ea typeface="微软雅黑" panose="020B0503020204020204" charset="-122"/>
                </a:rPr>
                <a:t>2010</a:t>
              </a:r>
              <a:r>
                <a:rPr lang="zh-CN" altLang="en-US" sz="1050" dirty="0">
                  <a:solidFill>
                    <a:schemeClr val="tx1"/>
                  </a:solidFill>
                  <a:latin typeface="微软雅黑" panose="020B0503020204020204" charset="-122"/>
                  <a:ea typeface="微软雅黑" panose="020B0503020204020204" charset="-122"/>
                </a:rPr>
                <a:t>第</a:t>
              </a:r>
              <a:r>
                <a:rPr lang="en-US" altLang="zh-CN" sz="1050" dirty="0">
                  <a:solidFill>
                    <a:schemeClr val="tx1"/>
                  </a:solidFill>
                  <a:latin typeface="微软雅黑" panose="020B0503020204020204" charset="-122"/>
                  <a:ea typeface="微软雅黑" panose="020B0503020204020204" charset="-122"/>
                </a:rPr>
                <a:t>1</a:t>
              </a:r>
              <a:r>
                <a:rPr lang="zh-CN" altLang="en-US" sz="1050" dirty="0">
                  <a:solidFill>
                    <a:schemeClr val="tx1"/>
                  </a:solidFill>
                  <a:latin typeface="微软雅黑" panose="020B0503020204020204" charset="-122"/>
                  <a:ea typeface="微软雅黑" panose="020B0503020204020204" charset="-122"/>
                </a:rPr>
                <a:t>台半导体制冷空调及冷柜样机投入测试</a:t>
              </a:r>
              <a:endParaRPr lang="en-US" altLang="zh-CN" sz="1050" dirty="0">
                <a:solidFill>
                  <a:schemeClr val="tx1"/>
                </a:solidFill>
                <a:latin typeface="微软雅黑" panose="020B0503020204020204" charset="-122"/>
                <a:ea typeface="微软雅黑" panose="020B0503020204020204" charset="-122"/>
              </a:endParaRPr>
            </a:p>
            <a:p>
              <a:pPr marL="171450" indent="-171450" algn="just">
                <a:lnSpc>
                  <a:spcPct val="150000"/>
                </a:lnSpc>
                <a:buFont typeface="Arial" panose="020B0604020202020204" pitchFamily="34" charset="0"/>
                <a:buChar char="•"/>
              </a:pPr>
              <a:r>
                <a:rPr lang="en-US" altLang="zh-CN" sz="1050" dirty="0">
                  <a:solidFill>
                    <a:schemeClr val="tx1"/>
                  </a:solidFill>
                  <a:latin typeface="微软雅黑" panose="020B0503020204020204" charset="-122"/>
                  <a:ea typeface="微软雅黑" panose="020B0503020204020204" charset="-122"/>
                </a:rPr>
                <a:t>2011</a:t>
              </a:r>
              <a:r>
                <a:rPr lang="zh-CN" altLang="en-US" sz="1050" dirty="0">
                  <a:solidFill>
                    <a:schemeClr val="tx1"/>
                  </a:solidFill>
                  <a:latin typeface="微软雅黑" panose="020B0503020204020204" charset="-122"/>
                  <a:ea typeface="微软雅黑" panose="020B0503020204020204" charset="-122"/>
                </a:rPr>
                <a:t>光学镀膜设备投产</a:t>
              </a:r>
              <a:endParaRPr lang="zh-CN" altLang="en-US" sz="1050" dirty="0">
                <a:solidFill>
                  <a:schemeClr val="tx1"/>
                </a:solidFill>
                <a:latin typeface="微软雅黑" panose="020B0503020204020204" charset="-122"/>
                <a:ea typeface="微软雅黑" panose="020B0503020204020204" charset="-122"/>
                <a:sym typeface="+mn-ea"/>
              </a:endParaRPr>
            </a:p>
          </p:txBody>
        </p:sp>
        <p:grpSp>
          <p:nvGrpSpPr>
            <p:cNvPr id="6" name="组合 5"/>
            <p:cNvGrpSpPr/>
            <p:nvPr>
              <p:custDataLst>
                <p:tags r:id="rId5"/>
              </p:custDataLst>
            </p:nvPr>
          </p:nvGrpSpPr>
          <p:grpSpPr>
            <a:xfrm>
              <a:off x="3486150" y="3937635"/>
              <a:ext cx="1474470" cy="477520"/>
              <a:chOff x="1724" y="6268"/>
              <a:chExt cx="2322" cy="752"/>
            </a:xfrm>
          </p:grpSpPr>
          <p:sp>
            <p:nvSpPr>
              <p:cNvPr id="25" name="圆角矩形标注 96"/>
              <p:cNvSpPr/>
              <p:nvPr>
                <p:custDataLst>
                  <p:tags r:id="rId6"/>
                </p:custDataLst>
              </p:nvPr>
            </p:nvSpPr>
            <p:spPr>
              <a:xfrm>
                <a:off x="1724" y="6268"/>
                <a:ext cx="2322" cy="752"/>
              </a:xfrm>
              <a:prstGeom prst="wedgeRoundRectCallout">
                <a:avLst>
                  <a:gd name="adj1" fmla="val -19959"/>
                  <a:gd name="adj2" fmla="val 76462"/>
                  <a:gd name="adj3" fmla="val 16667"/>
                </a:avLst>
              </a:prstGeom>
              <a:solidFill>
                <a:srgbClr val="074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charset="-122"/>
                  <a:ea typeface="微软雅黑" panose="020B0503020204020204" charset="-122"/>
                  <a:cs typeface="汉仪文黑-75简" panose="00020600040101010101" charset="-122"/>
                </a:endParaRPr>
              </a:p>
            </p:txBody>
          </p:sp>
          <p:sp>
            <p:nvSpPr>
              <p:cNvPr id="26" name="TextBox 20"/>
              <p:cNvSpPr txBox="1"/>
              <p:nvPr>
                <p:custDataLst>
                  <p:tags r:id="rId7"/>
                </p:custDataLst>
              </p:nvPr>
            </p:nvSpPr>
            <p:spPr>
              <a:xfrm>
                <a:off x="1846" y="6413"/>
                <a:ext cx="2128" cy="518"/>
              </a:xfrm>
              <a:prstGeom prst="rect">
                <a:avLst/>
              </a:prstGeom>
              <a:noFill/>
            </p:spPr>
            <p:txBody>
              <a:bodyPr wrap="none" lIns="70907" tIns="35455" rIns="70907" bIns="35455" rtlCol="0">
                <a:spAutoFit/>
              </a:bodyPr>
              <a:lstStyle/>
              <a:p>
                <a:pPr algn="ctr"/>
                <a:r>
                  <a:rPr lang="en-US" altLang="zh-CN" sz="1200" b="1" kern="100" dirty="0">
                    <a:solidFill>
                      <a:schemeClr val="bg1"/>
                    </a:solidFill>
                    <a:latin typeface="微软雅黑" panose="020B0503020204020204" charset="-122"/>
                    <a:ea typeface="微软雅黑" panose="020B0503020204020204" charset="-122"/>
                    <a:cs typeface="汉仪文黑-75简" panose="00020600040101010101" charset="-122"/>
                    <a:sym typeface="+mn-lt"/>
                  </a:rPr>
                  <a:t>2014-2018</a:t>
                </a:r>
                <a:r>
                  <a:rPr lang="zh-CN" altLang="en-US" sz="1200" b="1" kern="100" dirty="0">
                    <a:solidFill>
                      <a:schemeClr val="bg1"/>
                    </a:solidFill>
                    <a:latin typeface="微软雅黑" panose="020B0503020204020204" charset="-122"/>
                    <a:ea typeface="微软雅黑" panose="020B0503020204020204" charset="-122"/>
                    <a:cs typeface="汉仪文黑-75简" panose="00020600040101010101" charset="-122"/>
                    <a:sym typeface="+mn-lt"/>
                  </a:rPr>
                  <a:t>年</a:t>
                </a:r>
                <a:endParaRPr lang="zh-CN" altLang="en-US" sz="1200" b="1" kern="100" dirty="0">
                  <a:solidFill>
                    <a:schemeClr val="bg1"/>
                  </a:solidFill>
                  <a:latin typeface="微软雅黑" panose="020B0503020204020204" charset="-122"/>
                  <a:ea typeface="微软雅黑" panose="020B0503020204020204" charset="-122"/>
                  <a:cs typeface="汉仪文黑-75简" panose="00020600040101010101" charset="-122"/>
                  <a:sym typeface="+mn-lt"/>
                </a:endParaRPr>
              </a:p>
            </p:txBody>
          </p:sp>
        </p:grpSp>
        <p:grpSp>
          <p:nvGrpSpPr>
            <p:cNvPr id="7" name="组合 6"/>
            <p:cNvGrpSpPr/>
            <p:nvPr>
              <p:custDataLst>
                <p:tags r:id="rId8"/>
              </p:custDataLst>
            </p:nvPr>
          </p:nvGrpSpPr>
          <p:grpSpPr>
            <a:xfrm>
              <a:off x="6141720" y="3636010"/>
              <a:ext cx="1430655" cy="477520"/>
              <a:chOff x="2106" y="5983"/>
              <a:chExt cx="2253" cy="752"/>
            </a:xfrm>
          </p:grpSpPr>
          <p:sp>
            <p:nvSpPr>
              <p:cNvPr id="23" name="圆角矩形标注 94"/>
              <p:cNvSpPr/>
              <p:nvPr>
                <p:custDataLst>
                  <p:tags r:id="rId9"/>
                </p:custDataLst>
              </p:nvPr>
            </p:nvSpPr>
            <p:spPr>
              <a:xfrm>
                <a:off x="2106" y="5983"/>
                <a:ext cx="2253" cy="752"/>
              </a:xfrm>
              <a:prstGeom prst="wedgeRoundRectCallout">
                <a:avLst>
                  <a:gd name="adj1" fmla="val -19959"/>
                  <a:gd name="adj2" fmla="val 76462"/>
                  <a:gd name="adj3" fmla="val 16667"/>
                </a:avLst>
              </a:prstGeom>
              <a:solidFill>
                <a:srgbClr val="074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charset="-122"/>
                  <a:ea typeface="微软雅黑" panose="020B0503020204020204" charset="-122"/>
                  <a:cs typeface="汉仪文黑-75简" panose="00020600040101010101" charset="-122"/>
                </a:endParaRPr>
              </a:p>
            </p:txBody>
          </p:sp>
          <p:sp>
            <p:nvSpPr>
              <p:cNvPr id="24" name="TextBox 20"/>
              <p:cNvSpPr txBox="1"/>
              <p:nvPr>
                <p:custDataLst>
                  <p:tags r:id="rId10"/>
                </p:custDataLst>
              </p:nvPr>
            </p:nvSpPr>
            <p:spPr>
              <a:xfrm>
                <a:off x="2187" y="6118"/>
                <a:ext cx="2128" cy="518"/>
              </a:xfrm>
              <a:prstGeom prst="rect">
                <a:avLst/>
              </a:prstGeom>
              <a:noFill/>
            </p:spPr>
            <p:txBody>
              <a:bodyPr wrap="none" lIns="70907" tIns="35455" rIns="70907" bIns="35455" rtlCol="0">
                <a:spAutoFit/>
              </a:bodyPr>
              <a:lstStyle/>
              <a:p>
                <a:pPr algn="ctr"/>
                <a:r>
                  <a:rPr lang="en-US" altLang="zh-CN" sz="1200" b="1" kern="100" dirty="0">
                    <a:solidFill>
                      <a:schemeClr val="bg1"/>
                    </a:solidFill>
                    <a:latin typeface="微软雅黑" panose="020B0503020204020204" charset="-122"/>
                    <a:ea typeface="微软雅黑" panose="020B0503020204020204" charset="-122"/>
                    <a:cs typeface="汉仪文黑-75简" panose="00020600040101010101" charset="-122"/>
                    <a:sym typeface="+mn-lt"/>
                  </a:rPr>
                  <a:t>2019-2022</a:t>
                </a:r>
                <a:r>
                  <a:rPr lang="zh-CN" altLang="en-US" sz="1200" b="1" kern="100" dirty="0">
                    <a:solidFill>
                      <a:schemeClr val="bg1"/>
                    </a:solidFill>
                    <a:latin typeface="微软雅黑" panose="020B0503020204020204" charset="-122"/>
                    <a:ea typeface="微软雅黑" panose="020B0503020204020204" charset="-122"/>
                    <a:cs typeface="汉仪文黑-75简" panose="00020600040101010101" charset="-122"/>
                    <a:sym typeface="+mn-lt"/>
                  </a:rPr>
                  <a:t>年</a:t>
                </a:r>
                <a:endParaRPr lang="zh-CN" altLang="en-US" sz="1200" b="1" kern="100" dirty="0">
                  <a:solidFill>
                    <a:schemeClr val="bg1"/>
                  </a:solidFill>
                  <a:latin typeface="微软雅黑" panose="020B0503020204020204" charset="-122"/>
                  <a:ea typeface="微软雅黑" panose="020B0503020204020204" charset="-122"/>
                  <a:cs typeface="汉仪文黑-75简" panose="00020600040101010101" charset="-122"/>
                  <a:sym typeface="+mn-lt"/>
                </a:endParaRPr>
              </a:p>
            </p:txBody>
          </p:sp>
        </p:grpSp>
        <p:grpSp>
          <p:nvGrpSpPr>
            <p:cNvPr id="8" name="组合 7"/>
            <p:cNvGrpSpPr/>
            <p:nvPr>
              <p:custDataLst>
                <p:tags r:id="rId11"/>
              </p:custDataLst>
            </p:nvPr>
          </p:nvGrpSpPr>
          <p:grpSpPr>
            <a:xfrm>
              <a:off x="8345805" y="3168650"/>
              <a:ext cx="1464310" cy="477520"/>
              <a:chOff x="2627" y="5999"/>
              <a:chExt cx="2306" cy="752"/>
            </a:xfrm>
          </p:grpSpPr>
          <p:sp>
            <p:nvSpPr>
              <p:cNvPr id="21" name="圆角矩形标注 92"/>
              <p:cNvSpPr/>
              <p:nvPr>
                <p:custDataLst>
                  <p:tags r:id="rId12"/>
                </p:custDataLst>
              </p:nvPr>
            </p:nvSpPr>
            <p:spPr>
              <a:xfrm>
                <a:off x="2627" y="5999"/>
                <a:ext cx="2306" cy="752"/>
              </a:xfrm>
              <a:prstGeom prst="wedgeRoundRectCallout">
                <a:avLst>
                  <a:gd name="adj1" fmla="val -19959"/>
                  <a:gd name="adj2" fmla="val 76462"/>
                  <a:gd name="adj3" fmla="val 16667"/>
                </a:avLst>
              </a:prstGeom>
              <a:solidFill>
                <a:srgbClr val="074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charset="-122"/>
                  <a:ea typeface="微软雅黑" panose="020B0503020204020204" charset="-122"/>
                  <a:cs typeface="汉仪文黑-75简" panose="00020600040101010101" charset="-122"/>
                </a:endParaRPr>
              </a:p>
            </p:txBody>
          </p:sp>
          <p:sp>
            <p:nvSpPr>
              <p:cNvPr id="22" name="TextBox 20"/>
              <p:cNvSpPr txBox="1"/>
              <p:nvPr>
                <p:custDataLst>
                  <p:tags r:id="rId13"/>
                </p:custDataLst>
              </p:nvPr>
            </p:nvSpPr>
            <p:spPr>
              <a:xfrm>
                <a:off x="3151" y="6119"/>
                <a:ext cx="1282" cy="518"/>
              </a:xfrm>
              <a:prstGeom prst="rect">
                <a:avLst/>
              </a:prstGeom>
              <a:noFill/>
            </p:spPr>
            <p:txBody>
              <a:bodyPr wrap="none" lIns="70907" tIns="35455" rIns="70907" bIns="35455" rtlCol="0">
                <a:spAutoFit/>
              </a:bodyPr>
              <a:lstStyle/>
              <a:p>
                <a:pPr algn="ctr"/>
                <a:r>
                  <a:rPr lang="en-US" sz="1200" b="1" kern="100" dirty="0">
                    <a:solidFill>
                      <a:schemeClr val="bg1"/>
                    </a:solidFill>
                    <a:latin typeface="微软雅黑" panose="020B0503020204020204" charset="-122"/>
                    <a:ea typeface="微软雅黑" panose="020B0503020204020204" charset="-122"/>
                    <a:cs typeface="汉仪文黑-75简" panose="00020600040101010101" charset="-122"/>
                    <a:sym typeface="+mn-lt"/>
                  </a:rPr>
                  <a:t>2024年</a:t>
                </a:r>
                <a:endParaRPr lang="zh-CN" altLang="en-US" sz="1200" b="1" kern="100" dirty="0">
                  <a:solidFill>
                    <a:schemeClr val="bg1"/>
                  </a:solidFill>
                  <a:latin typeface="微软雅黑" panose="020B0503020204020204" charset="-122"/>
                  <a:ea typeface="微软雅黑" panose="020B0503020204020204" charset="-122"/>
                  <a:cs typeface="汉仪文黑-75简" panose="00020600040101010101" charset="-122"/>
                  <a:sym typeface="+mn-lt"/>
                </a:endParaRPr>
              </a:p>
            </p:txBody>
          </p:sp>
        </p:grpSp>
        <p:sp>
          <p:nvSpPr>
            <p:cNvPr id="9" name="Rectangle 5"/>
            <p:cNvSpPr/>
            <p:nvPr>
              <p:custDataLst>
                <p:tags r:id="rId14"/>
              </p:custDataLst>
            </p:nvPr>
          </p:nvSpPr>
          <p:spPr>
            <a:xfrm>
              <a:off x="3054917" y="4831366"/>
              <a:ext cx="2763574" cy="2308940"/>
            </a:xfrm>
            <a:prstGeom prst="rect">
              <a:avLst/>
            </a:prstGeom>
          </p:spPr>
          <p:txBody>
            <a:bodyPr wrap="square">
              <a:spAutoFit/>
            </a:bodyPr>
            <a:lstStyle/>
            <a:p>
              <a:pPr marL="171450" indent="-171450" algn="just">
                <a:lnSpc>
                  <a:spcPct val="150000"/>
                </a:lnSpc>
                <a:buFont typeface="Arial" panose="020B0604020202020204" pitchFamily="34" charset="0"/>
                <a:buChar char="•"/>
              </a:pPr>
              <a:r>
                <a:rPr lang="en-US" altLang="zh-CN" sz="1050" dirty="0">
                  <a:solidFill>
                    <a:schemeClr val="tx1"/>
                  </a:solidFill>
                  <a:latin typeface="微软雅黑" panose="020B0503020204020204" charset="-122"/>
                  <a:ea typeface="微软雅黑" panose="020B0503020204020204" charset="-122"/>
                </a:rPr>
                <a:t>2014</a:t>
              </a:r>
              <a:r>
                <a:rPr lang="zh-CN" altLang="en-US" sz="1050" dirty="0">
                  <a:solidFill>
                    <a:schemeClr val="tx1"/>
                  </a:solidFill>
                  <a:latin typeface="微软雅黑" panose="020B0503020204020204" charset="-122"/>
                  <a:ea typeface="微软雅黑" panose="020B0503020204020204" charset="-122"/>
                </a:rPr>
                <a:t>光电事业部成立</a:t>
              </a:r>
              <a:endParaRPr lang="en-US" altLang="zh-CN" sz="1050" dirty="0">
                <a:solidFill>
                  <a:schemeClr val="tx1"/>
                </a:solidFill>
                <a:latin typeface="微软雅黑" panose="020B0503020204020204" charset="-122"/>
                <a:ea typeface="微软雅黑" panose="020B0503020204020204" charset="-122"/>
              </a:endParaRPr>
            </a:p>
            <a:p>
              <a:pPr marL="171450" indent="-171450" algn="just">
                <a:lnSpc>
                  <a:spcPct val="150000"/>
                </a:lnSpc>
                <a:buFont typeface="Arial" panose="020B0604020202020204" pitchFamily="34" charset="0"/>
                <a:buChar char="•"/>
              </a:pPr>
              <a:r>
                <a:rPr lang="en-US" altLang="zh-CN" sz="1050" dirty="0">
                  <a:solidFill>
                    <a:schemeClr val="tx1"/>
                  </a:solidFill>
                  <a:latin typeface="微软雅黑" panose="020B0503020204020204" charset="-122"/>
                  <a:ea typeface="微软雅黑" panose="020B0503020204020204" charset="-122"/>
                </a:rPr>
                <a:t>2015</a:t>
              </a:r>
              <a:r>
                <a:rPr lang="zh-CN" altLang="en-US" sz="1050" dirty="0">
                  <a:solidFill>
                    <a:schemeClr val="tx1"/>
                  </a:solidFill>
                  <a:latin typeface="微软雅黑" panose="020B0503020204020204" charset="-122"/>
                  <a:ea typeface="微软雅黑" panose="020B0503020204020204" charset="-122"/>
                </a:rPr>
                <a:t>参与定制真空设备的行业标准</a:t>
              </a:r>
              <a:endParaRPr lang="en-US" altLang="zh-CN" sz="1050" dirty="0">
                <a:solidFill>
                  <a:schemeClr val="tx1"/>
                </a:solidFill>
                <a:latin typeface="微软雅黑" panose="020B0503020204020204" charset="-122"/>
                <a:ea typeface="微软雅黑" panose="020B0503020204020204" charset="-122"/>
              </a:endParaRPr>
            </a:p>
            <a:p>
              <a:pPr marL="171450" indent="-171450" algn="just">
                <a:lnSpc>
                  <a:spcPct val="150000"/>
                </a:lnSpc>
                <a:buFont typeface="Arial" panose="020B0604020202020204" pitchFamily="34" charset="0"/>
                <a:buChar char="•"/>
              </a:pPr>
              <a:r>
                <a:rPr lang="zh-CN" altLang="en-US" sz="1100" b="1" dirty="0">
                  <a:solidFill>
                    <a:schemeClr val="tx1"/>
                  </a:solidFill>
                  <a:latin typeface="微软雅黑" panose="020B0503020204020204" charset="-122"/>
                  <a:ea typeface="微软雅黑" panose="020B0503020204020204" charset="-122"/>
                </a:rPr>
                <a:t>国家高新企业认定通过</a:t>
              </a:r>
              <a:endParaRPr lang="zh-CN" altLang="en-US" sz="1100" b="1" dirty="0">
                <a:solidFill>
                  <a:schemeClr val="tx1"/>
                </a:solidFill>
                <a:latin typeface="微软雅黑" panose="020B0503020204020204" charset="-122"/>
                <a:ea typeface="微软雅黑" panose="020B0503020204020204" charset="-122"/>
              </a:endParaRPr>
            </a:p>
            <a:p>
              <a:pPr marL="171450" indent="-171450" algn="just">
                <a:lnSpc>
                  <a:spcPct val="150000"/>
                </a:lnSpc>
                <a:buFont typeface="Arial" panose="020B0604020202020204" pitchFamily="34" charset="0"/>
                <a:buChar char="•"/>
              </a:pPr>
              <a:r>
                <a:rPr lang="en-US" altLang="zh-CN" sz="1050" dirty="0">
                  <a:solidFill>
                    <a:schemeClr val="tx1"/>
                  </a:solidFill>
                  <a:latin typeface="微软雅黑" panose="020B0503020204020204" charset="-122"/>
                  <a:ea typeface="微软雅黑" panose="020B0503020204020204" charset="-122"/>
                </a:rPr>
                <a:t>2016</a:t>
              </a:r>
              <a:r>
                <a:rPr lang="zh-CN" altLang="en-US" sz="1050" dirty="0">
                  <a:solidFill>
                    <a:schemeClr val="tx1"/>
                  </a:solidFill>
                  <a:latin typeface="微软雅黑" panose="020B0503020204020204" charset="-122"/>
                  <a:ea typeface="微软雅黑" panose="020B0503020204020204" charset="-122"/>
                </a:rPr>
                <a:t>省科技民营企业认定通过</a:t>
              </a:r>
              <a:endParaRPr lang="zh-CN" altLang="en-US" sz="1050" dirty="0">
                <a:solidFill>
                  <a:schemeClr val="tx1"/>
                </a:solidFill>
                <a:latin typeface="微软雅黑" panose="020B0503020204020204" charset="-122"/>
                <a:ea typeface="微软雅黑" panose="020B0503020204020204" charset="-122"/>
              </a:endParaRPr>
            </a:p>
            <a:p>
              <a:pPr marL="171450" indent="-171450" algn="just">
                <a:lnSpc>
                  <a:spcPct val="150000"/>
                </a:lnSpc>
                <a:buFont typeface="Arial" panose="020B0604020202020204" pitchFamily="34" charset="0"/>
                <a:buChar char="•"/>
              </a:pPr>
              <a:r>
                <a:rPr lang="en-US" altLang="zh-CN" sz="1050" dirty="0">
                  <a:solidFill>
                    <a:schemeClr val="tx1"/>
                  </a:solidFill>
                  <a:latin typeface="微软雅黑" panose="020B0503020204020204" charset="-122"/>
                  <a:ea typeface="微软雅黑" panose="020B0503020204020204" charset="-122"/>
                </a:rPr>
                <a:t>2017</a:t>
              </a:r>
              <a:r>
                <a:rPr lang="zh-CN" altLang="en-US" sz="1050" dirty="0">
                  <a:solidFill>
                    <a:schemeClr val="tx1"/>
                  </a:solidFill>
                  <a:latin typeface="微软雅黑" panose="020B0503020204020204" charset="-122"/>
                  <a:ea typeface="微软雅黑" panose="020B0503020204020204" charset="-122"/>
                </a:rPr>
                <a:t> 科技产品评定</a:t>
              </a:r>
              <a:r>
                <a:rPr lang="en-US" altLang="zh-CN" sz="1050" dirty="0">
                  <a:solidFill>
                    <a:schemeClr val="tx1"/>
                  </a:solidFill>
                  <a:latin typeface="微软雅黑" panose="020B0503020204020204" charset="-122"/>
                  <a:ea typeface="微软雅黑" panose="020B0503020204020204" charset="-122"/>
                </a:rPr>
                <a:t>2</a:t>
              </a:r>
              <a:r>
                <a:rPr lang="zh-CN" altLang="en-US" sz="1050" dirty="0">
                  <a:solidFill>
                    <a:schemeClr val="tx1"/>
                  </a:solidFill>
                  <a:latin typeface="微软雅黑" panose="020B0503020204020204" charset="-122"/>
                  <a:ea typeface="微软雅黑" panose="020B0503020204020204" charset="-122"/>
                </a:rPr>
                <a:t>项</a:t>
              </a:r>
              <a:endParaRPr lang="en-US" altLang="zh-CN" sz="1050" dirty="0">
                <a:solidFill>
                  <a:schemeClr val="tx1"/>
                </a:solidFill>
                <a:latin typeface="微软雅黑" panose="020B0503020204020204" charset="-122"/>
                <a:ea typeface="微软雅黑" panose="020B0503020204020204" charset="-122"/>
              </a:endParaRPr>
            </a:p>
            <a:p>
              <a:pPr marL="171450" indent="-171450" algn="just">
                <a:lnSpc>
                  <a:spcPct val="150000"/>
                </a:lnSpc>
                <a:buFont typeface="Arial" panose="020B0604020202020204" pitchFamily="34" charset="0"/>
                <a:buChar char="•"/>
              </a:pPr>
              <a:r>
                <a:rPr lang="zh-CN" altLang="en-US" sz="1050" dirty="0">
                  <a:solidFill>
                    <a:schemeClr val="tx1"/>
                  </a:solidFill>
                  <a:latin typeface="微软雅黑" panose="020B0503020204020204" charset="-122"/>
                  <a:ea typeface="微软雅黑" panose="020B0503020204020204" charset="-122"/>
                </a:rPr>
                <a:t>核心专利授权</a:t>
              </a:r>
              <a:r>
                <a:rPr lang="en-US" altLang="zh-CN" sz="1050" dirty="0">
                  <a:solidFill>
                    <a:schemeClr val="tx1"/>
                  </a:solidFill>
                  <a:latin typeface="微软雅黑" panose="020B0503020204020204" charset="-122"/>
                  <a:ea typeface="微软雅黑" panose="020B0503020204020204" charset="-122"/>
                </a:rPr>
                <a:t>5</a:t>
              </a:r>
              <a:r>
                <a:rPr lang="zh-CN" altLang="en-US" sz="1050" dirty="0">
                  <a:solidFill>
                    <a:schemeClr val="tx1"/>
                  </a:solidFill>
                  <a:latin typeface="微软雅黑" panose="020B0503020204020204" charset="-122"/>
                  <a:ea typeface="微软雅黑" panose="020B0503020204020204" charset="-122"/>
                </a:rPr>
                <a:t>项</a:t>
              </a:r>
              <a:endParaRPr lang="zh-CN" altLang="en-US" sz="1050" dirty="0">
                <a:solidFill>
                  <a:schemeClr val="tx1"/>
                </a:solidFill>
                <a:latin typeface="微软雅黑" panose="020B0503020204020204" charset="-122"/>
                <a:ea typeface="微软雅黑" panose="020B0503020204020204" charset="-122"/>
              </a:endParaRPr>
            </a:p>
          </p:txBody>
        </p:sp>
        <p:sp>
          <p:nvSpPr>
            <p:cNvPr id="10" name="Rectangle 5"/>
            <p:cNvSpPr/>
            <p:nvPr>
              <p:custDataLst>
                <p:tags r:id="rId15"/>
              </p:custDataLst>
            </p:nvPr>
          </p:nvSpPr>
          <p:spPr>
            <a:xfrm>
              <a:off x="5865941" y="4639090"/>
              <a:ext cx="2344944" cy="2777409"/>
            </a:xfrm>
            <a:prstGeom prst="rect">
              <a:avLst/>
            </a:prstGeom>
          </p:spPr>
          <p:txBody>
            <a:bodyPr wrap="square">
              <a:noAutofit/>
            </a:bodyPr>
            <a:lstStyle/>
            <a:p>
              <a:pPr marL="171450" indent="-171450" algn="just">
                <a:lnSpc>
                  <a:spcPct val="150000"/>
                </a:lnSpc>
                <a:buFont typeface="Arial" panose="020B0604020202020204" pitchFamily="34" charset="0"/>
                <a:buChar char="•"/>
              </a:pPr>
              <a:r>
                <a:rPr lang="zh-CN" altLang="en-US" sz="1050" dirty="0">
                  <a:solidFill>
                    <a:schemeClr val="tx1"/>
                  </a:solidFill>
                  <a:latin typeface="微软雅黑" panose="020B0503020204020204" charset="-122"/>
                  <a:ea typeface="微软雅黑" panose="020B0503020204020204" charset="-122"/>
                </a:rPr>
                <a:t>公司扩产，共新增</a:t>
              </a:r>
              <a:r>
                <a:rPr lang="en-US" altLang="zh-CN" sz="1050" dirty="0">
                  <a:solidFill>
                    <a:schemeClr val="tx1"/>
                  </a:solidFill>
                  <a:latin typeface="微软雅黑" panose="020B0503020204020204" charset="-122"/>
                  <a:ea typeface="微软雅黑" panose="020B0503020204020204" charset="-122"/>
                </a:rPr>
                <a:t>26</a:t>
              </a:r>
              <a:r>
                <a:rPr lang="zh-CN" altLang="en-US" sz="1050" dirty="0">
                  <a:solidFill>
                    <a:schemeClr val="tx1"/>
                  </a:solidFill>
                  <a:latin typeface="微软雅黑" panose="020B0503020204020204" charset="-122"/>
                  <a:ea typeface="微软雅黑" panose="020B0503020204020204" charset="-122"/>
                </a:rPr>
                <a:t>项专利、</a:t>
              </a:r>
              <a:r>
                <a:rPr lang="en-US" altLang="zh-CN" sz="1050" dirty="0">
                  <a:solidFill>
                    <a:schemeClr val="tx1"/>
                  </a:solidFill>
                  <a:latin typeface="微软雅黑" panose="020B0503020204020204" charset="-122"/>
                  <a:ea typeface="微软雅黑" panose="020B0503020204020204" charset="-122"/>
                </a:rPr>
                <a:t>19</a:t>
              </a:r>
              <a:r>
                <a:rPr lang="zh-CN" altLang="en-US" sz="1050" dirty="0">
                  <a:solidFill>
                    <a:schemeClr val="tx1"/>
                  </a:solidFill>
                  <a:latin typeface="微软雅黑" panose="020B0503020204020204" charset="-122"/>
                  <a:ea typeface="微软雅黑" panose="020B0503020204020204" charset="-122"/>
                </a:rPr>
                <a:t>项授权</a:t>
              </a:r>
              <a:endParaRPr lang="zh-CN" altLang="en-US" sz="1050" dirty="0">
                <a:solidFill>
                  <a:schemeClr val="tx1"/>
                </a:solidFill>
                <a:latin typeface="微软雅黑" panose="020B0503020204020204" charset="-122"/>
                <a:ea typeface="微软雅黑" panose="020B0503020204020204" charset="-122"/>
              </a:endParaRPr>
            </a:p>
            <a:p>
              <a:pPr marL="171450" indent="-171450" algn="just">
                <a:lnSpc>
                  <a:spcPct val="150000"/>
                </a:lnSpc>
                <a:buFont typeface="Arial" panose="020B0604020202020204" pitchFamily="34" charset="0"/>
                <a:buChar char="•"/>
              </a:pPr>
              <a:r>
                <a:rPr lang="zh-CN" altLang="en-US" sz="1050" dirty="0">
                  <a:solidFill>
                    <a:schemeClr val="tx1"/>
                  </a:solidFill>
                  <a:latin typeface="微软雅黑" panose="020B0503020204020204" charset="-122"/>
                  <a:ea typeface="微软雅黑" panose="020B0503020204020204" charset="-122"/>
                </a:rPr>
                <a:t>与模型厂合作嵌入式生产</a:t>
              </a:r>
              <a:endParaRPr lang="zh-CN" altLang="en-US" sz="1050" dirty="0">
                <a:solidFill>
                  <a:schemeClr val="tx1"/>
                </a:solidFill>
                <a:latin typeface="微软雅黑" panose="020B0503020204020204" charset="-122"/>
                <a:ea typeface="微软雅黑" panose="020B0503020204020204" charset="-122"/>
              </a:endParaRPr>
            </a:p>
            <a:p>
              <a:pPr marL="171450" indent="-171450" algn="just">
                <a:lnSpc>
                  <a:spcPct val="150000"/>
                </a:lnSpc>
                <a:buFont typeface="Arial" panose="020B0604020202020204" pitchFamily="34" charset="0"/>
                <a:buChar char="•"/>
              </a:pPr>
              <a:r>
                <a:rPr lang="zh-CN" altLang="en-US" sz="1050" dirty="0">
                  <a:solidFill>
                    <a:schemeClr val="tx1"/>
                  </a:solidFill>
                  <a:latin typeface="微软雅黑" panose="020B0503020204020204" charset="-122"/>
                  <a:ea typeface="微软雅黑" panose="020B0503020204020204" charset="-122"/>
                </a:rPr>
                <a:t>降本玻璃替代蓝宝石工艺开发量</a:t>
              </a:r>
              <a:r>
                <a:rPr lang="en-US" altLang="zh-CN" sz="1050" dirty="0">
                  <a:solidFill>
                    <a:schemeClr val="tx1"/>
                  </a:solidFill>
                  <a:latin typeface="微软雅黑" panose="020B0503020204020204" charset="-122"/>
                  <a:ea typeface="微软雅黑" panose="020B0503020204020204" charset="-122"/>
                </a:rPr>
                <a:t> </a:t>
              </a:r>
              <a:r>
                <a:rPr lang="zh-CN" altLang="en-US" sz="1050" dirty="0">
                  <a:solidFill>
                    <a:schemeClr val="tx1"/>
                  </a:solidFill>
                  <a:latin typeface="微软雅黑" panose="020B0503020204020204" charset="-122"/>
                  <a:ea typeface="微软雅黑" panose="020B0503020204020204" charset="-122"/>
                </a:rPr>
                <a:t>并取得发明专利和产品认证</a:t>
              </a:r>
              <a:endParaRPr lang="zh-CN" altLang="en-US" sz="1050" dirty="0">
                <a:solidFill>
                  <a:schemeClr val="tx1"/>
                </a:solidFill>
                <a:latin typeface="微软雅黑" panose="020B0503020204020204" charset="-122"/>
                <a:ea typeface="微软雅黑" panose="020B0503020204020204" charset="-122"/>
              </a:endParaRPr>
            </a:p>
          </p:txBody>
        </p:sp>
        <p:sp>
          <p:nvSpPr>
            <p:cNvPr id="11" name="Rectangle 5"/>
            <p:cNvSpPr/>
            <p:nvPr>
              <p:custDataLst>
                <p:tags r:id="rId16"/>
              </p:custDataLst>
            </p:nvPr>
          </p:nvSpPr>
          <p:spPr>
            <a:xfrm>
              <a:off x="8325681" y="4288947"/>
              <a:ext cx="1681704" cy="3126927"/>
            </a:xfrm>
            <a:prstGeom prst="rect">
              <a:avLst/>
            </a:prstGeom>
          </p:spPr>
          <p:txBody>
            <a:bodyPr wrap="square">
              <a:noAutofit/>
            </a:bodyPr>
            <a:lstStyle/>
            <a:p>
              <a:pPr marL="171450" indent="-171450" algn="just">
                <a:lnSpc>
                  <a:spcPct val="150000"/>
                </a:lnSpc>
                <a:spcBef>
                  <a:spcPts val="0"/>
                </a:spcBef>
                <a:spcAft>
                  <a:spcPts val="0"/>
                </a:spcAft>
                <a:buFont typeface="Arial" panose="020B0604020202020204" pitchFamily="34" charset="0"/>
                <a:buChar char="•"/>
              </a:pPr>
              <a:r>
                <a:rPr lang="zh-CN" altLang="en-US" sz="1050" dirty="0">
                  <a:solidFill>
                    <a:schemeClr val="tx1"/>
                  </a:solidFill>
                  <a:latin typeface="微软雅黑" panose="020B0503020204020204" charset="-122"/>
                  <a:ea typeface="微软雅黑" panose="020B0503020204020204" charset="-122"/>
                  <a:cs typeface="微软雅黑" panose="020B0503020204020204" charset="-122"/>
                  <a:sym typeface="+mn-ea"/>
                </a:rPr>
                <a:t>年产值</a:t>
              </a:r>
              <a:r>
                <a:rPr lang="en-US" altLang="zh-CN" sz="1050" dirty="0">
                  <a:solidFill>
                    <a:schemeClr val="tx1"/>
                  </a:solidFill>
                  <a:latin typeface="微软雅黑" panose="020B0503020204020204" charset="-122"/>
                  <a:ea typeface="微软雅黑" panose="020B0503020204020204" charset="-122"/>
                  <a:cs typeface="微软雅黑" panose="020B0503020204020204" charset="-122"/>
                  <a:sym typeface="+mn-ea"/>
                </a:rPr>
                <a:t>2500</a:t>
              </a:r>
              <a:r>
                <a:rPr lang="zh-CN" altLang="en-US" sz="1050" dirty="0">
                  <a:solidFill>
                    <a:schemeClr val="tx1"/>
                  </a:solidFill>
                  <a:latin typeface="微软雅黑" panose="020B0503020204020204" charset="-122"/>
                  <a:ea typeface="微软雅黑" panose="020B0503020204020204" charset="-122"/>
                  <a:cs typeface="微软雅黑" panose="020B0503020204020204" charset="-122"/>
                  <a:sym typeface="+mn-ea"/>
                </a:rPr>
                <a:t>万元</a:t>
              </a:r>
              <a:endParaRPr lang="en-US" altLang="zh-CN" sz="1050"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50000"/>
                </a:lnSpc>
                <a:spcBef>
                  <a:spcPts val="0"/>
                </a:spcBef>
                <a:spcAft>
                  <a:spcPts val="0"/>
                </a:spcAft>
                <a:buFont typeface="Arial" panose="020B0604020202020204" pitchFamily="34" charset="0"/>
                <a:buChar char="•"/>
              </a:pPr>
              <a:r>
                <a:rPr lang="zh-CN" altLang="en-US" sz="1050" dirty="0">
                  <a:solidFill>
                    <a:schemeClr val="tx1"/>
                  </a:solidFill>
                  <a:latin typeface="微软雅黑" panose="020B0503020204020204" charset="-122"/>
                  <a:ea typeface="微软雅黑" panose="020B0503020204020204" charset="-122"/>
                  <a:cs typeface="微软雅黑" panose="020B0503020204020204" charset="-122"/>
                  <a:sym typeface="+mn-ea"/>
                </a:rPr>
                <a:t>员工总数</a:t>
              </a:r>
              <a:r>
                <a:rPr lang="en-US" altLang="zh-CN" sz="1050" dirty="0">
                  <a:solidFill>
                    <a:schemeClr val="tx1"/>
                  </a:solidFill>
                  <a:latin typeface="微软雅黑" panose="020B0503020204020204" charset="-122"/>
                  <a:ea typeface="微软雅黑" panose="020B0503020204020204" charset="-122"/>
                  <a:cs typeface="微软雅黑" panose="020B0503020204020204" charset="-122"/>
                  <a:sym typeface="+mn-ea"/>
                </a:rPr>
                <a:t>30</a:t>
              </a:r>
              <a:r>
                <a:rPr lang="zh-CN" altLang="en-US" sz="1050" dirty="0">
                  <a:solidFill>
                    <a:schemeClr val="tx1"/>
                  </a:solidFill>
                  <a:latin typeface="微软雅黑" panose="020B0503020204020204" charset="-122"/>
                  <a:ea typeface="微软雅黑" panose="020B0503020204020204" charset="-122"/>
                  <a:cs typeface="微软雅黑" panose="020B0503020204020204" charset="-122"/>
                  <a:sym typeface="+mn-ea"/>
                </a:rPr>
                <a:t>人</a:t>
              </a:r>
              <a:endParaRPr lang="zh-CN" altLang="en-US" sz="1050"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marL="171450" indent="-171450" algn="just">
                <a:lnSpc>
                  <a:spcPct val="150000"/>
                </a:lnSpc>
                <a:spcBef>
                  <a:spcPts val="0"/>
                </a:spcBef>
                <a:spcAft>
                  <a:spcPts val="0"/>
                </a:spcAft>
                <a:buFont typeface="Arial" panose="020B0604020202020204" pitchFamily="34" charset="0"/>
                <a:buChar char="•"/>
              </a:pPr>
              <a:r>
                <a:rPr lang="en-US" altLang="zh-CN" sz="1100" b="1" dirty="0">
                  <a:solidFill>
                    <a:schemeClr val="tx1"/>
                  </a:solidFill>
                  <a:latin typeface="微软雅黑" panose="020B0503020204020204" charset="-122"/>
                  <a:ea typeface="微软雅黑" panose="020B0503020204020204" charset="-122"/>
                  <a:cs typeface="微软雅黑" panose="020B0503020204020204" charset="-122"/>
                  <a:sym typeface="+mn-ea"/>
                </a:rPr>
                <a:t>100+</a:t>
              </a:r>
              <a:r>
                <a:rPr lang="zh-CN" altLang="en-US" sz="1100" b="1" dirty="0">
                  <a:solidFill>
                    <a:schemeClr val="tx1"/>
                  </a:solidFill>
                  <a:latin typeface="微软雅黑" panose="020B0503020204020204" charset="-122"/>
                  <a:ea typeface="微软雅黑" panose="020B0503020204020204" charset="-122"/>
                  <a:cs typeface="微软雅黑" panose="020B0503020204020204" charset="-122"/>
                  <a:sym typeface="+mn-ea"/>
                </a:rPr>
                <a:t>项专利</a:t>
              </a:r>
              <a:endParaRPr lang="zh-CN" altLang="en-US" sz="11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18" name="圆角矩形标注 89"/>
            <p:cNvSpPr/>
            <p:nvPr>
              <p:custDataLst>
                <p:tags r:id="rId17"/>
              </p:custDataLst>
            </p:nvPr>
          </p:nvSpPr>
          <p:spPr>
            <a:xfrm flipH="1">
              <a:off x="10828190" y="2704799"/>
              <a:ext cx="1421712" cy="477521"/>
            </a:xfrm>
            <a:prstGeom prst="wedgeRoundRectCallout">
              <a:avLst>
                <a:gd name="adj1" fmla="val 64650"/>
                <a:gd name="adj2" fmla="val 101063"/>
                <a:gd name="adj3" fmla="val 16667"/>
              </a:avLst>
            </a:prstGeom>
            <a:solidFill>
              <a:srgbClr val="074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charset="-122"/>
                <a:ea typeface="微软雅黑" panose="020B0503020204020204" charset="-122"/>
                <a:cs typeface="汉仪文黑-75简" panose="00020600040101010101" charset="-122"/>
              </a:endParaRPr>
            </a:p>
          </p:txBody>
        </p:sp>
        <p:sp>
          <p:nvSpPr>
            <p:cNvPr id="19" name="Rectangle 5"/>
            <p:cNvSpPr/>
            <p:nvPr>
              <p:custDataLst>
                <p:tags r:id="rId18"/>
              </p:custDataLst>
            </p:nvPr>
          </p:nvSpPr>
          <p:spPr>
            <a:xfrm>
              <a:off x="10359905" y="3602946"/>
              <a:ext cx="2005906" cy="3813743"/>
            </a:xfrm>
            <a:prstGeom prst="rect">
              <a:avLst/>
            </a:prstGeom>
          </p:spPr>
          <p:txBody>
            <a:bodyPr wrap="square">
              <a:noAutofit/>
            </a:bodyPr>
            <a:lstStyle/>
            <a:p>
              <a:pPr marL="171450" indent="-171450" algn="just">
                <a:lnSpc>
                  <a:spcPct val="150000"/>
                </a:lnSpc>
                <a:buFont typeface="Arial" panose="020B0604020202020204" pitchFamily="34" charset="0"/>
                <a:buChar char="•"/>
              </a:pPr>
              <a:r>
                <a:rPr lang="zh-CN" altLang="en-US" sz="1050" dirty="0">
                  <a:solidFill>
                    <a:schemeClr val="tx1"/>
                  </a:solidFill>
                  <a:latin typeface="微软雅黑" panose="020B0503020204020204" charset="-122"/>
                  <a:ea typeface="微软雅黑" panose="020B0503020204020204" charset="-122"/>
                  <a:cs typeface="微软雅黑" panose="020B0503020204020204" charset="-122"/>
                  <a:sym typeface="+mn-ea"/>
                </a:rPr>
                <a:t>新厂筹建，面积</a:t>
              </a:r>
              <a:r>
                <a:rPr lang="en-US" altLang="zh-CN" sz="1050" dirty="0">
                  <a:solidFill>
                    <a:schemeClr val="tx1"/>
                  </a:solidFill>
                  <a:latin typeface="微软雅黑" panose="020B0503020204020204" charset="-122"/>
                  <a:ea typeface="微软雅黑" panose="020B0503020204020204" charset="-122"/>
                  <a:cs typeface="微软雅黑" panose="020B0503020204020204" charset="-122"/>
                  <a:sym typeface="+mn-ea"/>
                </a:rPr>
                <a:t>8000㎡</a:t>
              </a:r>
              <a:r>
                <a:rPr lang="zh-CN" altLang="en-US" sz="1050" dirty="0">
                  <a:solidFill>
                    <a:schemeClr val="tx1"/>
                  </a:solidFill>
                  <a:latin typeface="微软雅黑" panose="020B0503020204020204" charset="-122"/>
                  <a:ea typeface="微软雅黑" panose="020B0503020204020204" charset="-122"/>
                  <a:cs typeface="微软雅黑" panose="020B0503020204020204" charset="-122"/>
                  <a:sym typeface="+mn-ea"/>
                </a:rPr>
                <a:t>，组建行业内有影响力的实验室平台，购入</a:t>
              </a:r>
              <a:r>
                <a:rPr lang="en-US" altLang="zh-CN" sz="1050" dirty="0">
                  <a:solidFill>
                    <a:schemeClr val="tx1"/>
                  </a:solidFill>
                  <a:latin typeface="微软雅黑" panose="020B0503020204020204" charset="-122"/>
                  <a:ea typeface="微软雅黑" panose="020B0503020204020204" charset="-122"/>
                  <a:cs typeface="微软雅黑" panose="020B0503020204020204" charset="-122"/>
                  <a:sym typeface="+mn-ea"/>
                </a:rPr>
                <a:t>3</a:t>
              </a:r>
              <a:r>
                <a:rPr lang="zh-CN" altLang="en-US" sz="1050" dirty="0">
                  <a:solidFill>
                    <a:schemeClr val="tx1"/>
                  </a:solidFill>
                  <a:latin typeface="微软雅黑" panose="020B0503020204020204" charset="-122"/>
                  <a:ea typeface="微软雅黑" panose="020B0503020204020204" charset="-122"/>
                  <a:cs typeface="微软雅黑" panose="020B0503020204020204" charset="-122"/>
                  <a:sym typeface="+mn-ea"/>
                </a:rPr>
                <a:t>台大型设备，预计</a:t>
              </a:r>
              <a:r>
                <a:rPr lang="zh-CN" altLang="en-US" sz="1100" b="1" dirty="0">
                  <a:solidFill>
                    <a:schemeClr val="tx1"/>
                  </a:solidFill>
                  <a:latin typeface="微软雅黑" panose="020B0503020204020204" charset="-122"/>
                  <a:ea typeface="微软雅黑" panose="020B0503020204020204" charset="-122"/>
                  <a:cs typeface="微软雅黑" panose="020B0503020204020204" charset="-122"/>
                  <a:sym typeface="+mn-ea"/>
                </a:rPr>
                <a:t>年交付产能</a:t>
              </a:r>
              <a:r>
                <a:rPr lang="en-US" altLang="zh-CN" sz="1100" b="1" dirty="0">
                  <a:solidFill>
                    <a:schemeClr val="tx1"/>
                  </a:solidFill>
                  <a:latin typeface="微软雅黑" panose="020B0503020204020204" charset="-122"/>
                  <a:ea typeface="微软雅黑" panose="020B0503020204020204" charset="-122"/>
                  <a:cs typeface="微软雅黑" panose="020B0503020204020204" charset="-122"/>
                  <a:sym typeface="+mn-ea"/>
                </a:rPr>
                <a:t>3</a:t>
              </a:r>
              <a:r>
                <a:rPr lang="zh-CN" altLang="en-US" sz="1100" b="1" dirty="0">
                  <a:solidFill>
                    <a:schemeClr val="tx1"/>
                  </a:solidFill>
                  <a:latin typeface="微软雅黑" panose="020B0503020204020204" charset="-122"/>
                  <a:ea typeface="微软雅黑" panose="020B0503020204020204" charset="-122"/>
                  <a:cs typeface="微软雅黑" panose="020B0503020204020204" charset="-122"/>
                  <a:sym typeface="+mn-ea"/>
                </a:rPr>
                <a:t>亿</a:t>
              </a:r>
              <a:r>
                <a:rPr lang="en-US" altLang="zh-CN" sz="1100" b="1" dirty="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en-US" altLang="zh-CN" sz="11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20" name="TextBox 20"/>
            <p:cNvSpPr txBox="1"/>
            <p:nvPr>
              <p:custDataLst>
                <p:tags r:id="rId19"/>
              </p:custDataLst>
            </p:nvPr>
          </p:nvSpPr>
          <p:spPr>
            <a:xfrm>
              <a:off x="10979419" y="2787277"/>
              <a:ext cx="1067743" cy="328801"/>
            </a:xfrm>
            <a:prstGeom prst="rect">
              <a:avLst/>
            </a:prstGeom>
            <a:noFill/>
          </p:spPr>
          <p:txBody>
            <a:bodyPr wrap="square" lIns="70907" tIns="35455" rIns="70907" bIns="35455" rtlCol="0">
              <a:spAutoFit/>
            </a:bodyPr>
            <a:lstStyle/>
            <a:p>
              <a:pPr algn="ctr"/>
              <a:r>
                <a:rPr lang="en-US" sz="1200" b="1" kern="100" dirty="0">
                  <a:solidFill>
                    <a:schemeClr val="bg1"/>
                  </a:solidFill>
                  <a:latin typeface="微软雅黑" panose="020B0503020204020204" charset="-122"/>
                  <a:ea typeface="微软雅黑" panose="020B0503020204020204" charset="-122"/>
                  <a:cs typeface="汉仪文黑-75简" panose="00020600040101010101" charset="-122"/>
                  <a:sym typeface="+mn-lt"/>
                </a:rPr>
                <a:t>2025</a:t>
              </a:r>
              <a:r>
                <a:rPr lang="zh-CN" altLang="en-US" sz="1200" b="1" kern="100" dirty="0">
                  <a:solidFill>
                    <a:schemeClr val="bg1"/>
                  </a:solidFill>
                  <a:latin typeface="微软雅黑" panose="020B0503020204020204" charset="-122"/>
                  <a:ea typeface="微软雅黑" panose="020B0503020204020204" charset="-122"/>
                  <a:cs typeface="汉仪文黑-75简" panose="00020600040101010101" charset="-122"/>
                  <a:sym typeface="+mn-lt"/>
                </a:rPr>
                <a:t>年</a:t>
              </a:r>
              <a:endParaRPr lang="zh-CN" altLang="en-US" sz="1200" b="1" kern="100" dirty="0">
                <a:solidFill>
                  <a:schemeClr val="bg1"/>
                </a:solidFill>
                <a:latin typeface="微软雅黑" panose="020B0503020204020204" charset="-122"/>
                <a:ea typeface="微软雅黑" panose="020B0503020204020204" charset="-122"/>
                <a:cs typeface="汉仪文黑-75简" panose="00020600040101010101" charset="-122"/>
                <a:sym typeface="+mn-lt"/>
              </a:endParaRPr>
            </a:p>
          </p:txBody>
        </p:sp>
      </p:grpSp>
      <p:sp>
        <p:nvSpPr>
          <p:cNvPr id="29" name="文本框 28"/>
          <p:cNvSpPr txBox="1"/>
          <p:nvPr/>
        </p:nvSpPr>
        <p:spPr>
          <a:xfrm>
            <a:off x="1452245" y="778510"/>
            <a:ext cx="1874520" cy="521970"/>
          </a:xfrm>
          <a:prstGeom prst="rect">
            <a:avLst/>
          </a:prstGeom>
          <a:noFill/>
        </p:spPr>
        <p:txBody>
          <a:bodyPr wrap="square" rtlCol="0" anchor="t">
            <a:spAutoFit/>
          </a:bodyPr>
          <a:lstStyle/>
          <a:p>
            <a:r>
              <a:rPr lang="zh-CN" altLang="en-US" sz="2800" b="1" dirty="0">
                <a:solidFill>
                  <a:srgbClr val="0A58A2"/>
                </a:solidFill>
                <a:latin typeface="微软雅黑" panose="020B0503020204020204" charset="-122"/>
                <a:ea typeface="微软雅黑" panose="020B0503020204020204" charset="-122"/>
                <a:sym typeface="+mn-ea"/>
              </a:rPr>
              <a:t>发展历程</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30" name="直接连接符 29"/>
          <p:cNvCxnSpPr/>
          <p:nvPr>
            <p:custDataLst>
              <p:tags r:id="rId20"/>
            </p:custDataLst>
          </p:nvPr>
        </p:nvCxnSpPr>
        <p:spPr>
          <a:xfrm>
            <a:off x="822256" y="1435700"/>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31" name="矩形 30"/>
          <p:cNvSpPr/>
          <p:nvPr>
            <p:custDataLst>
              <p:tags r:id="rId21"/>
            </p:custDataLst>
          </p:nvPr>
        </p:nvSpPr>
        <p:spPr>
          <a:xfrm>
            <a:off x="822256" y="1302230"/>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sp>
        <p:nvSpPr>
          <p:cNvPr id="34" name="文本框 33"/>
          <p:cNvSpPr txBox="1"/>
          <p:nvPr>
            <p:custDataLst>
              <p:tags r:id="rId22"/>
            </p:custDataLst>
          </p:nvPr>
        </p:nvSpPr>
        <p:spPr>
          <a:xfrm>
            <a:off x="3343910" y="4657090"/>
            <a:ext cx="2032000" cy="596900"/>
          </a:xfrm>
          <a:prstGeom prst="rect">
            <a:avLst/>
          </a:prstGeom>
          <a:noFill/>
          <a:ln w="9525">
            <a:noFill/>
          </a:ln>
        </p:spPr>
        <p:txBody>
          <a:bodyPr wrap="square" anchor="t">
            <a:no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algn="ctr" defTabSz="914400" rtl="0" eaLnBrk="1" fontAlgn="base" latinLnBrk="0" hangingPunct="1">
              <a:lnSpc>
                <a:spcPct val="100000"/>
              </a:lnSpc>
              <a:buClrTx/>
              <a:buSzTx/>
              <a:buFontTx/>
              <a:buNone/>
            </a:pPr>
            <a:r>
              <a:rPr kumimoji="0" lang="en-US" altLang="zh-CN" b="1" i="0" u="none" strike="noStrike" kern="1200" cap="none" spc="0" normalizeH="0" baseline="0" dirty="0">
                <a:solidFill>
                  <a:schemeClr val="bg1"/>
                </a:solidFill>
                <a:latin typeface="微软雅黑" panose="020B0503020204020204" charset="-122"/>
                <a:ea typeface="微软雅黑" panose="020B0503020204020204" charset="-122"/>
              </a:rPr>
              <a:t>高新技术企业</a:t>
            </a:r>
            <a:endParaRPr kumimoji="0" lang="en-US" altLang="zh-CN" b="1" i="0" u="none" strike="noStrike" kern="1200" cap="none" spc="0" normalizeH="0" baseline="0" dirty="0">
              <a:solidFill>
                <a:schemeClr val="bg1"/>
              </a:solidFill>
              <a:latin typeface="微软雅黑" panose="020B0503020204020204" charset="-122"/>
              <a:ea typeface="微软雅黑" panose="020B0503020204020204" charset="-122"/>
            </a:endParaRPr>
          </a:p>
          <a:p>
            <a:pPr marL="0" marR="0" lvl="0" algn="ctr" defTabSz="914400" rtl="0" eaLnBrk="1" fontAlgn="base" latinLnBrk="0" hangingPunct="1">
              <a:lnSpc>
                <a:spcPct val="100000"/>
              </a:lnSpc>
              <a:buClrTx/>
              <a:buSzTx/>
              <a:buFontTx/>
              <a:buNone/>
            </a:pPr>
            <a:r>
              <a:rPr kumimoji="0" lang="en-US" altLang="zh-CN" b="1" i="0" u="none" strike="noStrike" kern="1200" cap="none" spc="0" normalizeH="0" baseline="0" dirty="0">
                <a:solidFill>
                  <a:schemeClr val="bg1"/>
                </a:solidFill>
                <a:latin typeface="微软雅黑" panose="020B0503020204020204" charset="-122"/>
                <a:ea typeface="微软雅黑" panose="020B0503020204020204" charset="-122"/>
              </a:rPr>
              <a:t>认证证书</a:t>
            </a:r>
            <a:endParaRPr kumimoji="0" lang="en-US" altLang="zh-CN" b="1" i="0" u="none" strike="noStrike" kern="1200" cap="none" spc="0" normalizeH="0" baseline="0" dirty="0">
              <a:solidFill>
                <a:schemeClr val="bg1"/>
              </a:solidFill>
              <a:latin typeface="微软雅黑" panose="020B0503020204020204" charset="-122"/>
              <a:ea typeface="微软雅黑" panose="020B0503020204020204" charset="-122"/>
            </a:endParaRPr>
          </a:p>
        </p:txBody>
      </p:sp>
      <p:sp>
        <p:nvSpPr>
          <p:cNvPr id="36" name="文本框 35"/>
          <p:cNvSpPr txBox="1"/>
          <p:nvPr>
            <p:custDataLst>
              <p:tags r:id="rId23"/>
            </p:custDataLst>
          </p:nvPr>
        </p:nvSpPr>
        <p:spPr>
          <a:xfrm>
            <a:off x="5572125" y="4644390"/>
            <a:ext cx="2032000" cy="340995"/>
          </a:xfrm>
          <a:prstGeom prst="rect">
            <a:avLst/>
          </a:prstGeom>
          <a:noFill/>
          <a:ln w="9525">
            <a:noFill/>
          </a:ln>
        </p:spPr>
        <p:txBody>
          <a:bodyPr wrap="square" anchor="t">
            <a:no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algn="ctr" defTabSz="914400" rtl="0" eaLnBrk="1" fontAlgn="base" latinLnBrk="0" hangingPunct="1">
              <a:lnSpc>
                <a:spcPct val="100000"/>
              </a:lnSpc>
              <a:buClrTx/>
              <a:buSzTx/>
              <a:buFontTx/>
              <a:buNone/>
            </a:pPr>
            <a:r>
              <a:rPr kumimoji="0" lang="en-US" altLang="zh-CN" sz="1800" b="1" i="0" u="none" strike="noStrike" kern="1200" cap="none" spc="0" normalizeH="0" baseline="0" dirty="0">
                <a:solidFill>
                  <a:schemeClr val="bg1"/>
                </a:solidFill>
                <a:latin typeface="微软雅黑" panose="020B0503020204020204" charset="-122"/>
                <a:ea typeface="微软雅黑" panose="020B0503020204020204" charset="-122"/>
              </a:rPr>
              <a:t>100+项专利</a:t>
            </a:r>
            <a:endParaRPr kumimoji="0" lang="en-US" altLang="zh-CN" sz="1800" b="1" i="0" u="none" strike="noStrike" kern="1200" cap="none" spc="0" normalizeH="0" baseline="0" dirty="0">
              <a:solidFill>
                <a:schemeClr val="bg1"/>
              </a:solidFill>
              <a:latin typeface="微软雅黑" panose="020B0503020204020204" charset="-122"/>
              <a:ea typeface="微软雅黑" panose="020B0503020204020204" charset="-122"/>
            </a:endParaRPr>
          </a:p>
        </p:txBody>
      </p:sp>
      <p:sp>
        <p:nvSpPr>
          <p:cNvPr id="38" name="文本框 37"/>
          <p:cNvSpPr txBox="1"/>
          <p:nvPr>
            <p:custDataLst>
              <p:tags r:id="rId24"/>
            </p:custDataLst>
          </p:nvPr>
        </p:nvSpPr>
        <p:spPr>
          <a:xfrm>
            <a:off x="9853930" y="4541520"/>
            <a:ext cx="2032000" cy="596900"/>
          </a:xfrm>
          <a:prstGeom prst="rect">
            <a:avLst/>
          </a:prstGeom>
          <a:noFill/>
          <a:ln w="9525">
            <a:noFill/>
          </a:ln>
        </p:spPr>
        <p:txBody>
          <a:bodyPr wrap="square" anchor="t">
            <a:no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algn="ctr" defTabSz="914400" rtl="0" eaLnBrk="1" fontAlgn="base" latinLnBrk="0" hangingPunct="1">
              <a:lnSpc>
                <a:spcPct val="100000"/>
              </a:lnSpc>
              <a:buClrTx/>
              <a:buSzTx/>
              <a:buFontTx/>
              <a:buNone/>
            </a:pPr>
            <a:r>
              <a:rPr kumimoji="0" lang="zh-CN" altLang="en-US" sz="1800" b="1" i="0" u="none" strike="noStrike" kern="1200" cap="none" spc="0" normalizeH="0" baseline="0" dirty="0">
                <a:solidFill>
                  <a:schemeClr val="bg1"/>
                </a:solidFill>
                <a:latin typeface="微软雅黑" panose="020B0503020204020204" charset="-122"/>
                <a:ea typeface="微软雅黑" panose="020B0503020204020204" charset="-122"/>
              </a:rPr>
              <a:t>参与制定</a:t>
            </a:r>
            <a:endParaRPr kumimoji="0" lang="zh-CN" altLang="en-US" sz="1800" b="1" i="0" u="none" strike="noStrike" kern="1200" cap="none" spc="0" normalizeH="0" baseline="0" dirty="0">
              <a:solidFill>
                <a:schemeClr val="bg1"/>
              </a:solidFill>
              <a:latin typeface="微软雅黑" panose="020B0503020204020204" charset="-122"/>
              <a:ea typeface="微软雅黑" panose="020B0503020204020204" charset="-122"/>
            </a:endParaRPr>
          </a:p>
          <a:p>
            <a:pPr marL="0" marR="0" lvl="0" algn="ctr" defTabSz="914400" rtl="0" eaLnBrk="1" fontAlgn="base" latinLnBrk="0" hangingPunct="1">
              <a:lnSpc>
                <a:spcPct val="100000"/>
              </a:lnSpc>
              <a:buClrTx/>
              <a:buSzTx/>
              <a:buFontTx/>
              <a:buNone/>
            </a:pPr>
            <a:r>
              <a:rPr kumimoji="0" lang="zh-CN" altLang="en-US" sz="1800" b="1" i="0" u="none" strike="noStrike" kern="1200" cap="none" spc="0" normalizeH="0" baseline="0" dirty="0">
                <a:solidFill>
                  <a:schemeClr val="bg1"/>
                </a:solidFill>
                <a:latin typeface="微软雅黑" panose="020B0503020204020204" charset="-122"/>
                <a:ea typeface="微软雅黑" panose="020B0503020204020204" charset="-122"/>
              </a:rPr>
              <a:t>三项行业标准</a:t>
            </a:r>
            <a:endParaRPr kumimoji="0" lang="zh-CN" altLang="en-US" sz="1800" b="1" i="0" u="none" strike="noStrike" kern="1200" cap="none" spc="0" normalizeH="0" baseline="0" dirty="0">
              <a:solidFill>
                <a:schemeClr val="bg1"/>
              </a:solidFill>
              <a:latin typeface="微软雅黑" panose="020B0503020204020204" charset="-122"/>
              <a:ea typeface="微软雅黑" panose="020B0503020204020204" charset="-122"/>
            </a:endParaRPr>
          </a:p>
        </p:txBody>
      </p:sp>
      <p:sp>
        <p:nvSpPr>
          <p:cNvPr id="42" name="文本框 41"/>
          <p:cNvSpPr txBox="1"/>
          <p:nvPr>
            <p:custDataLst>
              <p:tags r:id="rId25"/>
            </p:custDataLst>
          </p:nvPr>
        </p:nvSpPr>
        <p:spPr>
          <a:xfrm>
            <a:off x="7821930" y="4541520"/>
            <a:ext cx="2032000" cy="596900"/>
          </a:xfrm>
          <a:prstGeom prst="rect">
            <a:avLst/>
          </a:prstGeom>
          <a:noFill/>
          <a:ln w="9525">
            <a:noFill/>
          </a:ln>
        </p:spPr>
        <p:txBody>
          <a:bodyPr wrap="square" anchor="t">
            <a:no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r>
              <a:rPr lang="en-US" altLang="zh-CN" b="1" dirty="0">
                <a:solidFill>
                  <a:schemeClr val="bg1"/>
                </a:solidFill>
                <a:latin typeface="微软雅黑" panose="020B0503020204020204" charset="-122"/>
                <a:ea typeface="微软雅黑" panose="020B0503020204020204" charset="-122"/>
                <a:sym typeface="+mn-ea"/>
              </a:rPr>
              <a:t>ISO9001:2015</a:t>
            </a:r>
            <a:endParaRPr lang="en-US" altLang="zh-CN" b="1" dirty="0">
              <a:solidFill>
                <a:schemeClr val="bg1"/>
              </a:solidFill>
              <a:latin typeface="微软雅黑" panose="020B0503020204020204" charset="-122"/>
              <a:ea typeface="微软雅黑" panose="020B0503020204020204" charset="-122"/>
            </a:endParaRPr>
          </a:p>
          <a:p>
            <a:pPr algn="ctr"/>
            <a:r>
              <a:rPr lang="zh-CN" altLang="en-US" b="1" dirty="0">
                <a:solidFill>
                  <a:schemeClr val="bg1"/>
                </a:solidFill>
                <a:latin typeface="微软雅黑" panose="020B0503020204020204" charset="-122"/>
                <a:ea typeface="微软雅黑" panose="020B0503020204020204" charset="-122"/>
                <a:sym typeface="+mn-ea"/>
              </a:rPr>
              <a:t>质量体系证书</a:t>
            </a:r>
            <a:endParaRPr kumimoji="0" lang="zh-CN" altLang="en-US" sz="18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mn-ea"/>
            </a:endParaRPr>
          </a:p>
        </p:txBody>
      </p:sp>
      <p:grpSp>
        <p:nvGrpSpPr>
          <p:cNvPr id="40" name="组合 39"/>
          <p:cNvGrpSpPr/>
          <p:nvPr/>
        </p:nvGrpSpPr>
        <p:grpSpPr>
          <a:xfrm>
            <a:off x="5439410" y="5553075"/>
            <a:ext cx="2222500" cy="1000760"/>
            <a:chOff x="1044371" y="4568122"/>
            <a:chExt cx="6758800" cy="2707933"/>
          </a:xfrm>
        </p:grpSpPr>
        <p:pic>
          <p:nvPicPr>
            <p:cNvPr id="41" name="图片 40"/>
            <p:cNvPicPr>
              <a:picLocks noChangeAspect="1"/>
            </p:cNvPicPr>
            <p:nvPr/>
          </p:nvPicPr>
          <p:blipFill>
            <a:blip r:embed="rId26"/>
            <a:stretch>
              <a:fillRect/>
            </a:stretch>
          </p:blipFill>
          <p:spPr>
            <a:xfrm>
              <a:off x="4545024" y="4605219"/>
              <a:ext cx="2394983" cy="17051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43" name="组合 42"/>
            <p:cNvGrpSpPr/>
            <p:nvPr/>
          </p:nvGrpSpPr>
          <p:grpSpPr>
            <a:xfrm>
              <a:off x="1863022" y="4568122"/>
              <a:ext cx="2451807" cy="1748539"/>
              <a:chOff x="3354633" y="1955121"/>
              <a:chExt cx="2451807" cy="1748539"/>
            </a:xfrm>
          </p:grpSpPr>
          <p:pic>
            <p:nvPicPr>
              <p:cNvPr id="53" name="图片 52"/>
              <p:cNvPicPr>
                <a:picLocks noChangeAspect="1"/>
              </p:cNvPicPr>
              <p:nvPr/>
            </p:nvPicPr>
            <p:blipFill>
              <a:blip r:embed="rId27"/>
              <a:stretch>
                <a:fillRect/>
              </a:stretch>
            </p:blipFill>
            <p:spPr>
              <a:xfrm>
                <a:off x="3371850" y="1955121"/>
                <a:ext cx="2433864" cy="17485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4" name="矩形 10"/>
              <p:cNvSpPr>
                <a:spLocks noChangeArrowheads="1"/>
              </p:cNvSpPr>
              <p:nvPr/>
            </p:nvSpPr>
            <p:spPr bwMode="auto">
              <a:xfrm>
                <a:off x="3354633" y="1964985"/>
                <a:ext cx="2451807" cy="1734866"/>
              </a:xfrm>
              <a:prstGeom prst="rect">
                <a:avLst/>
              </a:prstGeom>
              <a:noFill/>
              <a:ln w="76200" cap="flat" cmpd="thickThin">
                <a:solidFill>
                  <a:srgbClr val="663300"/>
                </a:solidFill>
                <a:bevel/>
              </a:ln>
            </p:spPr>
            <p:txBody>
              <a:bodyPr anchor="ctr"/>
              <a:lstStyle/>
              <a:p>
                <a:pPr algn="ctr"/>
                <a:endParaRPr lang="zh-CN" altLang="zh-CN">
                  <a:solidFill>
                    <a:schemeClr val="bg1"/>
                  </a:solidFill>
                  <a:latin typeface="微软雅黑" panose="020B0503020204020204" charset="-122"/>
                  <a:ea typeface="微软雅黑" panose="020B0503020204020204" charset="-122"/>
                  <a:sym typeface="宋体" panose="02010600030101010101" pitchFamily="2" charset="-122"/>
                </a:endParaRPr>
              </a:p>
            </p:txBody>
          </p:sp>
        </p:grpSp>
        <p:sp>
          <p:nvSpPr>
            <p:cNvPr id="45" name="矩形 10"/>
            <p:cNvSpPr>
              <a:spLocks noChangeArrowheads="1"/>
            </p:cNvSpPr>
            <p:nvPr/>
          </p:nvSpPr>
          <p:spPr bwMode="auto">
            <a:xfrm>
              <a:off x="4499897" y="4577986"/>
              <a:ext cx="2451807" cy="1734866"/>
            </a:xfrm>
            <a:prstGeom prst="rect">
              <a:avLst/>
            </a:prstGeom>
            <a:noFill/>
            <a:ln w="76200" cap="flat" cmpd="thickThin">
              <a:solidFill>
                <a:srgbClr val="663300"/>
              </a:solidFill>
              <a:bevel/>
            </a:ln>
          </p:spPr>
          <p:txBody>
            <a:bodyPr anchor="ctr"/>
            <a:lstStyle/>
            <a:p>
              <a:pPr algn="ctr"/>
              <a:endParaRPr lang="zh-CN" altLang="zh-CN">
                <a:solidFill>
                  <a:schemeClr val="bg1"/>
                </a:solidFill>
                <a:latin typeface="微软雅黑" panose="020B0503020204020204" charset="-122"/>
                <a:ea typeface="微软雅黑" panose="020B0503020204020204" charset="-122"/>
                <a:sym typeface="宋体" panose="02010600030101010101" pitchFamily="2" charset="-122"/>
              </a:endParaRPr>
            </a:p>
          </p:txBody>
        </p:sp>
        <p:grpSp>
          <p:nvGrpSpPr>
            <p:cNvPr id="46" name="组合 45"/>
            <p:cNvGrpSpPr/>
            <p:nvPr/>
          </p:nvGrpSpPr>
          <p:grpSpPr>
            <a:xfrm>
              <a:off x="1696331" y="5227431"/>
              <a:ext cx="5418881" cy="1396177"/>
              <a:chOff x="1380998" y="2316128"/>
              <a:chExt cx="5585178" cy="1439024"/>
            </a:xfrm>
          </p:grpSpPr>
          <p:grpSp>
            <p:nvGrpSpPr>
              <p:cNvPr id="47" name="组合 46"/>
              <p:cNvGrpSpPr/>
              <p:nvPr/>
            </p:nvGrpSpPr>
            <p:grpSpPr>
              <a:xfrm>
                <a:off x="1380998" y="2318788"/>
                <a:ext cx="1024367" cy="1433705"/>
                <a:chOff x="-3787902" y="4000500"/>
                <a:chExt cx="1024367" cy="1433705"/>
              </a:xfrm>
            </p:grpSpPr>
            <p:pic>
              <p:nvPicPr>
                <p:cNvPr id="51" name="图片 50"/>
                <p:cNvPicPr>
                  <a:picLocks noChangeAspect="1"/>
                </p:cNvPicPr>
                <p:nvPr/>
              </p:nvPicPr>
              <p:blipFill>
                <a:blip r:embed="rId28"/>
                <a:stretch>
                  <a:fillRect/>
                </a:stretch>
              </p:blipFill>
              <p:spPr>
                <a:xfrm>
                  <a:off x="-3768725" y="4000500"/>
                  <a:ext cx="1000125" cy="14337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2" name="矩形 10"/>
                <p:cNvSpPr>
                  <a:spLocks noChangeArrowheads="1"/>
                </p:cNvSpPr>
                <p:nvPr/>
              </p:nvSpPr>
              <p:spPr bwMode="auto">
                <a:xfrm rot="16200000">
                  <a:off x="-3975468" y="4206856"/>
                  <a:ext cx="1399499" cy="1024367"/>
                </a:xfrm>
                <a:prstGeom prst="rect">
                  <a:avLst/>
                </a:prstGeom>
                <a:noFill/>
                <a:ln w="76200" cap="flat" cmpd="thickThin">
                  <a:solidFill>
                    <a:srgbClr val="663300"/>
                  </a:solidFill>
                  <a:bevel/>
                </a:ln>
              </p:spPr>
              <p:txBody>
                <a:bodyPr anchor="ctr"/>
                <a:lstStyle/>
                <a:p>
                  <a:pPr algn="ctr"/>
                  <a:endParaRPr lang="zh-CN" altLang="zh-CN">
                    <a:solidFill>
                      <a:schemeClr val="bg1"/>
                    </a:solidFill>
                    <a:latin typeface="微软雅黑" panose="020B0503020204020204" charset="-122"/>
                    <a:ea typeface="微软雅黑" panose="020B0503020204020204" charset="-122"/>
                    <a:sym typeface="宋体" panose="02010600030101010101" pitchFamily="2" charset="-122"/>
                  </a:endParaRPr>
                </a:p>
              </p:txBody>
            </p:sp>
          </p:grpSp>
          <p:grpSp>
            <p:nvGrpSpPr>
              <p:cNvPr id="48" name="组合 47"/>
              <p:cNvGrpSpPr/>
              <p:nvPr/>
            </p:nvGrpSpPr>
            <p:grpSpPr>
              <a:xfrm>
                <a:off x="2523740" y="2324440"/>
                <a:ext cx="1046292" cy="1422400"/>
                <a:chOff x="-2176592" y="3924301"/>
                <a:chExt cx="1046292" cy="1422400"/>
              </a:xfrm>
            </p:grpSpPr>
            <p:pic>
              <p:nvPicPr>
                <p:cNvPr id="49" name="图片 48"/>
                <p:cNvPicPr>
                  <a:picLocks noChangeAspect="1"/>
                </p:cNvPicPr>
                <p:nvPr/>
              </p:nvPicPr>
              <p:blipFill>
                <a:blip r:embed="rId29"/>
                <a:stretch>
                  <a:fillRect/>
                </a:stretch>
              </p:blipFill>
              <p:spPr>
                <a:xfrm>
                  <a:off x="-2159000" y="3924301"/>
                  <a:ext cx="1028700" cy="1422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0" name="矩形 10"/>
                <p:cNvSpPr>
                  <a:spLocks noChangeArrowheads="1"/>
                </p:cNvSpPr>
                <p:nvPr/>
              </p:nvSpPr>
              <p:spPr bwMode="auto">
                <a:xfrm rot="16200000">
                  <a:off x="-2364158" y="4120481"/>
                  <a:ext cx="1399499" cy="1024367"/>
                </a:xfrm>
                <a:prstGeom prst="rect">
                  <a:avLst/>
                </a:prstGeom>
                <a:noFill/>
                <a:ln w="76200" cap="flat" cmpd="thickThin">
                  <a:solidFill>
                    <a:srgbClr val="663300"/>
                  </a:solidFill>
                  <a:bevel/>
                </a:ln>
              </p:spPr>
              <p:txBody>
                <a:bodyPr anchor="ctr"/>
                <a:lstStyle/>
                <a:p>
                  <a:pPr algn="ctr"/>
                  <a:endParaRPr lang="zh-CN" altLang="zh-CN">
                    <a:solidFill>
                      <a:schemeClr val="bg1"/>
                    </a:solidFill>
                    <a:latin typeface="微软雅黑" panose="020B0503020204020204" charset="-122"/>
                    <a:ea typeface="微软雅黑" panose="020B0503020204020204" charset="-122"/>
                    <a:sym typeface="宋体" panose="02010600030101010101" pitchFamily="2" charset="-122"/>
                  </a:endParaRPr>
                </a:p>
              </p:txBody>
            </p:sp>
          </p:grpSp>
          <p:grpSp>
            <p:nvGrpSpPr>
              <p:cNvPr id="55" name="组合 54"/>
              <p:cNvGrpSpPr/>
              <p:nvPr/>
            </p:nvGrpSpPr>
            <p:grpSpPr>
              <a:xfrm>
                <a:off x="3688407" y="2316128"/>
                <a:ext cx="1019175" cy="1439024"/>
                <a:chOff x="-1108075" y="4000500"/>
                <a:chExt cx="1019175" cy="1439024"/>
              </a:xfrm>
            </p:grpSpPr>
            <p:pic>
              <p:nvPicPr>
                <p:cNvPr id="56" name="图片 55"/>
                <p:cNvPicPr>
                  <a:picLocks noChangeAspect="1"/>
                </p:cNvPicPr>
                <p:nvPr/>
              </p:nvPicPr>
              <p:blipFill>
                <a:blip r:embed="rId30"/>
                <a:stretch>
                  <a:fillRect/>
                </a:stretch>
              </p:blipFill>
              <p:spPr>
                <a:xfrm>
                  <a:off x="-1108075" y="4000500"/>
                  <a:ext cx="1019175" cy="14390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7" name="矩形 10"/>
                <p:cNvSpPr>
                  <a:spLocks noChangeArrowheads="1"/>
                </p:cNvSpPr>
                <p:nvPr/>
              </p:nvSpPr>
              <p:spPr bwMode="auto">
                <a:xfrm rot="16200000">
                  <a:off x="-1299005" y="4215352"/>
                  <a:ext cx="1407200" cy="1001800"/>
                </a:xfrm>
                <a:prstGeom prst="rect">
                  <a:avLst/>
                </a:prstGeom>
                <a:noFill/>
                <a:ln w="76200" cap="flat" cmpd="thickThin">
                  <a:solidFill>
                    <a:srgbClr val="663300"/>
                  </a:solidFill>
                  <a:bevel/>
                </a:ln>
              </p:spPr>
              <p:txBody>
                <a:bodyPr anchor="ctr"/>
                <a:lstStyle/>
                <a:p>
                  <a:pPr algn="ctr"/>
                  <a:endParaRPr lang="zh-CN" altLang="zh-CN">
                    <a:solidFill>
                      <a:schemeClr val="bg1"/>
                    </a:solidFill>
                    <a:latin typeface="微软雅黑" panose="020B0503020204020204" charset="-122"/>
                    <a:ea typeface="微软雅黑" panose="020B0503020204020204" charset="-122"/>
                    <a:sym typeface="宋体" panose="02010600030101010101" pitchFamily="2" charset="-122"/>
                  </a:endParaRPr>
                </a:p>
              </p:txBody>
            </p:sp>
          </p:grpSp>
          <p:grpSp>
            <p:nvGrpSpPr>
              <p:cNvPr id="58" name="组合 57"/>
              <p:cNvGrpSpPr/>
              <p:nvPr/>
            </p:nvGrpSpPr>
            <p:grpSpPr>
              <a:xfrm>
                <a:off x="4825957" y="2322958"/>
                <a:ext cx="1007331" cy="1425364"/>
                <a:chOff x="402370" y="4035636"/>
                <a:chExt cx="1007331" cy="1425364"/>
              </a:xfrm>
            </p:grpSpPr>
            <p:pic>
              <p:nvPicPr>
                <p:cNvPr id="59" name="图片 58"/>
                <p:cNvPicPr>
                  <a:picLocks noChangeAspect="1"/>
                </p:cNvPicPr>
                <p:nvPr/>
              </p:nvPicPr>
              <p:blipFill>
                <a:blip r:embed="rId31"/>
                <a:stretch>
                  <a:fillRect/>
                </a:stretch>
              </p:blipFill>
              <p:spPr>
                <a:xfrm>
                  <a:off x="411163" y="4035636"/>
                  <a:ext cx="998538" cy="14253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0" name="矩形 10"/>
                <p:cNvSpPr>
                  <a:spLocks noChangeArrowheads="1"/>
                </p:cNvSpPr>
                <p:nvPr/>
              </p:nvSpPr>
              <p:spPr bwMode="auto">
                <a:xfrm rot="16200000">
                  <a:off x="199670" y="4253452"/>
                  <a:ext cx="1407200" cy="1001800"/>
                </a:xfrm>
                <a:prstGeom prst="rect">
                  <a:avLst/>
                </a:prstGeom>
                <a:noFill/>
                <a:ln w="76200" cap="flat" cmpd="thickThin">
                  <a:solidFill>
                    <a:srgbClr val="663300"/>
                  </a:solidFill>
                  <a:bevel/>
                </a:ln>
              </p:spPr>
              <p:txBody>
                <a:bodyPr anchor="ctr"/>
                <a:lstStyle/>
                <a:p>
                  <a:pPr algn="ctr"/>
                  <a:endParaRPr lang="zh-CN" altLang="zh-CN">
                    <a:solidFill>
                      <a:schemeClr val="bg1"/>
                    </a:solidFill>
                    <a:latin typeface="微软雅黑" panose="020B0503020204020204" charset="-122"/>
                    <a:ea typeface="微软雅黑" panose="020B0503020204020204" charset="-122"/>
                    <a:sym typeface="宋体" panose="02010600030101010101" pitchFamily="2" charset="-122"/>
                  </a:endParaRPr>
                </a:p>
              </p:txBody>
            </p:sp>
          </p:grpSp>
          <p:grpSp>
            <p:nvGrpSpPr>
              <p:cNvPr id="61" name="组合 60"/>
              <p:cNvGrpSpPr/>
              <p:nvPr/>
            </p:nvGrpSpPr>
            <p:grpSpPr>
              <a:xfrm>
                <a:off x="5951663" y="2332040"/>
                <a:ext cx="1014513" cy="1407200"/>
                <a:chOff x="1882775" y="4063452"/>
                <a:chExt cx="1014513" cy="1407200"/>
              </a:xfrm>
            </p:grpSpPr>
            <p:pic>
              <p:nvPicPr>
                <p:cNvPr id="63" name="图片 62"/>
                <p:cNvPicPr>
                  <a:picLocks noChangeAspect="1"/>
                </p:cNvPicPr>
                <p:nvPr/>
              </p:nvPicPr>
              <p:blipFill>
                <a:blip r:embed="rId32"/>
                <a:stretch>
                  <a:fillRect/>
                </a:stretch>
              </p:blipFill>
              <p:spPr>
                <a:xfrm>
                  <a:off x="1882775" y="4081868"/>
                  <a:ext cx="1000125" cy="13838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4" name="矩形 10"/>
                <p:cNvSpPr>
                  <a:spLocks noChangeArrowheads="1"/>
                </p:cNvSpPr>
                <p:nvPr/>
              </p:nvSpPr>
              <p:spPr bwMode="auto">
                <a:xfrm rot="16200000">
                  <a:off x="1692788" y="4266152"/>
                  <a:ext cx="1407200" cy="1001800"/>
                </a:xfrm>
                <a:prstGeom prst="rect">
                  <a:avLst/>
                </a:prstGeom>
                <a:noFill/>
                <a:ln w="76200" cap="flat" cmpd="thickThin">
                  <a:solidFill>
                    <a:srgbClr val="663300"/>
                  </a:solidFill>
                  <a:bevel/>
                </a:ln>
              </p:spPr>
              <p:txBody>
                <a:bodyPr anchor="ctr"/>
                <a:lstStyle/>
                <a:p>
                  <a:pPr algn="ctr"/>
                  <a:endParaRPr lang="zh-CN" altLang="zh-CN">
                    <a:solidFill>
                      <a:schemeClr val="bg1"/>
                    </a:solidFill>
                    <a:latin typeface="微软雅黑" panose="020B0503020204020204" charset="-122"/>
                    <a:ea typeface="微软雅黑" panose="020B0503020204020204" charset="-122"/>
                    <a:sym typeface="宋体" panose="02010600030101010101" pitchFamily="2" charset="-122"/>
                  </a:endParaRPr>
                </a:p>
              </p:txBody>
            </p:sp>
          </p:grpSp>
        </p:grpSp>
        <p:grpSp>
          <p:nvGrpSpPr>
            <p:cNvPr id="65" name="组合 64"/>
            <p:cNvGrpSpPr/>
            <p:nvPr/>
          </p:nvGrpSpPr>
          <p:grpSpPr>
            <a:xfrm>
              <a:off x="1044371" y="5816529"/>
              <a:ext cx="6758800" cy="1459526"/>
              <a:chOff x="-354012" y="3337026"/>
              <a:chExt cx="6758800" cy="1459526"/>
            </a:xfrm>
          </p:grpSpPr>
          <p:grpSp>
            <p:nvGrpSpPr>
              <p:cNvPr id="66" name="组合 65"/>
              <p:cNvGrpSpPr/>
              <p:nvPr/>
            </p:nvGrpSpPr>
            <p:grpSpPr>
              <a:xfrm>
                <a:off x="-354012" y="3378200"/>
                <a:ext cx="1032177" cy="1411287"/>
                <a:chOff x="-354012" y="3378200"/>
                <a:chExt cx="1032177" cy="1411287"/>
              </a:xfrm>
            </p:grpSpPr>
            <p:pic>
              <p:nvPicPr>
                <p:cNvPr id="67" name="图片 66"/>
                <p:cNvPicPr>
                  <a:picLocks noChangeAspect="1"/>
                </p:cNvPicPr>
                <p:nvPr/>
              </p:nvPicPr>
              <p:blipFill>
                <a:blip r:embed="rId33"/>
                <a:stretch>
                  <a:fillRect/>
                </a:stretch>
              </p:blipFill>
              <p:spPr>
                <a:xfrm>
                  <a:off x="-354012" y="3378200"/>
                  <a:ext cx="1020696" cy="14112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8" name="矩形 10"/>
                <p:cNvSpPr>
                  <a:spLocks noChangeArrowheads="1"/>
                </p:cNvSpPr>
                <p:nvPr/>
              </p:nvSpPr>
              <p:spPr bwMode="auto">
                <a:xfrm rot="16200000">
                  <a:off x="-533768" y="3570173"/>
                  <a:ext cx="1399499" cy="1024367"/>
                </a:xfrm>
                <a:prstGeom prst="rect">
                  <a:avLst/>
                </a:prstGeom>
                <a:noFill/>
                <a:ln w="76200" cap="flat" cmpd="thickThin">
                  <a:solidFill>
                    <a:srgbClr val="663300"/>
                  </a:solidFill>
                  <a:bevel/>
                </a:ln>
              </p:spPr>
              <p:txBody>
                <a:bodyPr anchor="ctr"/>
                <a:lstStyle/>
                <a:p>
                  <a:pPr algn="ctr"/>
                  <a:endParaRPr lang="zh-CN" altLang="zh-CN">
                    <a:solidFill>
                      <a:schemeClr val="bg1"/>
                    </a:solidFill>
                    <a:latin typeface="微软雅黑" panose="020B0503020204020204" charset="-122"/>
                    <a:ea typeface="微软雅黑" panose="020B0503020204020204" charset="-122"/>
                    <a:sym typeface="宋体" panose="02010600030101010101" pitchFamily="2" charset="-122"/>
                  </a:endParaRPr>
                </a:p>
              </p:txBody>
            </p:sp>
          </p:grpSp>
          <p:grpSp>
            <p:nvGrpSpPr>
              <p:cNvPr id="69" name="组合 68"/>
              <p:cNvGrpSpPr/>
              <p:nvPr/>
            </p:nvGrpSpPr>
            <p:grpSpPr>
              <a:xfrm>
                <a:off x="787400" y="3337026"/>
                <a:ext cx="1041400" cy="1444523"/>
                <a:chOff x="787400" y="3337026"/>
                <a:chExt cx="1041400" cy="1444523"/>
              </a:xfrm>
            </p:grpSpPr>
            <p:pic>
              <p:nvPicPr>
                <p:cNvPr id="70" name="图片 69"/>
                <p:cNvPicPr>
                  <a:picLocks noChangeAspect="1"/>
                </p:cNvPicPr>
                <p:nvPr/>
              </p:nvPicPr>
              <p:blipFill>
                <a:blip r:embed="rId34"/>
                <a:stretch>
                  <a:fillRect/>
                </a:stretch>
              </p:blipFill>
              <p:spPr>
                <a:xfrm>
                  <a:off x="787400" y="3337026"/>
                  <a:ext cx="1041400" cy="14445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1" name="矩形 10"/>
                <p:cNvSpPr>
                  <a:spLocks noChangeArrowheads="1"/>
                </p:cNvSpPr>
                <p:nvPr/>
              </p:nvSpPr>
              <p:spPr bwMode="auto">
                <a:xfrm rot="16200000">
                  <a:off x="608974" y="3565649"/>
                  <a:ext cx="1399499" cy="1024367"/>
                </a:xfrm>
                <a:prstGeom prst="rect">
                  <a:avLst/>
                </a:prstGeom>
                <a:noFill/>
                <a:ln w="76200" cap="flat" cmpd="thickThin">
                  <a:solidFill>
                    <a:srgbClr val="663300"/>
                  </a:solidFill>
                  <a:bevel/>
                </a:ln>
              </p:spPr>
              <p:txBody>
                <a:bodyPr anchor="ctr"/>
                <a:lstStyle/>
                <a:p>
                  <a:pPr algn="ctr"/>
                  <a:endParaRPr lang="zh-CN" altLang="zh-CN">
                    <a:solidFill>
                      <a:schemeClr val="bg1"/>
                    </a:solidFill>
                    <a:latin typeface="微软雅黑" panose="020B0503020204020204" charset="-122"/>
                    <a:ea typeface="微软雅黑" panose="020B0503020204020204" charset="-122"/>
                    <a:sym typeface="宋体" panose="02010600030101010101" pitchFamily="2" charset="-122"/>
                  </a:endParaRPr>
                </a:p>
              </p:txBody>
            </p:sp>
          </p:grpSp>
          <p:grpSp>
            <p:nvGrpSpPr>
              <p:cNvPr id="72" name="组合 71"/>
              <p:cNvGrpSpPr/>
              <p:nvPr/>
            </p:nvGrpSpPr>
            <p:grpSpPr>
              <a:xfrm>
                <a:off x="1952498" y="3360188"/>
                <a:ext cx="1024367" cy="1433705"/>
                <a:chOff x="-3787902" y="4000500"/>
                <a:chExt cx="1024367" cy="1433705"/>
              </a:xfrm>
            </p:grpSpPr>
            <p:pic>
              <p:nvPicPr>
                <p:cNvPr id="73" name="图片 72"/>
                <p:cNvPicPr>
                  <a:picLocks noChangeAspect="1"/>
                </p:cNvPicPr>
                <p:nvPr/>
              </p:nvPicPr>
              <p:blipFill>
                <a:blip r:embed="rId28"/>
                <a:stretch>
                  <a:fillRect/>
                </a:stretch>
              </p:blipFill>
              <p:spPr>
                <a:xfrm>
                  <a:off x="-3768725" y="4000500"/>
                  <a:ext cx="1000125" cy="14337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4" name="矩形 10"/>
                <p:cNvSpPr>
                  <a:spLocks noChangeArrowheads="1"/>
                </p:cNvSpPr>
                <p:nvPr/>
              </p:nvSpPr>
              <p:spPr bwMode="auto">
                <a:xfrm rot="16200000">
                  <a:off x="-3975468" y="4206856"/>
                  <a:ext cx="1399499" cy="1024367"/>
                </a:xfrm>
                <a:prstGeom prst="rect">
                  <a:avLst/>
                </a:prstGeom>
                <a:noFill/>
                <a:ln w="76200" cap="flat" cmpd="thickThin">
                  <a:solidFill>
                    <a:srgbClr val="663300"/>
                  </a:solidFill>
                  <a:bevel/>
                </a:ln>
              </p:spPr>
              <p:txBody>
                <a:bodyPr anchor="ctr"/>
                <a:lstStyle/>
                <a:p>
                  <a:pPr algn="ctr"/>
                  <a:endParaRPr lang="zh-CN" altLang="zh-CN">
                    <a:solidFill>
                      <a:schemeClr val="bg1"/>
                    </a:solidFill>
                    <a:latin typeface="微软雅黑" panose="020B0503020204020204" charset="-122"/>
                    <a:ea typeface="微软雅黑" panose="020B0503020204020204" charset="-122"/>
                    <a:sym typeface="宋体" panose="02010600030101010101" pitchFamily="2" charset="-122"/>
                  </a:endParaRPr>
                </a:p>
              </p:txBody>
            </p:sp>
          </p:grpSp>
          <p:grpSp>
            <p:nvGrpSpPr>
              <p:cNvPr id="75" name="组合 74"/>
              <p:cNvGrpSpPr/>
              <p:nvPr/>
            </p:nvGrpSpPr>
            <p:grpSpPr>
              <a:xfrm>
                <a:off x="3095240" y="3365840"/>
                <a:ext cx="1046292" cy="1422400"/>
                <a:chOff x="-2176592" y="3924301"/>
                <a:chExt cx="1046292" cy="1422400"/>
              </a:xfrm>
            </p:grpSpPr>
            <p:pic>
              <p:nvPicPr>
                <p:cNvPr id="76" name="图片 75"/>
                <p:cNvPicPr>
                  <a:picLocks noChangeAspect="1"/>
                </p:cNvPicPr>
                <p:nvPr/>
              </p:nvPicPr>
              <p:blipFill>
                <a:blip r:embed="rId29"/>
                <a:stretch>
                  <a:fillRect/>
                </a:stretch>
              </p:blipFill>
              <p:spPr>
                <a:xfrm>
                  <a:off x="-2159000" y="3924301"/>
                  <a:ext cx="1028700" cy="1422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7" name="矩形 10"/>
                <p:cNvSpPr>
                  <a:spLocks noChangeArrowheads="1"/>
                </p:cNvSpPr>
                <p:nvPr/>
              </p:nvSpPr>
              <p:spPr bwMode="auto">
                <a:xfrm rot="16200000">
                  <a:off x="-2364158" y="4120481"/>
                  <a:ext cx="1399499" cy="1024367"/>
                </a:xfrm>
                <a:prstGeom prst="rect">
                  <a:avLst/>
                </a:prstGeom>
                <a:noFill/>
                <a:ln w="76200" cap="flat" cmpd="thickThin">
                  <a:solidFill>
                    <a:srgbClr val="663300"/>
                  </a:solidFill>
                  <a:bevel/>
                </a:ln>
              </p:spPr>
              <p:txBody>
                <a:bodyPr anchor="ctr"/>
                <a:lstStyle/>
                <a:p>
                  <a:pPr algn="ctr"/>
                  <a:endParaRPr lang="zh-CN" altLang="zh-CN">
                    <a:solidFill>
                      <a:schemeClr val="bg1"/>
                    </a:solidFill>
                    <a:latin typeface="微软雅黑" panose="020B0503020204020204" charset="-122"/>
                    <a:ea typeface="微软雅黑" panose="020B0503020204020204" charset="-122"/>
                    <a:sym typeface="宋体" panose="02010600030101010101" pitchFamily="2" charset="-122"/>
                  </a:endParaRPr>
                </a:p>
              </p:txBody>
            </p:sp>
          </p:grpSp>
          <p:grpSp>
            <p:nvGrpSpPr>
              <p:cNvPr id="78" name="组合 77"/>
              <p:cNvGrpSpPr/>
              <p:nvPr/>
            </p:nvGrpSpPr>
            <p:grpSpPr>
              <a:xfrm>
                <a:off x="4259907" y="3357528"/>
                <a:ext cx="1019175" cy="1439024"/>
                <a:chOff x="-1108075" y="4000500"/>
                <a:chExt cx="1019175" cy="1439024"/>
              </a:xfrm>
            </p:grpSpPr>
            <p:pic>
              <p:nvPicPr>
                <p:cNvPr id="79" name="图片 78"/>
                <p:cNvPicPr>
                  <a:picLocks noChangeAspect="1"/>
                </p:cNvPicPr>
                <p:nvPr/>
              </p:nvPicPr>
              <p:blipFill>
                <a:blip r:embed="rId30"/>
                <a:stretch>
                  <a:fillRect/>
                </a:stretch>
              </p:blipFill>
              <p:spPr>
                <a:xfrm>
                  <a:off x="-1108075" y="4000500"/>
                  <a:ext cx="1019175" cy="14390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0" name="矩形 10"/>
                <p:cNvSpPr>
                  <a:spLocks noChangeArrowheads="1"/>
                </p:cNvSpPr>
                <p:nvPr/>
              </p:nvSpPr>
              <p:spPr bwMode="auto">
                <a:xfrm rot="16200000">
                  <a:off x="-1299005" y="4215352"/>
                  <a:ext cx="1407200" cy="1001800"/>
                </a:xfrm>
                <a:prstGeom prst="rect">
                  <a:avLst/>
                </a:prstGeom>
                <a:noFill/>
                <a:ln w="76200" cap="flat" cmpd="thickThin">
                  <a:solidFill>
                    <a:srgbClr val="663300"/>
                  </a:solidFill>
                  <a:bevel/>
                </a:ln>
              </p:spPr>
              <p:txBody>
                <a:bodyPr anchor="ctr"/>
                <a:lstStyle/>
                <a:p>
                  <a:pPr algn="ctr"/>
                  <a:endParaRPr lang="zh-CN" altLang="zh-CN">
                    <a:solidFill>
                      <a:schemeClr val="bg1"/>
                    </a:solidFill>
                    <a:latin typeface="微软雅黑" panose="020B0503020204020204" charset="-122"/>
                    <a:ea typeface="微软雅黑" panose="020B0503020204020204" charset="-122"/>
                    <a:sym typeface="宋体" panose="02010600030101010101" pitchFamily="2" charset="-122"/>
                  </a:endParaRPr>
                </a:p>
              </p:txBody>
            </p:sp>
          </p:grpSp>
          <p:grpSp>
            <p:nvGrpSpPr>
              <p:cNvPr id="81" name="组合 80"/>
              <p:cNvGrpSpPr/>
              <p:nvPr/>
            </p:nvGrpSpPr>
            <p:grpSpPr>
              <a:xfrm>
                <a:off x="5397457" y="3364358"/>
                <a:ext cx="1007331" cy="1425364"/>
                <a:chOff x="402370" y="4035636"/>
                <a:chExt cx="1007331" cy="1425364"/>
              </a:xfrm>
            </p:grpSpPr>
            <p:pic>
              <p:nvPicPr>
                <p:cNvPr id="82" name="图片 81"/>
                <p:cNvPicPr>
                  <a:picLocks noChangeAspect="1"/>
                </p:cNvPicPr>
                <p:nvPr/>
              </p:nvPicPr>
              <p:blipFill>
                <a:blip r:embed="rId31"/>
                <a:stretch>
                  <a:fillRect/>
                </a:stretch>
              </p:blipFill>
              <p:spPr>
                <a:xfrm>
                  <a:off x="411163" y="4035636"/>
                  <a:ext cx="998538" cy="14253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3" name="矩形 10"/>
                <p:cNvSpPr>
                  <a:spLocks noChangeArrowheads="1"/>
                </p:cNvSpPr>
                <p:nvPr/>
              </p:nvSpPr>
              <p:spPr bwMode="auto">
                <a:xfrm rot="16200000">
                  <a:off x="199670" y="4253452"/>
                  <a:ext cx="1407200" cy="1001800"/>
                </a:xfrm>
                <a:prstGeom prst="rect">
                  <a:avLst/>
                </a:prstGeom>
                <a:noFill/>
                <a:ln w="76200" cap="flat" cmpd="thickThin">
                  <a:solidFill>
                    <a:srgbClr val="663300"/>
                  </a:solidFill>
                  <a:bevel/>
                </a:ln>
              </p:spPr>
              <p:txBody>
                <a:bodyPr anchor="ctr"/>
                <a:lstStyle/>
                <a:p>
                  <a:pPr algn="ctr"/>
                  <a:endParaRPr lang="zh-CN" altLang="zh-CN">
                    <a:solidFill>
                      <a:schemeClr val="bg1"/>
                    </a:solidFill>
                    <a:latin typeface="微软雅黑" panose="020B0503020204020204" charset="-122"/>
                    <a:ea typeface="微软雅黑" panose="020B0503020204020204" charset="-122"/>
                    <a:sym typeface="宋体" panose="02010600030101010101" pitchFamily="2" charset="-122"/>
                  </a:endParaRPr>
                </a:p>
              </p:txBody>
            </p:sp>
          </p:grpSp>
        </p:grpSp>
      </p:grpSp>
      <p:pic>
        <p:nvPicPr>
          <p:cNvPr id="84" name="图片 83"/>
          <p:cNvPicPr>
            <a:picLocks noChangeAspect="1"/>
          </p:cNvPicPr>
          <p:nvPr>
            <p:custDataLst>
              <p:tags r:id="rId35"/>
            </p:custDataLst>
          </p:nvPr>
        </p:nvPicPr>
        <p:blipFill>
          <a:blip r:embed="rId36"/>
          <a:stretch>
            <a:fillRect/>
          </a:stretch>
        </p:blipFill>
        <p:spPr>
          <a:xfrm>
            <a:off x="7821930" y="5357495"/>
            <a:ext cx="1885950" cy="1296035"/>
          </a:xfrm>
          <a:prstGeom prst="rect">
            <a:avLst/>
          </a:prstGeom>
        </p:spPr>
      </p:pic>
      <p:sp>
        <p:nvSpPr>
          <p:cNvPr id="85" name="文本框 84"/>
          <p:cNvSpPr txBox="1"/>
          <p:nvPr/>
        </p:nvSpPr>
        <p:spPr>
          <a:xfrm>
            <a:off x="9942830" y="5357495"/>
            <a:ext cx="2042795" cy="1079500"/>
          </a:xfrm>
          <a:prstGeom prst="rect">
            <a:avLst/>
          </a:prstGeom>
          <a:noFill/>
        </p:spPr>
        <p:txBody>
          <a:bodyPr wrap="square" rtlCol="0">
            <a:noAutofit/>
          </a:bodyPr>
          <a:lstStyle/>
          <a:p>
            <a:pPr marL="285750" lvl="0" indent="-285750">
              <a:lnSpc>
                <a:spcPct val="150000"/>
              </a:lnSpc>
              <a:buFont typeface="Wingdings" panose="05000000000000000000" pitchFamily="2" charset="2"/>
              <a:buChar char="Ø"/>
              <a:defRPr/>
            </a:pPr>
            <a:r>
              <a:rPr lang="zh-CN" altLang="en-US" sz="1200" b="1" dirty="0">
                <a:solidFill>
                  <a:schemeClr val="bg1"/>
                </a:solidFill>
              </a:rPr>
              <a:t>真</a:t>
            </a:r>
            <a:r>
              <a:rPr lang="zh-CN" altLang="zh-CN" sz="1200" b="1" dirty="0">
                <a:solidFill>
                  <a:schemeClr val="bg1"/>
                </a:solidFill>
              </a:rPr>
              <a:t>空设备的行业标准</a:t>
            </a:r>
            <a:endParaRPr lang="en-US" altLang="zh-CN" sz="1200" b="1" dirty="0">
              <a:solidFill>
                <a:schemeClr val="bg1"/>
              </a:solidFill>
            </a:endParaRPr>
          </a:p>
          <a:p>
            <a:pPr marL="285750" lvl="0" indent="-285750">
              <a:lnSpc>
                <a:spcPct val="150000"/>
              </a:lnSpc>
              <a:buFont typeface="Wingdings" panose="05000000000000000000" pitchFamily="2" charset="2"/>
              <a:buChar char="Ø"/>
              <a:defRPr/>
            </a:pPr>
            <a:r>
              <a:rPr lang="zh-CN" altLang="zh-CN" sz="1200" b="1" dirty="0">
                <a:solidFill>
                  <a:schemeClr val="bg1"/>
                </a:solidFill>
              </a:rPr>
              <a:t>电子制冷的行业标准</a:t>
            </a:r>
            <a:endParaRPr lang="en-US" altLang="zh-CN" sz="1200" b="1" dirty="0">
              <a:solidFill>
                <a:schemeClr val="bg1"/>
              </a:solidFill>
            </a:endParaRPr>
          </a:p>
          <a:p>
            <a:pPr marL="285750" lvl="0" indent="-285750">
              <a:lnSpc>
                <a:spcPct val="150000"/>
              </a:lnSpc>
              <a:buFont typeface="Wingdings" panose="05000000000000000000" pitchFamily="2" charset="2"/>
              <a:buChar char="Ø"/>
              <a:defRPr/>
            </a:pPr>
            <a:r>
              <a:rPr lang="en-US" altLang="zh-CN" sz="1200" b="1" dirty="0">
                <a:solidFill>
                  <a:schemeClr val="bg1"/>
                </a:solidFill>
              </a:rPr>
              <a:t>EMI</a:t>
            </a:r>
            <a:r>
              <a:rPr lang="zh-CN" altLang="zh-CN" sz="1200" b="1" dirty="0">
                <a:solidFill>
                  <a:schemeClr val="bg1"/>
                </a:solidFill>
              </a:rPr>
              <a:t>的真空镀膜行业技术标准</a:t>
            </a:r>
            <a:endParaRPr kumimoji="0" lang="zh-CN" altLang="zh-CN" sz="12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汉仪细秀体简 L" panose="00020600040101010101" charset="-122"/>
            </a:endParaRPr>
          </a:p>
        </p:txBody>
      </p:sp>
      <p:pic>
        <p:nvPicPr>
          <p:cNvPr id="86" name="图片 85"/>
          <p:cNvPicPr>
            <a:picLocks noChangeAspect="1"/>
          </p:cNvPicPr>
          <p:nvPr>
            <p:custDataLst>
              <p:tags r:id="rId37"/>
            </p:custDataLst>
          </p:nvPr>
        </p:nvPicPr>
        <p:blipFill>
          <a:blip r:embed="rId38">
            <a:extLst>
              <a:ext uri="{BEBA8EAE-BF5A-486C-A8C5-ECC9F3942E4B}">
                <a14:imgProps xmlns:a14="http://schemas.microsoft.com/office/drawing/2010/main">
                  <a14:imgLayer r:embed="rId39">
                    <a14:imgEffect>
                      <a14:brightnessContrast bright="20000" contrast="40000"/>
                    </a14:imgEffect>
                  </a14:imgLayer>
                </a14:imgProps>
              </a:ext>
            </a:extLst>
          </a:blip>
          <a:stretch>
            <a:fillRect/>
          </a:stretch>
        </p:blipFill>
        <p:spPr>
          <a:xfrm>
            <a:off x="3601720" y="5356860"/>
            <a:ext cx="1677670" cy="1259205"/>
          </a:xfrm>
          <a:prstGeom prst="rect">
            <a:avLst/>
          </a:prstGeom>
        </p:spPr>
      </p:pic>
      <p:grpSp>
        <p:nvGrpSpPr>
          <p:cNvPr id="35" name="组合 34"/>
          <p:cNvGrpSpPr/>
          <p:nvPr>
            <p:custDataLst>
              <p:tags r:id="rId40"/>
            </p:custDataLst>
          </p:nvPr>
        </p:nvGrpSpPr>
        <p:grpSpPr>
          <a:xfrm>
            <a:off x="9853930" y="3850640"/>
            <a:ext cx="1796415" cy="460375"/>
            <a:chOff x="836" y="3774"/>
            <a:chExt cx="3728" cy="725"/>
          </a:xfrm>
        </p:grpSpPr>
        <p:sp>
          <p:nvSpPr>
            <p:cNvPr id="37" name="文本框 36"/>
            <p:cNvSpPr txBox="1"/>
            <p:nvPr>
              <p:custDataLst>
                <p:tags r:id="rId41"/>
              </p:custDataLst>
            </p:nvPr>
          </p:nvSpPr>
          <p:spPr>
            <a:xfrm>
              <a:off x="1491" y="3774"/>
              <a:ext cx="3073" cy="725"/>
            </a:xfrm>
            <a:prstGeom prst="rect">
              <a:avLst/>
            </a:prstGeom>
            <a:noFill/>
            <a:ln w="9525">
              <a:noFill/>
            </a:ln>
          </p:spPr>
          <p:txBody>
            <a:bodyPr wrap="square" anchor="t">
              <a:spAutoFit/>
            </a:bodyPr>
            <a:lstStyle/>
            <a:p>
              <a:pPr>
                <a:lnSpc>
                  <a:spcPct val="100000"/>
                </a:lnSpc>
              </a:pPr>
              <a:r>
                <a:rPr lang="zh-CN" altLang="en-US" sz="2400" b="1" dirty="0">
                  <a:solidFill>
                    <a:srgbClr val="2F5597"/>
                  </a:solidFill>
                  <a:latin typeface="微软雅黑" panose="020B0503020204020204" charset="-122"/>
                  <a:ea typeface="微软雅黑" panose="020B0503020204020204" charset="-122"/>
                  <a:sym typeface="+mn-ea"/>
                </a:rPr>
                <a:t>企业荣誉</a:t>
              </a:r>
              <a:endParaRPr lang="zh-CN" altLang="en-US" sz="2400" b="1" dirty="0">
                <a:solidFill>
                  <a:srgbClr val="2F5597"/>
                </a:solidFill>
                <a:latin typeface="微软雅黑" panose="020B0503020204020204" charset="-122"/>
                <a:ea typeface="微软雅黑" panose="020B0503020204020204" charset="-122"/>
                <a:sym typeface="+mn-ea"/>
              </a:endParaRPr>
            </a:p>
          </p:txBody>
        </p:sp>
        <p:grpSp>
          <p:nvGrpSpPr>
            <p:cNvPr id="39" name="组合 38"/>
            <p:cNvGrpSpPr/>
            <p:nvPr>
              <p:custDataLst>
                <p:tags r:id="rId42"/>
              </p:custDataLst>
            </p:nvPr>
          </p:nvGrpSpPr>
          <p:grpSpPr>
            <a:xfrm>
              <a:off x="836" y="3902"/>
              <a:ext cx="654" cy="386"/>
              <a:chOff x="7695" y="3352"/>
              <a:chExt cx="654" cy="386"/>
            </a:xfrm>
          </p:grpSpPr>
          <p:sp>
            <p:nvSpPr>
              <p:cNvPr id="44" name="椭圆 43"/>
              <p:cNvSpPr/>
              <p:nvPr>
                <p:custDataLst>
                  <p:tags r:id="rId43"/>
                </p:custDataLst>
              </p:nvPr>
            </p:nvSpPr>
            <p:spPr>
              <a:xfrm>
                <a:off x="7695" y="3352"/>
                <a:ext cx="407" cy="387"/>
              </a:xfrm>
              <a:prstGeom prst="ellipse">
                <a:avLst/>
              </a:prstGeom>
              <a:noFill/>
              <a:ln>
                <a:solidFill>
                  <a:srgbClr val="2F5597"/>
                </a:solidFill>
              </a:ln>
              <a:extLst>
                <a:ext uri="{909E8E84-426E-40DD-AFC4-6F175D3DCCD1}">
                  <a14:hiddenFill xmlns:a14="http://schemas.microsoft.com/office/drawing/2010/main">
                    <a:solidFill>
                      <a:srgbClr val="2F5597"/>
                    </a:solidFill>
                  </a14:hiddenFill>
                </a:ext>
              </a:extLst>
            </p:spPr>
            <p:style>
              <a:lnRef idx="2">
                <a:srgbClr val="BB4FFF">
                  <a:shade val="50000"/>
                </a:srgbClr>
              </a:lnRef>
              <a:fillRef idx="1">
                <a:srgbClr val="BB4FFF"/>
              </a:fillRef>
              <a:effectRef idx="0">
                <a:srgbClr val="BB4FFF"/>
              </a:effectRef>
              <a:fontRef idx="minor">
                <a:srgbClr val="FFFFFF"/>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90" name="椭圆 89"/>
              <p:cNvSpPr/>
              <p:nvPr>
                <p:custDataLst>
                  <p:tags r:id="rId44"/>
                </p:custDataLst>
              </p:nvPr>
            </p:nvSpPr>
            <p:spPr>
              <a:xfrm>
                <a:off x="7943" y="3352"/>
                <a:ext cx="407" cy="387"/>
              </a:xfrm>
              <a:prstGeom prst="ellipse">
                <a:avLst/>
              </a:prstGeom>
              <a:solidFill>
                <a:srgbClr val="2F5597"/>
              </a:solidFill>
              <a:ln>
                <a:noFill/>
              </a:ln>
            </p:spPr>
            <p:style>
              <a:lnRef idx="2">
                <a:srgbClr val="BB4FFF">
                  <a:shade val="50000"/>
                </a:srgbClr>
              </a:lnRef>
              <a:fillRef idx="1">
                <a:srgbClr val="BB4FFF"/>
              </a:fillRef>
              <a:effectRef idx="0">
                <a:srgbClr val="BB4FFF"/>
              </a:effectRef>
              <a:fontRef idx="minor">
                <a:srgbClr val="FFFFFF"/>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custDataLst>
              <p:tags r:id="rId1"/>
            </p:custDataLst>
          </p:nvPr>
        </p:nvGrpSpPr>
        <p:grpSpPr>
          <a:xfrm>
            <a:off x="5284942" y="2284562"/>
            <a:ext cx="1719140" cy="3624513"/>
            <a:chOff x="7885" y="3320"/>
            <a:chExt cx="3436" cy="5711"/>
          </a:xfrm>
          <a:solidFill>
            <a:schemeClr val="accent5">
              <a:lumMod val="75000"/>
            </a:schemeClr>
          </a:solidFill>
        </p:grpSpPr>
        <p:sp>
          <p:nvSpPr>
            <p:cNvPr id="5" name="流程图: 延期 4"/>
            <p:cNvSpPr/>
            <p:nvPr>
              <p:custDataLst>
                <p:tags r:id="rId2"/>
              </p:custDataLst>
            </p:nvPr>
          </p:nvSpPr>
          <p:spPr>
            <a:xfrm>
              <a:off x="9765" y="3320"/>
              <a:ext cx="1557" cy="1554"/>
            </a:xfrm>
            <a:prstGeom prst="flowChartDelay">
              <a:avLst/>
            </a:prstGeom>
            <a:grpFill/>
            <a:ln w="28575">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1">
                <a:ln>
                  <a:noFill/>
                </a:ln>
                <a:solidFill>
                  <a:prstClr val="white"/>
                </a:solidFill>
                <a:effectLst/>
                <a:uLnTx/>
                <a:uFillTx/>
                <a:latin typeface="微软雅黑" panose="020B0503020204020204" charset="-122"/>
                <a:ea typeface="微软雅黑" panose="020B0503020204020204" charset="-122"/>
              </a:endParaRPr>
            </a:p>
          </p:txBody>
        </p:sp>
        <p:sp>
          <p:nvSpPr>
            <p:cNvPr id="6" name="流程图: 延期 5"/>
            <p:cNvSpPr/>
            <p:nvPr>
              <p:custDataLst>
                <p:tags r:id="rId3"/>
              </p:custDataLst>
            </p:nvPr>
          </p:nvSpPr>
          <p:spPr>
            <a:xfrm rot="10800000">
              <a:off x="7911" y="3320"/>
              <a:ext cx="1554" cy="1554"/>
            </a:xfrm>
            <a:prstGeom prst="flowChartDelay">
              <a:avLst/>
            </a:prstGeom>
            <a:grpFill/>
            <a:ln w="28575">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1">
                <a:ln>
                  <a:noFill/>
                </a:ln>
                <a:solidFill>
                  <a:prstClr val="white"/>
                </a:solidFill>
                <a:effectLst/>
                <a:uLnTx/>
                <a:uFillTx/>
                <a:latin typeface="微软雅黑" panose="020B0503020204020204" charset="-122"/>
                <a:ea typeface="微软雅黑" panose="020B0503020204020204" charset="-122"/>
              </a:endParaRPr>
            </a:p>
          </p:txBody>
        </p:sp>
        <p:sp>
          <p:nvSpPr>
            <p:cNvPr id="7" name="流程图: 延期 6"/>
            <p:cNvSpPr/>
            <p:nvPr>
              <p:custDataLst>
                <p:tags r:id="rId4"/>
              </p:custDataLst>
            </p:nvPr>
          </p:nvSpPr>
          <p:spPr>
            <a:xfrm>
              <a:off x="9739" y="5367"/>
              <a:ext cx="1557" cy="1554"/>
            </a:xfrm>
            <a:prstGeom prst="flowChartDelay">
              <a:avLst/>
            </a:prstGeom>
            <a:grpFill/>
            <a:ln w="28575">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1">
                <a:ln>
                  <a:noFill/>
                </a:ln>
                <a:solidFill>
                  <a:prstClr val="white"/>
                </a:solidFill>
                <a:effectLst/>
                <a:uLnTx/>
                <a:uFillTx/>
                <a:latin typeface="微软雅黑" panose="020B0503020204020204" charset="-122"/>
                <a:ea typeface="微软雅黑" panose="020B0503020204020204" charset="-122"/>
              </a:endParaRPr>
            </a:p>
          </p:txBody>
        </p:sp>
        <p:sp>
          <p:nvSpPr>
            <p:cNvPr id="8" name="流程图: 延期 7"/>
            <p:cNvSpPr/>
            <p:nvPr>
              <p:custDataLst>
                <p:tags r:id="rId5"/>
              </p:custDataLst>
            </p:nvPr>
          </p:nvSpPr>
          <p:spPr>
            <a:xfrm rot="10800000">
              <a:off x="7885" y="5367"/>
              <a:ext cx="1554" cy="1554"/>
            </a:xfrm>
            <a:prstGeom prst="flowChartDelay">
              <a:avLst/>
            </a:prstGeom>
            <a:grpFill/>
            <a:ln w="28575">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1">
                <a:ln>
                  <a:noFill/>
                </a:ln>
                <a:solidFill>
                  <a:prstClr val="white"/>
                </a:solidFill>
                <a:effectLst/>
                <a:uLnTx/>
                <a:uFillTx/>
                <a:latin typeface="微软雅黑" panose="020B0503020204020204" charset="-122"/>
                <a:ea typeface="微软雅黑" panose="020B0503020204020204" charset="-122"/>
              </a:endParaRPr>
            </a:p>
          </p:txBody>
        </p:sp>
        <p:sp>
          <p:nvSpPr>
            <p:cNvPr id="41" name="流程图: 延期 40"/>
            <p:cNvSpPr/>
            <p:nvPr>
              <p:custDataLst>
                <p:tags r:id="rId6"/>
              </p:custDataLst>
            </p:nvPr>
          </p:nvSpPr>
          <p:spPr>
            <a:xfrm>
              <a:off x="9739" y="7477"/>
              <a:ext cx="1557" cy="1554"/>
            </a:xfrm>
            <a:prstGeom prst="flowChartDelay">
              <a:avLst/>
            </a:prstGeom>
            <a:grpFill/>
            <a:ln w="28575">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1">
                <a:ln>
                  <a:noFill/>
                </a:ln>
                <a:solidFill>
                  <a:prstClr val="white"/>
                </a:solidFill>
                <a:effectLst/>
                <a:uLnTx/>
                <a:uFillTx/>
                <a:latin typeface="微软雅黑" panose="020B0503020204020204" charset="-122"/>
                <a:ea typeface="微软雅黑" panose="020B0503020204020204" charset="-122"/>
              </a:endParaRPr>
            </a:p>
          </p:txBody>
        </p:sp>
        <p:sp>
          <p:nvSpPr>
            <p:cNvPr id="42" name="流程图: 延期 41"/>
            <p:cNvSpPr/>
            <p:nvPr>
              <p:custDataLst>
                <p:tags r:id="rId7"/>
              </p:custDataLst>
            </p:nvPr>
          </p:nvSpPr>
          <p:spPr>
            <a:xfrm rot="10800000">
              <a:off x="7885" y="7477"/>
              <a:ext cx="1554" cy="1554"/>
            </a:xfrm>
            <a:prstGeom prst="flowChartDelay">
              <a:avLst/>
            </a:prstGeom>
            <a:grpFill/>
            <a:ln w="28575">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1">
                <a:ln>
                  <a:noFill/>
                </a:ln>
                <a:solidFill>
                  <a:prstClr val="white"/>
                </a:solidFill>
                <a:effectLst/>
                <a:uLnTx/>
                <a:uFillTx/>
                <a:latin typeface="微软雅黑" panose="020B0503020204020204" charset="-122"/>
                <a:ea typeface="微软雅黑" panose="020B0503020204020204" charset="-122"/>
              </a:endParaRPr>
            </a:p>
          </p:txBody>
        </p:sp>
      </p:grpSp>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公司基本介绍</a:t>
            </a:r>
            <a:endParaRPr lang="zh-CN" altLang="en-US" sz="1600" b="1" dirty="0">
              <a:solidFill>
                <a:schemeClr val="accent5">
                  <a:lumMod val="75000"/>
                </a:schemeClr>
              </a:solidFill>
              <a:latin typeface="思源宋体" panose="02020400000000000000" charset="-122"/>
              <a:ea typeface="思源宋体" panose="02020400000000000000" charset="-122"/>
            </a:endParaRPr>
          </a:p>
        </p:txBody>
      </p:sp>
      <p:sp>
        <p:nvSpPr>
          <p:cNvPr id="9" name="文本框 8"/>
          <p:cNvSpPr txBox="1"/>
          <p:nvPr>
            <p:custDataLst>
              <p:tags r:id="rId8"/>
            </p:custDataLst>
          </p:nvPr>
        </p:nvSpPr>
        <p:spPr>
          <a:xfrm>
            <a:off x="5407195" y="2552266"/>
            <a:ext cx="694528" cy="39989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rPr>
              <a:t>1</a:t>
            </a:r>
            <a:endParaRPr kumimoji="0" lang="en-US" altLang="zh-CN"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p:txBody>
      </p:sp>
      <p:sp>
        <p:nvSpPr>
          <p:cNvPr id="30" name="文本框 29"/>
          <p:cNvSpPr txBox="1"/>
          <p:nvPr>
            <p:custDataLst>
              <p:tags r:id="rId9"/>
            </p:custDataLst>
          </p:nvPr>
        </p:nvSpPr>
        <p:spPr>
          <a:xfrm>
            <a:off x="6194352" y="2552266"/>
            <a:ext cx="694528" cy="39989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rPr>
              <a:t>2</a:t>
            </a:r>
            <a:endParaRPr kumimoji="0" lang="en-US" altLang="zh-CN"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p:txBody>
      </p:sp>
      <p:sp>
        <p:nvSpPr>
          <p:cNvPr id="31" name="文本框 30"/>
          <p:cNvSpPr txBox="1"/>
          <p:nvPr>
            <p:custDataLst>
              <p:tags r:id="rId10"/>
            </p:custDataLst>
          </p:nvPr>
        </p:nvSpPr>
        <p:spPr>
          <a:xfrm>
            <a:off x="5406713" y="3837569"/>
            <a:ext cx="694528" cy="39989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rPr>
              <a:t>3</a:t>
            </a:r>
            <a:endParaRPr kumimoji="0" lang="en-US" altLang="zh-CN"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p:txBody>
      </p:sp>
      <p:sp>
        <p:nvSpPr>
          <p:cNvPr id="32" name="文本框 31"/>
          <p:cNvSpPr txBox="1"/>
          <p:nvPr>
            <p:custDataLst>
              <p:tags r:id="rId11"/>
            </p:custDataLst>
          </p:nvPr>
        </p:nvSpPr>
        <p:spPr>
          <a:xfrm>
            <a:off x="6193869" y="3837569"/>
            <a:ext cx="694528" cy="39989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rPr>
              <a:t>4</a:t>
            </a:r>
            <a:endParaRPr kumimoji="0" lang="en-US" altLang="zh-CN"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p:txBody>
      </p:sp>
      <p:sp>
        <p:nvSpPr>
          <p:cNvPr id="33" name="文本框 11"/>
          <p:cNvSpPr txBox="1"/>
          <p:nvPr>
            <p:custDataLst>
              <p:tags r:id="rId12"/>
            </p:custDataLst>
          </p:nvPr>
        </p:nvSpPr>
        <p:spPr>
          <a:xfrm>
            <a:off x="7286422" y="2653894"/>
            <a:ext cx="3849431" cy="852805"/>
          </a:xfrm>
          <a:prstGeom prst="rect">
            <a:avLst/>
          </a:prstGeom>
          <a:noFill/>
          <a:ln w="9525">
            <a:noFill/>
          </a:ln>
        </p:spPr>
        <p:txBody>
          <a:bodyPr wrap="square" anchor="t">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a:ln>
                  <a:noFill/>
                </a:ln>
                <a:effectLst/>
                <a:uLnTx/>
                <a:uFillTx/>
                <a:latin typeface="微软雅黑" panose="020B0503020204020204" charset="-122"/>
                <a:ea typeface="微软雅黑" panose="020B0503020204020204" charset="-122"/>
              </a:rPr>
              <a:t>解决全球独家空中显示技术核心基础材料批量生产难题，解决核心光学部件胶合后的胶和膜层附着力稳定性不足，实现</a:t>
            </a:r>
            <a:r>
              <a:rPr kumimoji="0" lang="zh-CN" altLang="en-US" sz="1100" b="1" i="0" u="none" strike="noStrike" kern="1200" cap="none" spc="0" normalizeH="0" baseline="0" noProof="0">
                <a:ln>
                  <a:noFill/>
                </a:ln>
                <a:effectLst/>
                <a:uLnTx/>
                <a:uFillTx/>
                <a:latin typeface="微软雅黑" panose="020B0503020204020204" charset="-122"/>
                <a:ea typeface="微软雅黑" panose="020B0503020204020204" charset="-122"/>
              </a:rPr>
              <a:t>工艺稳定性需求及高良率提升</a:t>
            </a:r>
            <a:r>
              <a:rPr kumimoji="0" lang="zh-CN" altLang="en-US" sz="1100" b="0" i="0" u="none" strike="noStrike" kern="1200" cap="none" spc="0" normalizeH="0" baseline="0" noProof="0">
                <a:ln>
                  <a:noFill/>
                </a:ln>
                <a:effectLst/>
                <a:uLnTx/>
                <a:uFillTx/>
                <a:latin typeface="微软雅黑" panose="020B0503020204020204" charset="-122"/>
                <a:ea typeface="微软雅黑" panose="020B0503020204020204" charset="-122"/>
              </a:rPr>
              <a:t>的规模量产需求。</a:t>
            </a:r>
            <a:endParaRPr kumimoji="0" lang="zh-CN" altLang="en-US" sz="1100" b="0" i="0" u="none" strike="noStrike" kern="1200" cap="none" spc="0" normalizeH="0" baseline="0" noProof="0" dirty="0">
              <a:ln>
                <a:noFill/>
              </a:ln>
              <a:effectLst/>
              <a:uLnTx/>
              <a:uFillTx/>
              <a:latin typeface="微软雅黑" panose="020B0503020204020204" charset="-122"/>
              <a:ea typeface="微软雅黑" panose="020B0503020204020204" charset="-122"/>
            </a:endParaRPr>
          </a:p>
        </p:txBody>
      </p:sp>
      <p:sp>
        <p:nvSpPr>
          <p:cNvPr id="34" name="文本框 33"/>
          <p:cNvSpPr txBox="1"/>
          <p:nvPr>
            <p:custDataLst>
              <p:tags r:id="rId13"/>
            </p:custDataLst>
          </p:nvPr>
        </p:nvSpPr>
        <p:spPr>
          <a:xfrm>
            <a:off x="7270115" y="2287905"/>
            <a:ext cx="4415155" cy="368300"/>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defRPr/>
            </a:pPr>
            <a:r>
              <a:rPr lang="zh-CN" altLang="en-US" b="1">
                <a:latin typeface="微软雅黑" panose="020B0503020204020204" charset="-122"/>
                <a:ea typeface="微软雅黑" panose="020B0503020204020204" charset="-122"/>
                <a:cs typeface="微软雅黑" panose="020B0503020204020204" charset="-122"/>
              </a:rPr>
              <a:t>首创膜层嵌入式技术</a:t>
            </a:r>
            <a:r>
              <a:rPr lang="en-US" altLang="zh-CN" b="1">
                <a:latin typeface="微软雅黑" panose="020B0503020204020204" charset="-122"/>
                <a:ea typeface="微软雅黑" panose="020B0503020204020204" charset="-122"/>
                <a:cs typeface="微软雅黑" panose="020B0503020204020204" charset="-122"/>
              </a:rPr>
              <a:t>/</a:t>
            </a:r>
            <a:r>
              <a:rPr lang="zh-CN" altLang="en-US" b="1">
                <a:latin typeface="微软雅黑" panose="020B0503020204020204" charset="-122"/>
                <a:ea typeface="微软雅黑" panose="020B0503020204020204" charset="-122"/>
                <a:cs typeface="微软雅黑" panose="020B0503020204020204" charset="-122"/>
              </a:rPr>
              <a:t>空中成像交换技术</a:t>
            </a:r>
            <a:endParaRPr lang="zh-CN" altLang="en-US" b="1" dirty="0">
              <a:latin typeface="微软雅黑" panose="020B0503020204020204" charset="-122"/>
              <a:ea typeface="微软雅黑" panose="020B0503020204020204" charset="-122"/>
              <a:cs typeface="微软雅黑" panose="020B0503020204020204" charset="-122"/>
            </a:endParaRPr>
          </a:p>
        </p:txBody>
      </p:sp>
      <p:sp>
        <p:nvSpPr>
          <p:cNvPr id="35" name="文本框 34"/>
          <p:cNvSpPr txBox="1"/>
          <p:nvPr>
            <p:custDataLst>
              <p:tags r:id="rId14"/>
            </p:custDataLst>
          </p:nvPr>
        </p:nvSpPr>
        <p:spPr>
          <a:xfrm>
            <a:off x="968236" y="2653894"/>
            <a:ext cx="4046284" cy="818515"/>
          </a:xfrm>
          <a:prstGeom prst="rect">
            <a:avLst/>
          </a:prstGeom>
          <a:noFill/>
          <a:ln w="9525">
            <a:noFill/>
          </a:ln>
        </p:spPr>
        <p:txBody>
          <a:bodyPr wrap="square" anchor="t">
            <a:spAutoFit/>
          </a:bodyPr>
          <a:lstStyle/>
          <a:p>
            <a:pPr>
              <a:lnSpc>
                <a:spcPct val="150000"/>
              </a:lnSpc>
            </a:pPr>
            <a:r>
              <a:rPr lang="en-US" altLang="zh-CN" sz="1050">
                <a:latin typeface="微软雅黑" panose="020B0503020204020204" charset="-122"/>
                <a:ea typeface="微软雅黑" panose="020B0503020204020204" charset="-122"/>
                <a:cs typeface="微软雅黑" panose="020B0503020204020204" charset="-122"/>
              </a:rPr>
              <a:t>2007</a:t>
            </a:r>
            <a:r>
              <a:rPr lang="zh-CN" altLang="en-US" sz="1050">
                <a:latin typeface="微软雅黑" panose="020B0503020204020204" charset="-122"/>
                <a:ea typeface="微软雅黑" panose="020B0503020204020204" charset="-122"/>
                <a:cs typeface="微软雅黑" panose="020B0503020204020204" charset="-122"/>
              </a:rPr>
              <a:t>年研发出</a:t>
            </a:r>
            <a:r>
              <a:rPr lang="zh-CN" altLang="en-US" sz="1050" b="1">
                <a:latin typeface="微软雅黑" panose="020B0503020204020204" charset="-122"/>
                <a:ea typeface="微软雅黑" panose="020B0503020204020204" charset="-122"/>
                <a:cs typeface="微软雅黑" panose="020B0503020204020204" charset="-122"/>
              </a:rPr>
              <a:t>行业最早的发光车标</a:t>
            </a:r>
            <a:r>
              <a:rPr lang="zh-CN" altLang="en-US" sz="1050">
                <a:latin typeface="微软雅黑" panose="020B0503020204020204" charset="-122"/>
                <a:ea typeface="微软雅黑" panose="020B0503020204020204" charset="-122"/>
                <a:cs typeface="微软雅黑" panose="020B0503020204020204" charset="-122"/>
              </a:rPr>
              <a:t>，</a:t>
            </a:r>
            <a:r>
              <a:rPr lang="en-US" altLang="zh-CN" sz="1050">
                <a:latin typeface="微软雅黑" panose="020B0503020204020204" charset="-122"/>
                <a:ea typeface="微软雅黑" panose="020B0503020204020204" charset="-122"/>
                <a:cs typeface="微软雅黑" panose="020B0503020204020204" charset="-122"/>
              </a:rPr>
              <a:t>2011</a:t>
            </a:r>
            <a:r>
              <a:rPr lang="zh-CN" altLang="en-US" sz="1050">
                <a:latin typeface="微软雅黑" panose="020B0503020204020204" charset="-122"/>
                <a:ea typeface="微软雅黑" panose="020B0503020204020204" charset="-122"/>
                <a:cs typeface="微软雅黑" panose="020B0503020204020204" charset="-122"/>
              </a:rPr>
              <a:t>年为丰田开发内嵌式显示车标，成为行业突破性创新；目前市面上的发光车标技术源于融睿设计理念。</a:t>
            </a:r>
            <a:endParaRPr lang="zh-CN" altLang="en-US" sz="1050">
              <a:latin typeface="微软雅黑" panose="020B0503020204020204" charset="-122"/>
              <a:ea typeface="微软雅黑" panose="020B0503020204020204" charset="-122"/>
              <a:cs typeface="微软雅黑" panose="020B0503020204020204" charset="-122"/>
            </a:endParaRPr>
          </a:p>
        </p:txBody>
      </p:sp>
      <p:sp>
        <p:nvSpPr>
          <p:cNvPr id="36" name="文本框 35"/>
          <p:cNvSpPr txBox="1"/>
          <p:nvPr>
            <p:custDataLst>
              <p:tags r:id="rId15"/>
            </p:custDataLst>
          </p:nvPr>
        </p:nvSpPr>
        <p:spPr>
          <a:xfrm>
            <a:off x="2436807" y="2284563"/>
            <a:ext cx="2577713" cy="36933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lvl="0" algn="r">
              <a:defRPr/>
            </a:pPr>
            <a:r>
              <a:rPr lang="zh-CN" altLang="en-US" b="1">
                <a:latin typeface="微软雅黑" panose="020B0503020204020204" charset="-122"/>
                <a:ea typeface="微软雅黑" panose="020B0503020204020204" charset="-122"/>
              </a:rPr>
              <a:t>引领汽车行业发光车标</a:t>
            </a:r>
            <a:endParaRPr kumimoji="0" lang="zh-CN" altLang="en-US" sz="1800" b="1" i="0" u="none" strike="noStrike" kern="1200" cap="none" spc="0" normalizeH="0" baseline="0" noProof="0" dirty="0">
              <a:ln>
                <a:noFill/>
              </a:ln>
              <a:effectLst/>
              <a:uLnTx/>
              <a:uFillTx/>
              <a:latin typeface="微软雅黑" panose="020B0503020204020204" charset="-122"/>
              <a:ea typeface="微软雅黑" panose="020B0503020204020204" charset="-122"/>
            </a:endParaRPr>
          </a:p>
        </p:txBody>
      </p:sp>
      <p:sp>
        <p:nvSpPr>
          <p:cNvPr id="37" name="文本框 11"/>
          <p:cNvSpPr txBox="1"/>
          <p:nvPr>
            <p:custDataLst>
              <p:tags r:id="rId16"/>
            </p:custDataLst>
          </p:nvPr>
        </p:nvSpPr>
        <p:spPr>
          <a:xfrm>
            <a:off x="7286423" y="4011483"/>
            <a:ext cx="3848706" cy="575945"/>
          </a:xfrm>
          <a:prstGeom prst="rect">
            <a:avLst/>
          </a:prstGeom>
          <a:noFill/>
          <a:ln w="9525">
            <a:noFill/>
          </a:ln>
        </p:spPr>
        <p:txBody>
          <a:bodyPr wrap="square" anchor="t">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解决全球游艇显示模组垄断企业台湾</a:t>
            </a:r>
            <a:r>
              <a:rPr kumimoji="0" lang="en-US" altLang="zh-CN"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X</a:t>
            </a:r>
            <a:r>
              <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福显示产品技术难题 ，成为长期战略合作单位。</a:t>
            </a:r>
            <a:endParaRPr kumimoji="0" lang="zh-CN" altLang="en-US" sz="105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endParaRPr>
          </a:p>
        </p:txBody>
      </p:sp>
      <p:sp>
        <p:nvSpPr>
          <p:cNvPr id="38" name="文本框 37"/>
          <p:cNvSpPr txBox="1"/>
          <p:nvPr>
            <p:custDataLst>
              <p:tags r:id="rId17"/>
            </p:custDataLst>
          </p:nvPr>
        </p:nvSpPr>
        <p:spPr>
          <a:xfrm>
            <a:off x="7269975" y="3645712"/>
            <a:ext cx="3659050" cy="36933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r">
              <a:defRPr/>
            </a:pPr>
            <a:r>
              <a:rPr lang="zh-CN" altLang="en-US" b="1">
                <a:latin typeface="微软雅黑" panose="020B0503020204020204" charset="-122"/>
                <a:ea typeface="微软雅黑" panose="020B0503020204020204" charset="-122"/>
              </a:rPr>
              <a:t>首创高抗紫外线耐高盐雾镀膜技术</a:t>
            </a:r>
            <a:endParaRPr lang="zh-CN" altLang="en-US" b="1" dirty="0">
              <a:latin typeface="微软雅黑" panose="020B0503020204020204" charset="-122"/>
              <a:ea typeface="微软雅黑" panose="020B0503020204020204" charset="-122"/>
            </a:endParaRPr>
          </a:p>
        </p:txBody>
      </p:sp>
      <p:sp>
        <p:nvSpPr>
          <p:cNvPr id="39" name="文本框 11"/>
          <p:cNvSpPr txBox="1"/>
          <p:nvPr>
            <p:custDataLst>
              <p:tags r:id="rId18"/>
            </p:custDataLst>
          </p:nvPr>
        </p:nvSpPr>
        <p:spPr>
          <a:xfrm>
            <a:off x="968236" y="4011483"/>
            <a:ext cx="4046284" cy="1060450"/>
          </a:xfrm>
          <a:prstGeom prst="rect">
            <a:avLst/>
          </a:prstGeom>
          <a:noFill/>
          <a:ln w="9525">
            <a:noFill/>
          </a:ln>
        </p:spPr>
        <p:txBody>
          <a:bodyPr wrap="square" anchor="t">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altLang="zh-CN"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2008</a:t>
            </a:r>
            <a:r>
              <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年</a:t>
            </a:r>
            <a:r>
              <a:rPr kumimoji="0" lang="zh-CN" altLang="en-US" sz="1050" b="1"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首创</a:t>
            </a:r>
            <a:r>
              <a:rPr kumimoji="0" lang="en-US" altLang="zh-CN" sz="1050" b="1"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EMI</a:t>
            </a:r>
            <a:r>
              <a:rPr kumimoji="0" lang="zh-CN" altLang="en-US" sz="1050" b="1"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工艺免前处理</a:t>
            </a:r>
            <a:r>
              <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设备，将等离子技术突破性应用于需在线镀膜改性的相关业务场景，解决行业去除材料表面污渍难题，解决行业镀膜附着力难点。后续成为华硕、富士康主厂</a:t>
            </a:r>
            <a:r>
              <a:rPr kumimoji="0" lang="en-US" altLang="zh-CN"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EMI</a:t>
            </a:r>
            <a:r>
              <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标准配置。</a:t>
            </a:r>
            <a:endParaRPr kumimoji="0" lang="zh-CN" altLang="en-US" sz="105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endParaRPr>
          </a:p>
        </p:txBody>
      </p:sp>
      <p:sp>
        <p:nvSpPr>
          <p:cNvPr id="40" name="文本框 39"/>
          <p:cNvSpPr txBox="1"/>
          <p:nvPr>
            <p:custDataLst>
              <p:tags r:id="rId19"/>
            </p:custDataLst>
          </p:nvPr>
        </p:nvSpPr>
        <p:spPr>
          <a:xfrm>
            <a:off x="892036" y="3642152"/>
            <a:ext cx="4122485" cy="36933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r">
              <a:defRPr/>
            </a:pPr>
            <a:r>
              <a:rPr lang="zh-CN" altLang="en-US" b="1">
                <a:latin typeface="微软雅黑" panose="020B0503020204020204" charset="-122"/>
                <a:ea typeface="微软雅黑" panose="020B0503020204020204" charset="-122"/>
              </a:rPr>
              <a:t>首创等离子技术融合真空镀膜在线应用</a:t>
            </a:r>
            <a:endParaRPr lang="zh-CN" altLang="en-US" b="1" dirty="0">
              <a:latin typeface="微软雅黑" panose="020B0503020204020204" charset="-122"/>
              <a:ea typeface="微软雅黑" panose="020B0503020204020204" charset="-122"/>
            </a:endParaRPr>
          </a:p>
        </p:txBody>
      </p:sp>
      <p:sp>
        <p:nvSpPr>
          <p:cNvPr id="43" name="文本框 42"/>
          <p:cNvSpPr txBox="1"/>
          <p:nvPr>
            <p:custDataLst>
              <p:tags r:id="rId20"/>
            </p:custDataLst>
          </p:nvPr>
        </p:nvSpPr>
        <p:spPr>
          <a:xfrm>
            <a:off x="5406713" y="5177075"/>
            <a:ext cx="694528" cy="39989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rPr>
              <a:t>5</a:t>
            </a:r>
            <a:endParaRPr kumimoji="0" lang="en-US" altLang="zh-CN"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p:txBody>
      </p:sp>
      <p:sp>
        <p:nvSpPr>
          <p:cNvPr id="44" name="文本框 43"/>
          <p:cNvSpPr txBox="1"/>
          <p:nvPr>
            <p:custDataLst>
              <p:tags r:id="rId21"/>
            </p:custDataLst>
          </p:nvPr>
        </p:nvSpPr>
        <p:spPr>
          <a:xfrm>
            <a:off x="6193869" y="5177075"/>
            <a:ext cx="694528" cy="39989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rPr>
              <a:t>6</a:t>
            </a:r>
            <a:endParaRPr kumimoji="0" lang="en-US" altLang="zh-CN"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p:txBody>
      </p:sp>
      <p:sp>
        <p:nvSpPr>
          <p:cNvPr id="45" name="文本框 11"/>
          <p:cNvSpPr txBox="1"/>
          <p:nvPr>
            <p:custDataLst>
              <p:tags r:id="rId22"/>
            </p:custDataLst>
          </p:nvPr>
        </p:nvSpPr>
        <p:spPr>
          <a:xfrm>
            <a:off x="7286423" y="5350989"/>
            <a:ext cx="3848706" cy="818515"/>
          </a:xfrm>
          <a:prstGeom prst="rect">
            <a:avLst/>
          </a:prstGeom>
          <a:noFill/>
          <a:ln w="9525">
            <a:noFill/>
          </a:ln>
        </p:spPr>
        <p:txBody>
          <a:bodyPr wrap="square" anchor="t">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2007</a:t>
            </a:r>
            <a:r>
              <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年全球首次生产出发光车标</a:t>
            </a:r>
            <a:r>
              <a:rPr kumimoji="0" lang="en-US" altLang="zh-CN"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a:t>
            </a:r>
            <a:r>
              <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纳智捷</a:t>
            </a:r>
            <a:endPar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2009</a:t>
            </a:r>
            <a:r>
              <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年全</a:t>
            </a:r>
            <a:r>
              <a:rPr kumimoji="0" lang="zh-CN" altLang="en-US" sz="1050" b="1"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国首次生产出可签名的发光踏板</a:t>
            </a:r>
            <a:r>
              <a:rPr kumimoji="0" lang="en-US" altLang="zh-CN"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a:t>
            </a:r>
            <a:r>
              <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丰田皇冠</a:t>
            </a:r>
            <a:endPar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2013</a:t>
            </a:r>
            <a:r>
              <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年全</a:t>
            </a:r>
            <a:r>
              <a:rPr kumimoji="0" lang="zh-CN" altLang="en-US" sz="1050" b="1"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国首次汽车</a:t>
            </a:r>
            <a:r>
              <a:rPr kumimoji="0" lang="en-US" altLang="zh-CN" sz="1050" b="1"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3D</a:t>
            </a:r>
            <a:r>
              <a:rPr kumimoji="0" lang="zh-CN" altLang="en-US" sz="1050" b="1"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显示、</a:t>
            </a:r>
            <a:r>
              <a:rPr kumimoji="0" lang="en-US" altLang="zh-CN" sz="1050" b="1"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HUD</a:t>
            </a:r>
            <a:r>
              <a:rPr kumimoji="0" lang="zh-CN" altLang="en-US" sz="1050" b="1"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抬头</a:t>
            </a:r>
            <a:r>
              <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a:t>
            </a:r>
            <a:r>
              <a:rPr kumimoji="0" lang="en-US" altLang="zh-CN"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C</a:t>
            </a:r>
            <a:r>
              <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型、</a:t>
            </a:r>
            <a:r>
              <a:rPr kumimoji="0" lang="en-US" altLang="zh-CN"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W</a:t>
            </a:r>
            <a:r>
              <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型）</a:t>
            </a:r>
            <a:endParaRPr kumimoji="0" lang="zh-CN" altLang="en-US" sz="105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endParaRPr>
          </a:p>
        </p:txBody>
      </p:sp>
      <p:sp>
        <p:nvSpPr>
          <p:cNvPr id="46" name="文本框 45"/>
          <p:cNvSpPr txBox="1"/>
          <p:nvPr>
            <p:custDataLst>
              <p:tags r:id="rId23"/>
            </p:custDataLst>
          </p:nvPr>
        </p:nvSpPr>
        <p:spPr>
          <a:xfrm>
            <a:off x="7269975" y="4985218"/>
            <a:ext cx="2577713" cy="36933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R="0" algn="r">
              <a:buClrTx/>
              <a:buSzTx/>
              <a:defRPr/>
            </a:pPr>
            <a:r>
              <a:rPr lang="zh-CN" altLang="en-US" b="1">
                <a:latin typeface="微软雅黑" panose="020B0503020204020204" charset="-122"/>
                <a:ea typeface="微软雅黑" panose="020B0503020204020204" charset="-122"/>
              </a:rPr>
              <a:t>多项技术首次研发突破</a:t>
            </a:r>
            <a:endParaRPr lang="zh-CN" altLang="en-US" b="1" dirty="0">
              <a:latin typeface="微软雅黑" panose="020B0503020204020204" charset="-122"/>
              <a:ea typeface="微软雅黑" panose="020B0503020204020204" charset="-122"/>
            </a:endParaRPr>
          </a:p>
        </p:txBody>
      </p:sp>
      <p:sp>
        <p:nvSpPr>
          <p:cNvPr id="47" name="文本框 11"/>
          <p:cNvSpPr txBox="1"/>
          <p:nvPr>
            <p:custDataLst>
              <p:tags r:id="rId24"/>
            </p:custDataLst>
          </p:nvPr>
        </p:nvSpPr>
        <p:spPr>
          <a:xfrm>
            <a:off x="968236" y="5350989"/>
            <a:ext cx="4046284" cy="575945"/>
          </a:xfrm>
          <a:prstGeom prst="rect">
            <a:avLst/>
          </a:prstGeom>
          <a:noFill/>
          <a:ln w="9525">
            <a:noFill/>
          </a:ln>
        </p:spPr>
        <p:txBody>
          <a:bodyPr wrap="square" anchor="t">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zh-CN" altLang="en-US" sz="1050" b="1"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首次实现</a:t>
            </a:r>
            <a:r>
              <a:rPr kumimoji="0" lang="en-US" altLang="zh-CN" sz="1050" b="1"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VR</a:t>
            </a:r>
            <a:r>
              <a:rPr kumimoji="0" lang="zh-CN" altLang="en-US" sz="1050" b="1"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面镜</a:t>
            </a:r>
            <a:r>
              <a:rPr kumimoji="0" lang="en-US" altLang="zh-CN" sz="1050" b="1"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360°</a:t>
            </a:r>
            <a:r>
              <a:rPr kumimoji="0" lang="zh-CN" altLang="en-US" sz="1050" b="1"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弧度均匀镀膜</a:t>
            </a:r>
            <a:r>
              <a:rPr kumimoji="0" lang="zh-CN" altLang="en-US" sz="1050" b="0" i="0" u="none" strike="noStrike" kern="1200" cap="none" spc="0" normalizeH="0" baseline="0" noProof="0">
                <a:ln>
                  <a:noFill/>
                </a:ln>
                <a:effectLst/>
                <a:uLnTx/>
                <a:uFillTx/>
                <a:latin typeface="微软雅黑" panose="020B0503020204020204" charset="-122"/>
                <a:ea typeface="微软雅黑" panose="020B0503020204020204" charset="-122"/>
                <a:cs typeface="微软雅黑" panose="020B0503020204020204" charset="-122"/>
              </a:rPr>
              <a:t>，为全球首次实现光学镀膜公自转镀膜工装，使得产品的多维度镀膜实现突破。</a:t>
            </a:r>
            <a:endParaRPr kumimoji="0" lang="zh-CN" altLang="en-US" sz="105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endParaRPr>
          </a:p>
        </p:txBody>
      </p:sp>
      <p:sp>
        <p:nvSpPr>
          <p:cNvPr id="48" name="文本框 47"/>
          <p:cNvSpPr txBox="1"/>
          <p:nvPr>
            <p:custDataLst>
              <p:tags r:id="rId25"/>
            </p:custDataLst>
          </p:nvPr>
        </p:nvSpPr>
        <p:spPr>
          <a:xfrm>
            <a:off x="2436807" y="4981658"/>
            <a:ext cx="2577713" cy="36933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r">
              <a:defRPr/>
            </a:pPr>
            <a:r>
              <a:rPr lang="zh-CN" altLang="en-US" b="1">
                <a:latin typeface="微软雅黑" panose="020B0503020204020204" charset="-122"/>
                <a:ea typeface="微软雅黑" panose="020B0503020204020204" charset="-122"/>
              </a:rPr>
              <a:t>首创公自传镀膜工装</a:t>
            </a:r>
            <a:endParaRPr lang="zh-CN" altLang="en-US" b="1" dirty="0">
              <a:latin typeface="微软雅黑" panose="020B0503020204020204" charset="-122"/>
              <a:ea typeface="微软雅黑" panose="020B0503020204020204" charset="-122"/>
            </a:endParaRPr>
          </a:p>
        </p:txBody>
      </p:sp>
      <p:sp>
        <p:nvSpPr>
          <p:cNvPr id="2" name="文本框 1"/>
          <p:cNvSpPr txBox="1"/>
          <p:nvPr/>
        </p:nvSpPr>
        <p:spPr>
          <a:xfrm>
            <a:off x="4923366" y="1033486"/>
            <a:ext cx="2784687" cy="523220"/>
          </a:xfrm>
          <a:prstGeom prst="rect">
            <a:avLst/>
          </a:prstGeom>
          <a:noFill/>
        </p:spPr>
        <p:txBody>
          <a:bodyPr wrap="square" rtlCol="0" anchor="t">
            <a:spAutoFit/>
          </a:bodyPr>
          <a:lstStyle/>
          <a:p>
            <a:r>
              <a:rPr lang="zh-CN" altLang="en-US" sz="2800" b="1">
                <a:solidFill>
                  <a:srgbClr val="0A58A2"/>
                </a:solidFill>
                <a:latin typeface="微软雅黑" panose="020B0503020204020204" charset="-122"/>
                <a:ea typeface="微软雅黑" panose="020B0503020204020204" charset="-122"/>
                <a:sym typeface="+mn-ea"/>
              </a:rPr>
              <a:t>技术领先优势</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3" name="直接连接符 2"/>
          <p:cNvCxnSpPr/>
          <p:nvPr>
            <p:custDataLst>
              <p:tags r:id="rId26"/>
            </p:custDataLst>
          </p:nvPr>
        </p:nvCxnSpPr>
        <p:spPr>
          <a:xfrm>
            <a:off x="4564311" y="1711290"/>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custDataLst>
              <p:tags r:id="rId27"/>
            </p:custDataLst>
          </p:nvPr>
        </p:nvSpPr>
        <p:spPr>
          <a:xfrm>
            <a:off x="4564311" y="1577820"/>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7663" t="30559" r="8668" b="15619"/>
          <a:stretch>
            <a:fillRect/>
          </a:stretch>
        </p:blipFill>
        <p:spPr>
          <a:xfrm>
            <a:off x="0" y="-452755"/>
            <a:ext cx="12192000" cy="3248025"/>
          </a:xfrm>
          <a:prstGeom prst="rect">
            <a:avLst/>
          </a:prstGeom>
        </p:spPr>
      </p:pic>
      <p:sp>
        <p:nvSpPr>
          <p:cNvPr id="4" name="矩形 3"/>
          <p:cNvSpPr/>
          <p:nvPr/>
        </p:nvSpPr>
        <p:spPr>
          <a:xfrm>
            <a:off x="0" y="-452755"/>
            <a:ext cx="12192000" cy="3248025"/>
          </a:xfrm>
          <a:prstGeom prst="rect">
            <a:avLst/>
          </a:prstGeom>
          <a:solidFill>
            <a:schemeClr val="accent5">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文本框 24"/>
          <p:cNvSpPr txBox="1"/>
          <p:nvPr/>
        </p:nvSpPr>
        <p:spPr>
          <a:xfrm>
            <a:off x="1527175" y="711835"/>
            <a:ext cx="9138285" cy="1106805"/>
          </a:xfrm>
          <a:prstGeom prst="rect">
            <a:avLst/>
          </a:prstGeom>
          <a:noFill/>
        </p:spPr>
        <p:txBody>
          <a:bodyPr wrap="square" rtlCol="0">
            <a:spAutoFit/>
          </a:bodyPr>
          <a:lstStyle/>
          <a:p>
            <a:pPr algn="ctr"/>
            <a:r>
              <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rPr>
              <a:t>PART  FOUR.</a:t>
            </a:r>
            <a:endPar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endParaRPr>
          </a:p>
        </p:txBody>
      </p:sp>
      <p:sp>
        <p:nvSpPr>
          <p:cNvPr id="62" name="文本框 61"/>
          <p:cNvSpPr txBox="1"/>
          <p:nvPr/>
        </p:nvSpPr>
        <p:spPr>
          <a:xfrm>
            <a:off x="2406015" y="3376930"/>
            <a:ext cx="7990840" cy="1106805"/>
          </a:xfrm>
          <a:prstGeom prst="rect">
            <a:avLst/>
          </a:prstGeom>
          <a:noFill/>
        </p:spPr>
        <p:txBody>
          <a:bodyPr wrap="square" rtlCol="0">
            <a:spAutoFit/>
          </a:bodyPr>
          <a:lstStyle/>
          <a:p>
            <a:pPr algn="ctr"/>
            <a:r>
              <a:rPr lang="zh-CN" altLang="en-US" sz="6600" dirty="0">
                <a:solidFill>
                  <a:srgbClr val="2F5597"/>
                </a:solidFill>
                <a:effectLst>
                  <a:outerShdw blurRad="38100" dist="38100" dir="2700000" algn="tl">
                    <a:srgbClr val="000000">
                      <a:alpha val="20000"/>
                    </a:srgbClr>
                  </a:outerShdw>
                </a:effectLst>
                <a:latin typeface="兰米宋体" panose="02000503000000000000" charset="-122"/>
                <a:ea typeface="兰米宋体" panose="02000503000000000000" charset="-122"/>
                <a:sym typeface="兰米宋体" panose="02000503000000000000" charset="-122"/>
              </a:rPr>
              <a:t>核心团队</a:t>
            </a:r>
            <a:endParaRPr lang="zh-CN" altLang="en-US" sz="6600" dirty="0">
              <a:solidFill>
                <a:srgbClr val="2F5597"/>
              </a:solidFill>
              <a:effectLst>
                <a:outerShdw blurRad="38100" dist="38100" dir="2700000" algn="tl">
                  <a:srgbClr val="000000">
                    <a:alpha val="20000"/>
                  </a:srgbClr>
                </a:outerShdw>
              </a:effectLst>
              <a:latin typeface="兰米宋体" panose="02000503000000000000" charset="-122"/>
              <a:ea typeface="兰米宋体" panose="02000503000000000000" charset="-122"/>
              <a:sym typeface="兰米宋体" panose="02000503000000000000" charset="-122"/>
            </a:endParaRPr>
          </a:p>
        </p:txBody>
      </p:sp>
      <p:sp>
        <p:nvSpPr>
          <p:cNvPr id="8" name="文本框 7"/>
          <p:cNvSpPr txBox="1"/>
          <p:nvPr/>
        </p:nvSpPr>
        <p:spPr>
          <a:xfrm>
            <a:off x="2559685" y="4864100"/>
            <a:ext cx="6917690" cy="380365"/>
          </a:xfrm>
          <a:prstGeom prst="rect">
            <a:avLst/>
          </a:prstGeom>
          <a:noFill/>
        </p:spPr>
        <p:txBody>
          <a:bodyPr wrap="square" rtlCol="0">
            <a:noAutofit/>
          </a:bodyPr>
          <a:lstStyle/>
          <a:p>
            <a:pPr algn="ctr"/>
            <a:r>
              <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rPr>
              <a:t>Core Team</a:t>
            </a:r>
            <a:endPar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endParaRPr>
          </a:p>
        </p:txBody>
      </p:sp>
      <p:cxnSp>
        <p:nvCxnSpPr>
          <p:cNvPr id="9" name="直接连接符 8"/>
          <p:cNvCxnSpPr/>
          <p:nvPr/>
        </p:nvCxnSpPr>
        <p:spPr>
          <a:xfrm>
            <a:off x="4623574" y="4690057"/>
            <a:ext cx="2945487" cy="0"/>
          </a:xfrm>
          <a:prstGeom prst="line">
            <a:avLst/>
          </a:prstGeom>
          <a:ln w="22225">
            <a:solidFill>
              <a:srgbClr val="2F5597"/>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635" y="6672580"/>
            <a:ext cx="12191365" cy="18542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2" name="组合 11"/>
          <p:cNvGrpSpPr/>
          <p:nvPr/>
        </p:nvGrpSpPr>
        <p:grpSpPr>
          <a:xfrm rot="16200000" flipH="1">
            <a:off x="6041390" y="808355"/>
            <a:ext cx="80010" cy="12019280"/>
            <a:chOff x="9597" y="0"/>
            <a:chExt cx="0" cy="10800"/>
          </a:xfrm>
        </p:grpSpPr>
        <p:cxnSp>
          <p:nvCxnSpPr>
            <p:cNvPr id="19" name="直接连接符 18"/>
            <p:cNvCxnSpPr/>
            <p:nvPr/>
          </p:nvCxnSpPr>
          <p:spPr>
            <a:xfrm>
              <a:off x="9597" y="0"/>
              <a:ext cx="0" cy="5211"/>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9597" y="4680"/>
              <a:ext cx="0" cy="6120"/>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562" y="180945"/>
            <a:ext cx="1327225" cy="5308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核心团队</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2" name="文本框 1"/>
          <p:cNvSpPr txBox="1"/>
          <p:nvPr/>
        </p:nvSpPr>
        <p:spPr>
          <a:xfrm>
            <a:off x="4744320" y="853108"/>
            <a:ext cx="3308350" cy="523220"/>
          </a:xfrm>
          <a:prstGeom prst="rect">
            <a:avLst/>
          </a:prstGeom>
          <a:noFill/>
        </p:spPr>
        <p:txBody>
          <a:bodyPr wrap="square" rtlCol="0" anchor="t">
            <a:spAutoFit/>
          </a:bodyPr>
          <a:lstStyle/>
          <a:p>
            <a:r>
              <a:rPr lang="zh-CN" altLang="en-US" sz="2800" b="1">
                <a:solidFill>
                  <a:srgbClr val="0A58A2"/>
                </a:solidFill>
                <a:latin typeface="微软雅黑" panose="020B0503020204020204" charset="-122"/>
                <a:ea typeface="微软雅黑" panose="020B0503020204020204" charset="-122"/>
                <a:sym typeface="+mn-ea"/>
              </a:rPr>
              <a:t>核心团队</a:t>
            </a:r>
            <a:r>
              <a:rPr lang="en-US" altLang="zh-CN" sz="2800" b="1">
                <a:solidFill>
                  <a:srgbClr val="0A58A2"/>
                </a:solidFill>
                <a:latin typeface="微软雅黑" panose="020B0503020204020204" charset="-122"/>
                <a:ea typeface="微软雅黑" panose="020B0503020204020204" charset="-122"/>
                <a:sym typeface="+mn-ea"/>
              </a:rPr>
              <a:t>-</a:t>
            </a:r>
            <a:r>
              <a:rPr lang="zh-CN" altLang="en-US" sz="2800" b="1">
                <a:solidFill>
                  <a:srgbClr val="0A58A2"/>
                </a:solidFill>
                <a:latin typeface="微软雅黑" panose="020B0503020204020204" charset="-122"/>
                <a:ea typeface="微软雅黑" panose="020B0503020204020204" charset="-122"/>
                <a:sym typeface="+mn-ea"/>
              </a:rPr>
              <a:t>董事长</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3" name="直接连接符 2"/>
          <p:cNvCxnSpPr/>
          <p:nvPr>
            <p:custDataLst>
              <p:tags r:id="rId1"/>
            </p:custDataLst>
          </p:nvPr>
        </p:nvCxnSpPr>
        <p:spPr>
          <a:xfrm>
            <a:off x="4634796" y="1593180"/>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custDataLst>
              <p:tags r:id="rId2"/>
            </p:custDataLst>
          </p:nvPr>
        </p:nvSpPr>
        <p:spPr>
          <a:xfrm>
            <a:off x="4616381" y="1437485"/>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22" name="Shape 7"/>
          <p:cNvSpPr/>
          <p:nvPr/>
        </p:nvSpPr>
        <p:spPr>
          <a:xfrm>
            <a:off x="1163364" y="3429001"/>
            <a:ext cx="4602924" cy="2731770"/>
          </a:xfrm>
          <a:custGeom>
            <a:avLst/>
            <a:gdLst/>
            <a:ahLst/>
            <a:cxnLst/>
            <a:rect l="l" t="t" r="r" b="b"/>
            <a:pathLst>
              <a:path w="3594100" h="1168400">
                <a:moveTo>
                  <a:pt x="101604" y="0"/>
                </a:moveTo>
                <a:lnTo>
                  <a:pt x="3492496" y="0"/>
                </a:lnTo>
                <a:cubicBezTo>
                  <a:pt x="3548610" y="0"/>
                  <a:pt x="3594100" y="45490"/>
                  <a:pt x="3594100" y="101604"/>
                </a:cubicBezTo>
                <a:lnTo>
                  <a:pt x="3594100" y="1066796"/>
                </a:lnTo>
                <a:cubicBezTo>
                  <a:pt x="3594100" y="1122910"/>
                  <a:pt x="3548610" y="1168400"/>
                  <a:pt x="3492496" y="1168400"/>
                </a:cubicBezTo>
                <a:lnTo>
                  <a:pt x="101604" y="1168400"/>
                </a:lnTo>
                <a:cubicBezTo>
                  <a:pt x="45490" y="1168400"/>
                  <a:pt x="0" y="1122910"/>
                  <a:pt x="0" y="1066796"/>
                </a:cubicBezTo>
                <a:lnTo>
                  <a:pt x="0" y="101604"/>
                </a:lnTo>
                <a:cubicBezTo>
                  <a:pt x="0" y="45527"/>
                  <a:pt x="45527" y="0"/>
                  <a:pt x="101604" y="0"/>
                </a:cubicBezTo>
                <a:close/>
              </a:path>
            </a:pathLst>
          </a:custGeom>
          <a:solidFill>
            <a:schemeClr val="bg1"/>
          </a:solidFill>
        </p:spPr>
        <p:txBody>
          <a:bodyPr/>
          <a:lstStyle/>
          <a:p>
            <a:endParaRPr lang="zh-CN" altLang="en-US">
              <a:latin typeface="微软雅黑" panose="020B0503020204020204" charset="-122"/>
              <a:ea typeface="微软雅黑" panose="020B0503020204020204" charset="-122"/>
            </a:endParaRPr>
          </a:p>
        </p:txBody>
      </p:sp>
      <p:sp>
        <p:nvSpPr>
          <p:cNvPr id="25" name="椭圆 24"/>
          <p:cNvSpPr/>
          <p:nvPr/>
        </p:nvSpPr>
        <p:spPr>
          <a:xfrm>
            <a:off x="1255156" y="2127550"/>
            <a:ext cx="1644650" cy="1634490"/>
          </a:xfrm>
          <a:prstGeom prst="ellipse">
            <a:avLst/>
          </a:prstGeom>
          <a:blipFill dpi="0" rotWithShape="1">
            <a:blip r:embed="rId3"/>
            <a:srcRect/>
            <a:stretch>
              <a:fillRect/>
            </a:stretch>
          </a:blipFill>
          <a:ln w="63500" cap="rnd">
            <a:noFill/>
          </a:ln>
          <a:effectLst/>
          <a:scene3d>
            <a:camera prst="orthographicFront"/>
            <a:lightRig rig="contrasting" dir="t">
              <a:rot lat="0" lon="0" rev="3000000"/>
            </a:lightRig>
          </a:scene3d>
          <a:sp3d contourW="7620">
            <a:bevelT w="95250" h="31750"/>
            <a:contourClr>
              <a:srgbClr val="33333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24" name="Text 3"/>
          <p:cNvSpPr/>
          <p:nvPr/>
        </p:nvSpPr>
        <p:spPr>
          <a:xfrm>
            <a:off x="1304969" y="3761740"/>
            <a:ext cx="4225099" cy="2298065"/>
          </a:xfrm>
          <a:prstGeom prst="rect">
            <a:avLst/>
          </a:prstGeom>
          <a:noFill/>
        </p:spPr>
        <p:txBody>
          <a:bodyPr wrap="square" lIns="0" tIns="0" rIns="0" bIns="0" rtlCol="0" anchor="ctr"/>
          <a:lstStyle/>
          <a:p>
            <a:pPr marL="285750" indent="-285750">
              <a:lnSpc>
                <a:spcPct val="150000"/>
              </a:lnSpc>
              <a:buFont typeface="Arial" panose="020B0604020202020204" pitchFamily="34" charset="0"/>
              <a:buChar char="•"/>
            </a:pPr>
            <a:r>
              <a:rPr lang="zh-CN" altLang="en-US" sz="1100">
                <a:solidFill>
                  <a:srgbClr val="2F5597"/>
                </a:solidFill>
                <a:latin typeface="微软雅黑" panose="020B0503020204020204" charset="-122"/>
                <a:ea typeface="微软雅黑" panose="020B0503020204020204" charset="-122"/>
                <a:cs typeface="微软雅黑" panose="020B0503020204020204" charset="-122"/>
              </a:rPr>
              <a:t>苏州融睿纳米复材有限公司董事长，正高级电气工程师，清华大学</a:t>
            </a:r>
            <a:r>
              <a:rPr lang="en-US" altLang="zh-CN" sz="1100">
                <a:solidFill>
                  <a:srgbClr val="2F5597"/>
                </a:solidFill>
                <a:latin typeface="微软雅黑" panose="020B0503020204020204" charset="-122"/>
                <a:ea typeface="微软雅黑" panose="020B0503020204020204" charset="-122"/>
                <a:cs typeface="微软雅黑" panose="020B0503020204020204" charset="-122"/>
              </a:rPr>
              <a:t>EMBA</a:t>
            </a:r>
            <a:r>
              <a:rPr lang="zh-CN" altLang="en-US" sz="1100">
                <a:solidFill>
                  <a:srgbClr val="2F5597"/>
                </a:solidFill>
                <a:latin typeface="微软雅黑" panose="020B0503020204020204" charset="-122"/>
                <a:ea typeface="微软雅黑" panose="020B0503020204020204" charset="-122"/>
                <a:cs typeface="微软雅黑" panose="020B0503020204020204" charset="-122"/>
              </a:rPr>
              <a:t>，北弗吉尼亚大学工商管理硕士。</a:t>
            </a:r>
            <a:endParaRPr lang="zh-CN" altLang="en-US" sz="1100">
              <a:solidFill>
                <a:srgbClr val="2F5597"/>
              </a:solidFill>
              <a:latin typeface="微软雅黑" panose="020B0503020204020204" charset="-122"/>
              <a:ea typeface="微软雅黑" panose="020B0503020204020204" charset="-122"/>
              <a:cs typeface="微软雅黑" panose="020B0503020204020204" charset="-122"/>
            </a:endParaRPr>
          </a:p>
          <a:p>
            <a:pPr marL="285750" indent="-285750">
              <a:lnSpc>
                <a:spcPct val="150000"/>
              </a:lnSpc>
              <a:buFont typeface="Arial" panose="020B0604020202020204" pitchFamily="34" charset="0"/>
              <a:buChar char="•"/>
            </a:pPr>
            <a:r>
              <a:rPr lang="zh-CN" altLang="en-US" sz="1100">
                <a:solidFill>
                  <a:srgbClr val="2F5597"/>
                </a:solidFill>
                <a:latin typeface="微软雅黑" panose="020B0503020204020204" charset="-122"/>
                <a:ea typeface="微软雅黑" panose="020B0503020204020204" charset="-122"/>
                <a:cs typeface="微软雅黑" panose="020B0503020204020204" charset="-122"/>
              </a:rPr>
              <a:t>基于真空技术应用，在光学光控光电领域，</a:t>
            </a:r>
            <a:r>
              <a:rPr lang="zh-CN" altLang="en-US" sz="1100" b="1">
                <a:solidFill>
                  <a:srgbClr val="C00000"/>
                </a:solidFill>
                <a:latin typeface="微软雅黑" panose="020B0503020204020204" charset="-122"/>
                <a:ea typeface="微软雅黑" panose="020B0503020204020204" charset="-122"/>
                <a:cs typeface="微软雅黑" panose="020B0503020204020204" charset="-122"/>
              </a:rPr>
              <a:t>独创多项首台套技术应用体系</a:t>
            </a:r>
            <a:r>
              <a:rPr lang="zh-CN" altLang="en-US" sz="1100">
                <a:solidFill>
                  <a:srgbClr val="2F5597"/>
                </a:solidFill>
                <a:latin typeface="微软雅黑" panose="020B0503020204020204" charset="-122"/>
                <a:ea typeface="微软雅黑" panose="020B0503020204020204" charset="-122"/>
                <a:cs typeface="微软雅黑" panose="020B0503020204020204" charset="-122"/>
              </a:rPr>
              <a:t>，如半导体致冷工业化量产上有自己独有的专利技术，并开发出相应产品。在超热导上拥有独有配方形成自主热能管理，拥有多项颠覆性创新发明，是多所高校院所联合研发合作基地中心发起人。</a:t>
            </a:r>
            <a:endParaRPr lang="zh-CN" altLang="en-US" sz="1100">
              <a:solidFill>
                <a:srgbClr val="2F5597"/>
              </a:solidFill>
              <a:latin typeface="微软雅黑" panose="020B0503020204020204" charset="-122"/>
              <a:ea typeface="微软雅黑" panose="020B0503020204020204" charset="-122"/>
              <a:cs typeface="微软雅黑" panose="020B0503020204020204" charset="-122"/>
            </a:endParaRPr>
          </a:p>
        </p:txBody>
      </p:sp>
      <p:sp>
        <p:nvSpPr>
          <p:cNvPr id="26" name="Text 1"/>
          <p:cNvSpPr/>
          <p:nvPr/>
        </p:nvSpPr>
        <p:spPr>
          <a:xfrm>
            <a:off x="3063032" y="2604065"/>
            <a:ext cx="1611021" cy="394019"/>
          </a:xfrm>
          <a:prstGeom prst="rect">
            <a:avLst/>
          </a:prstGeom>
          <a:noFill/>
        </p:spPr>
        <p:txBody>
          <a:bodyPr wrap="square" lIns="0" tIns="0" rIns="0" bIns="0" rtlCol="0" anchor="ctr"/>
          <a:lstStyle/>
          <a:p>
            <a:pPr marL="0" indent="0" algn="ctr">
              <a:lnSpc>
                <a:spcPct val="120000"/>
              </a:lnSpc>
              <a:buNone/>
            </a:pPr>
            <a:r>
              <a:rPr lang="en-US" sz="3200" b="1" dirty="0">
                <a:solidFill>
                  <a:srgbClr val="333333"/>
                </a:solidFill>
                <a:latin typeface="微软雅黑" panose="020B0503020204020204" charset="-122"/>
                <a:ea typeface="微软雅黑" panose="020B0503020204020204" charset="-122"/>
                <a:cs typeface="Noto Sans SC" panose="020B0200000000000000" pitchFamily="34" charset="-120"/>
              </a:rPr>
              <a:t>戴明光</a:t>
            </a:r>
            <a:endParaRPr lang="en-US" sz="3200" b="1" dirty="0">
              <a:solidFill>
                <a:srgbClr val="333333"/>
              </a:solidFill>
              <a:latin typeface="微软雅黑" panose="020B0503020204020204" charset="-122"/>
              <a:ea typeface="微软雅黑" panose="020B0503020204020204" charset="-122"/>
              <a:cs typeface="Noto Sans SC" panose="020B0200000000000000" pitchFamily="34" charset="-120"/>
            </a:endParaRPr>
          </a:p>
        </p:txBody>
      </p:sp>
      <p:sp>
        <p:nvSpPr>
          <p:cNvPr id="27" name="Text 2"/>
          <p:cNvSpPr/>
          <p:nvPr/>
        </p:nvSpPr>
        <p:spPr>
          <a:xfrm>
            <a:off x="3066665" y="2280408"/>
            <a:ext cx="1524000" cy="304800"/>
          </a:xfrm>
          <a:prstGeom prst="rect">
            <a:avLst/>
          </a:prstGeom>
          <a:noFill/>
        </p:spPr>
        <p:txBody>
          <a:bodyPr wrap="square" lIns="0" tIns="0" rIns="0" bIns="0" rtlCol="0" anchor="ctr"/>
          <a:lstStyle/>
          <a:p>
            <a:pPr marL="0" indent="0" algn="ctr">
              <a:lnSpc>
                <a:spcPct val="130000"/>
              </a:lnSpc>
              <a:buNone/>
            </a:pPr>
            <a:r>
              <a:rPr lang="en-US" sz="1400" dirty="0" err="1">
                <a:solidFill>
                  <a:srgbClr val="2F5597"/>
                </a:solidFill>
                <a:latin typeface="微软雅黑" panose="020B0503020204020204" charset="-122"/>
                <a:ea typeface="微软雅黑" panose="020B0503020204020204" charset="-122"/>
                <a:cs typeface="微软雅黑" panose="020B0503020204020204" charset="-122"/>
              </a:rPr>
              <a:t>董事长</a:t>
            </a:r>
            <a:r>
              <a:rPr lang="en-US" sz="1400" dirty="0">
                <a:solidFill>
                  <a:srgbClr val="2F5597"/>
                </a:solidFill>
                <a:latin typeface="微软雅黑" panose="020B0503020204020204" charset="-122"/>
                <a:ea typeface="微软雅黑" panose="020B0503020204020204" charset="-122"/>
                <a:cs typeface="微软雅黑" panose="020B0503020204020204" charset="-122"/>
              </a:rPr>
              <a:t>/</a:t>
            </a:r>
            <a:r>
              <a:rPr lang="zh-CN" altLang="en-US" sz="1400" dirty="0">
                <a:solidFill>
                  <a:srgbClr val="2F5597"/>
                </a:solidFill>
                <a:latin typeface="微软雅黑" panose="020B0503020204020204" charset="-122"/>
                <a:ea typeface="微软雅黑" panose="020B0503020204020204" charset="-122"/>
                <a:cs typeface="微软雅黑" panose="020B0503020204020204" charset="-122"/>
              </a:rPr>
              <a:t>总经理</a:t>
            </a:r>
            <a:endParaRPr lang="en-US" sz="1400" dirty="0" err="1">
              <a:solidFill>
                <a:srgbClr val="2F5597"/>
              </a:solidFill>
              <a:latin typeface="微软雅黑" panose="020B0503020204020204" charset="-122"/>
              <a:ea typeface="微软雅黑" panose="020B0503020204020204" charset="-122"/>
              <a:cs typeface="微软雅黑" panose="020B0503020204020204" charset="-122"/>
            </a:endParaRPr>
          </a:p>
        </p:txBody>
      </p:sp>
      <p:sp>
        <p:nvSpPr>
          <p:cNvPr id="7" name="Text 3"/>
          <p:cNvSpPr/>
          <p:nvPr/>
        </p:nvSpPr>
        <p:spPr>
          <a:xfrm>
            <a:off x="3253839" y="3085529"/>
            <a:ext cx="1383543" cy="343659"/>
          </a:xfrm>
          <a:prstGeom prst="rect">
            <a:avLst/>
          </a:prstGeom>
          <a:noFill/>
        </p:spPr>
        <p:txBody>
          <a:bodyPr wrap="square" lIns="0" tIns="0" rIns="0" bIns="0" rtlCol="0" anchor="ctr"/>
          <a:lstStyle/>
          <a:p>
            <a:pPr>
              <a:lnSpc>
                <a:spcPct val="150000"/>
              </a:lnSpc>
            </a:pPr>
            <a:r>
              <a:rPr lang="zh-CN" altLang="en-US" sz="1200" dirty="0">
                <a:solidFill>
                  <a:srgbClr val="333333"/>
                </a:solidFill>
                <a:latin typeface="微软雅黑" panose="020B0503020204020204" charset="-122"/>
                <a:ea typeface="微软雅黑" panose="020B0503020204020204" charset="-122"/>
                <a:cs typeface="微软雅黑" panose="020B0503020204020204" charset="-122"/>
              </a:rPr>
              <a:t>清华大学</a:t>
            </a:r>
            <a:r>
              <a:rPr lang="en-US" altLang="zh-CN" sz="1200" dirty="0">
                <a:solidFill>
                  <a:srgbClr val="333333"/>
                </a:solidFill>
                <a:latin typeface="微软雅黑" panose="020B0503020204020204" charset="-122"/>
                <a:ea typeface="微软雅黑" panose="020B0503020204020204" charset="-122"/>
                <a:cs typeface="微软雅黑" panose="020B0503020204020204" charset="-122"/>
              </a:rPr>
              <a:t>EMBA</a:t>
            </a:r>
            <a:endParaRPr lang="en-US" altLang="zh-CN" sz="1200" dirty="0">
              <a:solidFill>
                <a:srgbClr val="333333"/>
              </a:solidFill>
              <a:latin typeface="微软雅黑" panose="020B0503020204020204" charset="-122"/>
              <a:ea typeface="微软雅黑" panose="020B0503020204020204" charset="-122"/>
              <a:cs typeface="微软雅黑" panose="020B0503020204020204" charset="-122"/>
            </a:endParaRPr>
          </a:p>
        </p:txBody>
      </p:sp>
      <p:sp>
        <p:nvSpPr>
          <p:cNvPr id="12" name="文本框 11"/>
          <p:cNvSpPr txBox="1"/>
          <p:nvPr/>
        </p:nvSpPr>
        <p:spPr>
          <a:xfrm>
            <a:off x="6371547" y="3829278"/>
            <a:ext cx="1005403" cy="338554"/>
          </a:xfrm>
          <a:prstGeom prst="rect">
            <a:avLst/>
          </a:prstGeom>
          <a:noFill/>
        </p:spPr>
        <p:txBody>
          <a:bodyPr wrap="none" rtlCol="0">
            <a:spAutoFit/>
          </a:bodyPr>
          <a:lstStyle/>
          <a:p>
            <a:pPr marL="285750" indent="-285750">
              <a:buFont typeface="Wingdings" panose="05000000000000000000" charset="0"/>
              <a:buChar char="Ø"/>
            </a:pPr>
            <a:r>
              <a:rPr lang="zh-CN" altLang="en-US" sz="1600" b="1">
                <a:solidFill>
                  <a:srgbClr val="2F5597"/>
                </a:solidFill>
                <a:latin typeface="微软雅黑" panose="020B0503020204020204" charset="-122"/>
                <a:ea typeface="微软雅黑" panose="020B0503020204020204" charset="-122"/>
              </a:rPr>
              <a:t>创新成就</a:t>
            </a:r>
            <a:endParaRPr lang="zh-CN" altLang="en-US" sz="1600" b="1">
              <a:solidFill>
                <a:srgbClr val="2F5597"/>
              </a:solidFill>
              <a:latin typeface="微软雅黑" panose="020B0503020204020204" charset="-122"/>
              <a:ea typeface="微软雅黑" panose="020B0503020204020204" charset="-122"/>
            </a:endParaRPr>
          </a:p>
        </p:txBody>
      </p:sp>
      <p:sp>
        <p:nvSpPr>
          <p:cNvPr id="13" name="文本框 12"/>
          <p:cNvSpPr txBox="1"/>
          <p:nvPr/>
        </p:nvSpPr>
        <p:spPr>
          <a:xfrm>
            <a:off x="6695397" y="4060480"/>
            <a:ext cx="3179075" cy="1452770"/>
          </a:xfrm>
          <a:prstGeom prst="rect">
            <a:avLst/>
          </a:prstGeom>
          <a:noFill/>
        </p:spPr>
        <p:txBody>
          <a:bodyPr wrap="none" rtlCol="0">
            <a:spAutoFit/>
          </a:bodyPr>
          <a:lstStyle/>
          <a:p>
            <a:pPr marL="171450" indent="-171450">
              <a:lnSpc>
                <a:spcPct val="150000"/>
              </a:lnSpc>
              <a:buFont typeface="Arial" panose="020B0604020202020204" pitchFamily="34" charset="0"/>
              <a:buChar char="•"/>
            </a:pPr>
            <a:r>
              <a:rPr lang="en-US" altLang="zh-CN" sz="1000">
                <a:latin typeface="微软雅黑" panose="020B0503020204020204" charset="-122"/>
                <a:ea typeface="微软雅黑" panose="020B0503020204020204" charset="-122"/>
                <a:cs typeface="微软雅黑" panose="020B0503020204020204" charset="-122"/>
              </a:rPr>
              <a:t>2004</a:t>
            </a:r>
            <a:r>
              <a:rPr lang="zh-CN" altLang="en-US" sz="1000">
                <a:latin typeface="微软雅黑" panose="020B0503020204020204" charset="-122"/>
                <a:ea typeface="微软雅黑" panose="020B0503020204020204" charset="-122"/>
                <a:cs typeface="微软雅黑" panose="020B0503020204020204" charset="-122"/>
              </a:rPr>
              <a:t>年受邀出席中国科学家论坛</a:t>
            </a:r>
            <a:endParaRPr lang="zh-CN" altLang="en-US" sz="1000">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Arial" panose="020B0604020202020204" pitchFamily="34" charset="0"/>
              <a:buChar char="•"/>
            </a:pPr>
            <a:r>
              <a:rPr lang="zh-CN" altLang="en-US" sz="1000" b="1">
                <a:solidFill>
                  <a:srgbClr val="C00000"/>
                </a:solidFill>
                <a:latin typeface="微软雅黑" panose="020B0503020204020204" charset="-122"/>
                <a:ea typeface="微软雅黑" panose="020B0503020204020204" charset="-122"/>
                <a:cs typeface="微软雅黑" panose="020B0503020204020204" charset="-122"/>
              </a:rPr>
              <a:t>多项实用新型专利、发明专利、外观专利</a:t>
            </a:r>
            <a:endParaRPr lang="zh-CN" altLang="en-US" sz="1000" b="1">
              <a:solidFill>
                <a:srgbClr val="C00000"/>
              </a:solidFill>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Arial" panose="020B0604020202020204" pitchFamily="34" charset="0"/>
              <a:buChar char="•"/>
            </a:pPr>
            <a:r>
              <a:rPr lang="zh-CN" altLang="en-US" sz="1000">
                <a:latin typeface="微软雅黑" panose="020B0503020204020204" charset="-122"/>
                <a:ea typeface="微软雅黑" panose="020B0503020204020204" charset="-122"/>
                <a:cs typeface="微软雅黑" panose="020B0503020204020204" charset="-122"/>
              </a:rPr>
              <a:t>在半导体致冷工业化量产上拥有自主独有专利技术</a:t>
            </a:r>
            <a:endParaRPr lang="zh-CN" altLang="en-US" sz="1000">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Arial" panose="020B0604020202020204" pitchFamily="34" charset="0"/>
              <a:buChar char="•"/>
            </a:pPr>
            <a:r>
              <a:rPr lang="zh-CN" altLang="en-US" sz="1000">
                <a:latin typeface="微软雅黑" panose="020B0503020204020204" charset="-122"/>
                <a:ea typeface="微软雅黑" panose="020B0503020204020204" charset="-122"/>
                <a:cs typeface="微软雅黑" panose="020B0503020204020204" charset="-122"/>
              </a:rPr>
              <a:t>在超热导上拥有独有配方及自主热能管理技术</a:t>
            </a:r>
            <a:endParaRPr lang="zh-CN" altLang="en-US" sz="1000">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Arial" panose="020B0604020202020204" pitchFamily="34" charset="0"/>
              <a:buChar char="•"/>
            </a:pPr>
            <a:r>
              <a:rPr lang="zh-CN" altLang="en-US" sz="1000">
                <a:latin typeface="微软雅黑" panose="020B0503020204020204" charset="-122"/>
                <a:ea typeface="微软雅黑" panose="020B0503020204020204" charset="-122"/>
                <a:cs typeface="微软雅黑" panose="020B0503020204020204" charset="-122"/>
              </a:rPr>
              <a:t>协助高校突破公关某防护技术并获技术突破</a:t>
            </a:r>
            <a:endParaRPr lang="zh-CN" altLang="en-US" sz="1000">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Arial" panose="020B0604020202020204" pitchFamily="34" charset="0"/>
              <a:buChar char="•"/>
            </a:pPr>
            <a:r>
              <a:rPr lang="zh-CN" altLang="en-US" sz="1000">
                <a:latin typeface="微软雅黑" panose="020B0503020204020204" charset="-122"/>
                <a:ea typeface="微软雅黑" panose="020B0503020204020204" charset="-122"/>
                <a:cs typeface="微软雅黑" panose="020B0503020204020204" charset="-122"/>
              </a:rPr>
              <a:t>在微光成像技术上突破获得合作产品的落地</a:t>
            </a:r>
            <a:endParaRPr lang="zh-CN" altLang="en-US" sz="1000">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nvSpPr>
        <p:spPr>
          <a:xfrm>
            <a:off x="6371547" y="5575565"/>
            <a:ext cx="1210588" cy="338554"/>
          </a:xfrm>
          <a:prstGeom prst="rect">
            <a:avLst/>
          </a:prstGeom>
          <a:noFill/>
        </p:spPr>
        <p:txBody>
          <a:bodyPr wrap="none" rtlCol="0">
            <a:spAutoFit/>
          </a:bodyPr>
          <a:lstStyle/>
          <a:p>
            <a:pPr marL="285750" indent="-285750">
              <a:buFont typeface="Wingdings" panose="05000000000000000000" charset="0"/>
              <a:buChar char="Ø"/>
            </a:pPr>
            <a:r>
              <a:rPr lang="zh-CN" altLang="en-US" sz="1600" b="1">
                <a:solidFill>
                  <a:srgbClr val="2F5597"/>
                </a:solidFill>
                <a:latin typeface="微软雅黑" panose="020B0503020204020204" charset="-122"/>
                <a:ea typeface="微软雅黑" panose="020B0503020204020204" charset="-122"/>
              </a:rPr>
              <a:t>产业影响力</a:t>
            </a:r>
            <a:endParaRPr lang="zh-CN" altLang="en-US" sz="1600" b="1">
              <a:solidFill>
                <a:srgbClr val="2F5597"/>
              </a:solidFill>
              <a:latin typeface="微软雅黑" panose="020B0503020204020204" charset="-122"/>
              <a:ea typeface="微软雅黑" panose="020B0503020204020204" charset="-122"/>
            </a:endParaRPr>
          </a:p>
        </p:txBody>
      </p:sp>
      <p:sp>
        <p:nvSpPr>
          <p:cNvPr id="17" name="文本框 16"/>
          <p:cNvSpPr txBox="1"/>
          <p:nvPr/>
        </p:nvSpPr>
        <p:spPr>
          <a:xfrm>
            <a:off x="6695398" y="5849910"/>
            <a:ext cx="4333238" cy="760273"/>
          </a:xfrm>
          <a:prstGeom prst="rect">
            <a:avLst/>
          </a:prstGeom>
          <a:noFill/>
        </p:spPr>
        <p:txBody>
          <a:bodyPr wrap="none" rtlCol="0">
            <a:spAutoFit/>
          </a:bodyPr>
          <a:lstStyle/>
          <a:p>
            <a:pPr marL="171450" indent="-171450">
              <a:lnSpc>
                <a:spcPct val="150000"/>
              </a:lnSpc>
              <a:buFont typeface="Arial" panose="020B0604020202020204" pitchFamily="34" charset="0"/>
              <a:buChar char="•"/>
            </a:pPr>
            <a:r>
              <a:rPr lang="zh-CN" altLang="en-US" sz="1000">
                <a:latin typeface="微软雅黑" panose="020B0503020204020204" charset="-122"/>
                <a:ea typeface="微软雅黑" panose="020B0503020204020204" charset="-122"/>
              </a:rPr>
              <a:t>真空技术应用领域中国智能制造工艺工匠精神代表人</a:t>
            </a:r>
            <a:endParaRPr lang="zh-CN" altLang="en-US" sz="1000">
              <a:latin typeface="微软雅黑" panose="020B0503020204020204" charset="-122"/>
              <a:ea typeface="微软雅黑" panose="020B0503020204020204" charset="-122"/>
            </a:endParaRPr>
          </a:p>
          <a:p>
            <a:pPr marL="171450" indent="-171450">
              <a:lnSpc>
                <a:spcPct val="150000"/>
              </a:lnSpc>
              <a:buFont typeface="Arial" panose="020B0604020202020204" pitchFamily="34" charset="0"/>
              <a:buChar char="•"/>
            </a:pPr>
            <a:r>
              <a:rPr lang="zh-CN" altLang="en-US" sz="1000">
                <a:latin typeface="微软雅黑" panose="020B0503020204020204" charset="-122"/>
                <a:ea typeface="微软雅黑" panose="020B0503020204020204" charset="-122"/>
              </a:rPr>
              <a:t>当前聚焦方向：新能源汽车及动力电池领域智能增材创新应用转化推广</a:t>
            </a:r>
            <a:endParaRPr lang="zh-CN" altLang="en-US" sz="1000">
              <a:latin typeface="微软雅黑" panose="020B0503020204020204" charset="-122"/>
              <a:ea typeface="微软雅黑" panose="020B0503020204020204" charset="-122"/>
            </a:endParaRPr>
          </a:p>
          <a:p>
            <a:pPr marL="171450" indent="-171450">
              <a:lnSpc>
                <a:spcPct val="150000"/>
              </a:lnSpc>
              <a:buFont typeface="Arial" panose="020B0604020202020204" pitchFamily="34" charset="0"/>
              <a:buChar char="•"/>
            </a:pPr>
            <a:r>
              <a:rPr lang="zh-CN" altLang="en-US" sz="1000">
                <a:latin typeface="微软雅黑" panose="020B0503020204020204" charset="-122"/>
                <a:ea typeface="微软雅黑" panose="020B0503020204020204" charset="-122"/>
              </a:rPr>
              <a:t>多所高校院所联合研发合作基地中心发起人</a:t>
            </a:r>
            <a:endParaRPr lang="zh-CN" altLang="en-US" sz="1000">
              <a:latin typeface="微软雅黑" panose="020B0503020204020204" charset="-122"/>
              <a:ea typeface="微软雅黑" panose="020B0503020204020204" charset="-122"/>
            </a:endParaRPr>
          </a:p>
        </p:txBody>
      </p:sp>
      <p:sp>
        <p:nvSpPr>
          <p:cNvPr id="18" name="文本框 17"/>
          <p:cNvSpPr txBox="1"/>
          <p:nvPr/>
        </p:nvSpPr>
        <p:spPr>
          <a:xfrm>
            <a:off x="6371547" y="1918571"/>
            <a:ext cx="1281430" cy="337185"/>
          </a:xfrm>
          <a:prstGeom prst="rect">
            <a:avLst/>
          </a:prstGeom>
          <a:noFill/>
        </p:spPr>
        <p:txBody>
          <a:bodyPr wrap="none" rtlCol="0">
            <a:spAutoFit/>
          </a:bodyPr>
          <a:lstStyle/>
          <a:p>
            <a:pPr marL="285750" indent="-285750">
              <a:buFont typeface="Wingdings" panose="05000000000000000000" charset="0"/>
              <a:buChar char="Ø"/>
            </a:pPr>
            <a:r>
              <a:rPr lang="zh-CN" altLang="en-US" sz="1600" b="1">
                <a:solidFill>
                  <a:srgbClr val="2F5597"/>
                </a:solidFill>
                <a:latin typeface="微软雅黑" panose="020B0503020204020204" charset="-122"/>
                <a:ea typeface="微软雅黑" panose="020B0503020204020204" charset="-122"/>
              </a:rPr>
              <a:t>主要履历</a:t>
            </a:r>
            <a:endParaRPr lang="zh-CN" altLang="en-US" sz="1600" b="1">
              <a:solidFill>
                <a:srgbClr val="2F5597"/>
              </a:solidFill>
              <a:latin typeface="微软雅黑" panose="020B0503020204020204" charset="-122"/>
              <a:ea typeface="微软雅黑" panose="020B0503020204020204" charset="-122"/>
            </a:endParaRPr>
          </a:p>
        </p:txBody>
      </p:sp>
      <p:sp>
        <p:nvSpPr>
          <p:cNvPr id="19" name="文本框 18"/>
          <p:cNvSpPr txBox="1"/>
          <p:nvPr/>
        </p:nvSpPr>
        <p:spPr>
          <a:xfrm>
            <a:off x="6695397" y="2219435"/>
            <a:ext cx="3511550" cy="1660525"/>
          </a:xfrm>
          <a:prstGeom prst="rect">
            <a:avLst/>
          </a:prstGeom>
          <a:noFill/>
        </p:spPr>
        <p:txBody>
          <a:bodyPr wrap="none" rtlCol="0">
            <a:spAutoFit/>
          </a:bodyPr>
          <a:lstStyle/>
          <a:p>
            <a:r>
              <a:rPr lang="en-US" altLang="zh-CN" sz="1050" b="1">
                <a:solidFill>
                  <a:srgbClr val="C00000"/>
                </a:solidFill>
                <a:latin typeface="微软雅黑" panose="020B0503020204020204" charset="-122"/>
                <a:ea typeface="微软雅黑" panose="020B0503020204020204" charset="-122"/>
                <a:cs typeface="微软雅黑" panose="020B0503020204020204" charset="-122"/>
              </a:rPr>
              <a:t>37</a:t>
            </a:r>
            <a:r>
              <a:rPr lang="zh-CN" altLang="en-US" sz="1050" b="1">
                <a:solidFill>
                  <a:srgbClr val="C00000"/>
                </a:solidFill>
                <a:latin typeface="微软雅黑" panose="020B0503020204020204" charset="-122"/>
                <a:ea typeface="微软雅黑" panose="020B0503020204020204" charset="-122"/>
                <a:cs typeface="微软雅黑" panose="020B0503020204020204" charset="-122"/>
              </a:rPr>
              <a:t>年产业经验，横跨光学、电子、新材料等多个领域</a:t>
            </a:r>
            <a:endParaRPr lang="zh-CN" altLang="en-US" sz="1050" b="1">
              <a:solidFill>
                <a:srgbClr val="C00000"/>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050" b="1">
                <a:solidFill>
                  <a:srgbClr val="C00000"/>
                </a:solidFill>
                <a:latin typeface="微软雅黑" panose="020B0503020204020204" charset="-122"/>
                <a:ea typeface="微软雅黑" panose="020B0503020204020204" charset="-122"/>
                <a:cs typeface="微软雅黑" panose="020B0503020204020204" charset="-122"/>
              </a:rPr>
              <a:t>18</a:t>
            </a:r>
            <a:r>
              <a:rPr lang="zh-CN" altLang="en-US" sz="1050" b="1">
                <a:solidFill>
                  <a:srgbClr val="C00000"/>
                </a:solidFill>
                <a:latin typeface="微软雅黑" panose="020B0503020204020204" charset="-122"/>
                <a:ea typeface="微软雅黑" panose="020B0503020204020204" charset="-122"/>
                <a:cs typeface="微软雅黑" panose="020B0503020204020204" charset="-122"/>
              </a:rPr>
              <a:t>年企业管理经验</a:t>
            </a:r>
            <a:endParaRPr lang="en-US" altLang="zh-CN" sz="105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050">
                <a:latin typeface="微软雅黑" panose="020B0503020204020204" charset="-122"/>
                <a:ea typeface="微软雅黑" panose="020B0503020204020204" charset="-122"/>
                <a:cs typeface="微软雅黑" panose="020B0503020204020204" charset="-122"/>
              </a:rPr>
              <a:t>历任要职：</a:t>
            </a:r>
            <a:endParaRPr lang="zh-CN" altLang="en-US" sz="1050">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Arial" panose="020B0604020202020204" pitchFamily="34" charset="0"/>
              <a:buChar char="•"/>
            </a:pPr>
            <a:r>
              <a:rPr lang="zh-CN" altLang="en-US" sz="1000">
                <a:latin typeface="微软雅黑" panose="020B0503020204020204" charset="-122"/>
                <a:ea typeface="微软雅黑" panose="020B0503020204020204" charset="-122"/>
                <a:cs typeface="微软雅黑" panose="020B0503020204020204" charset="-122"/>
              </a:rPr>
              <a:t>曾任全球唯一笔记本</a:t>
            </a:r>
            <a:r>
              <a:rPr lang="en-US" altLang="zh-CN" sz="1000">
                <a:latin typeface="微软雅黑" panose="020B0503020204020204" charset="-122"/>
                <a:ea typeface="微软雅黑" panose="020B0503020204020204" charset="-122"/>
                <a:cs typeface="微软雅黑" panose="020B0503020204020204" charset="-122"/>
              </a:rPr>
              <a:t>C</a:t>
            </a:r>
            <a:r>
              <a:rPr lang="zh-CN" altLang="en-US" sz="1000">
                <a:latin typeface="微软雅黑" panose="020B0503020204020204" charset="-122"/>
                <a:ea typeface="微软雅黑" panose="020B0503020204020204" charset="-122"/>
                <a:cs typeface="微软雅黑" panose="020B0503020204020204" charset="-122"/>
              </a:rPr>
              <a:t>类</a:t>
            </a:r>
            <a:r>
              <a:rPr lang="en-US" altLang="zh-CN" sz="1000">
                <a:latin typeface="微软雅黑" panose="020B0503020204020204" charset="-122"/>
                <a:ea typeface="微软雅黑" panose="020B0503020204020204" charset="-122"/>
                <a:cs typeface="微软雅黑" panose="020B0503020204020204" charset="-122"/>
              </a:rPr>
              <a:t>EMI</a:t>
            </a:r>
            <a:r>
              <a:rPr lang="zh-CN" altLang="en-US" sz="1000">
                <a:latin typeface="微软雅黑" panose="020B0503020204020204" charset="-122"/>
                <a:ea typeface="微软雅黑" panose="020B0503020204020204" charset="-122"/>
                <a:cs typeface="微软雅黑" panose="020B0503020204020204" charset="-122"/>
              </a:rPr>
              <a:t>真空镀膜企业项目总负责人</a:t>
            </a:r>
            <a:endParaRPr lang="en-US" altLang="zh-CN" sz="1000">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Arial" panose="020B0604020202020204" pitchFamily="34" charset="0"/>
              <a:buChar char="•"/>
            </a:pPr>
            <a:r>
              <a:rPr lang="zh-CN" altLang="en-US" sz="1000">
                <a:latin typeface="微软雅黑" panose="020B0503020204020204" charset="-122"/>
                <a:ea typeface="微软雅黑" panose="020B0503020204020204" charset="-122"/>
                <a:cs typeface="微软雅黑" panose="020B0503020204020204" charset="-122"/>
              </a:rPr>
              <a:t>柏</a:t>
            </a:r>
            <a:r>
              <a:rPr lang="zh-CN" altLang="en-US" sz="1000">
                <a:latin typeface="微软雅黑" panose="020B0503020204020204" charset="-122"/>
                <a:ea typeface="微软雅黑" panose="020B0503020204020204" charset="-122"/>
                <a:cs typeface="微软雅黑" panose="020B0503020204020204" charset="-122"/>
              </a:rPr>
              <a:t>霆（苏州）光电科技 专案专员（</a:t>
            </a:r>
            <a:r>
              <a:rPr lang="en-US" altLang="zh-CN" sz="1000">
                <a:latin typeface="微软雅黑" panose="020B0503020204020204" charset="-122"/>
                <a:ea typeface="微软雅黑" panose="020B0503020204020204" charset="-122"/>
                <a:cs typeface="微软雅黑" panose="020B0503020204020204" charset="-122"/>
              </a:rPr>
              <a:t>2001-2007</a:t>
            </a:r>
            <a:r>
              <a:rPr lang="zh-CN" altLang="en-US" sz="1000">
                <a:latin typeface="微软雅黑" panose="020B0503020204020204" charset="-122"/>
                <a:ea typeface="微软雅黑" panose="020B0503020204020204" charset="-122"/>
                <a:cs typeface="微软雅黑" panose="020B0503020204020204" charset="-122"/>
              </a:rPr>
              <a:t>）</a:t>
            </a:r>
            <a:endParaRPr lang="zh-CN" altLang="en-US" sz="1000">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Arial" panose="020B0604020202020204" pitchFamily="34" charset="0"/>
              <a:buChar char="•"/>
            </a:pPr>
            <a:r>
              <a:rPr lang="zh-CN" altLang="en-US" sz="1000">
                <a:latin typeface="微软雅黑" panose="020B0503020204020204" charset="-122"/>
                <a:ea typeface="微软雅黑" panose="020B0503020204020204" charset="-122"/>
                <a:cs typeface="微软雅黑" panose="020B0503020204020204" charset="-122"/>
              </a:rPr>
              <a:t>厦门富华光学 工务副课长 </a:t>
            </a:r>
            <a:r>
              <a:rPr lang="en-US" altLang="zh-CN" sz="1000">
                <a:latin typeface="微软雅黑" panose="020B0503020204020204" charset="-122"/>
                <a:ea typeface="微软雅黑" panose="020B0503020204020204" charset="-122"/>
                <a:cs typeface="微软雅黑" panose="020B0503020204020204" charset="-122"/>
              </a:rPr>
              <a:t>|</a:t>
            </a:r>
            <a:r>
              <a:rPr lang="zh-CN" altLang="en-US" sz="1000">
                <a:latin typeface="微软雅黑" panose="020B0503020204020204" charset="-122"/>
                <a:ea typeface="微软雅黑" panose="020B0503020204020204" charset="-122"/>
                <a:cs typeface="微软雅黑" panose="020B0503020204020204" charset="-122"/>
              </a:rPr>
              <a:t>曾是亚洲第一全球第三眼镜厂</a:t>
            </a:r>
            <a:endParaRPr lang="zh-CN" altLang="en-US" sz="1000">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Arial" panose="020B0604020202020204" pitchFamily="34" charset="0"/>
              <a:buChar char="•"/>
            </a:pPr>
            <a:r>
              <a:rPr lang="zh-CN" altLang="en-US" sz="1000">
                <a:latin typeface="微软雅黑" panose="020B0503020204020204" charset="-122"/>
                <a:ea typeface="微软雅黑" panose="020B0503020204020204" charset="-122"/>
                <a:cs typeface="微软雅黑" panose="020B0503020204020204" charset="-122"/>
              </a:rPr>
              <a:t>厦门内田电器刀片部 部长 </a:t>
            </a:r>
            <a:r>
              <a:rPr lang="en-US" altLang="zh-CN" sz="1000">
                <a:latin typeface="微软雅黑" panose="020B0503020204020204" charset="-122"/>
                <a:ea typeface="微软雅黑" panose="020B0503020204020204" charset="-122"/>
                <a:cs typeface="微软雅黑" panose="020B0503020204020204" charset="-122"/>
              </a:rPr>
              <a:t>| 90</a:t>
            </a:r>
            <a:r>
              <a:rPr lang="zh-CN" altLang="en-US" sz="1000">
                <a:latin typeface="微软雅黑" panose="020B0503020204020204" charset="-122"/>
                <a:ea typeface="微软雅黑" panose="020B0503020204020204" charset="-122"/>
                <a:cs typeface="微软雅黑" panose="020B0503020204020204" charset="-122"/>
              </a:rPr>
              <a:t>年代触摸真空镀膜先行者</a:t>
            </a:r>
            <a:endParaRPr lang="zh-CN" altLang="en-US" sz="1000">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核心团队</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2" name="文本框 1"/>
          <p:cNvSpPr txBox="1"/>
          <p:nvPr/>
        </p:nvSpPr>
        <p:spPr>
          <a:xfrm>
            <a:off x="5246370" y="913765"/>
            <a:ext cx="1874520" cy="521970"/>
          </a:xfrm>
          <a:prstGeom prst="rect">
            <a:avLst/>
          </a:prstGeom>
          <a:noFill/>
        </p:spPr>
        <p:txBody>
          <a:bodyPr wrap="square" rtlCol="0" anchor="t">
            <a:spAutoFit/>
          </a:bodyPr>
          <a:lstStyle/>
          <a:p>
            <a:r>
              <a:rPr lang="zh-CN" altLang="en-US" sz="2800" b="1" dirty="0">
                <a:solidFill>
                  <a:srgbClr val="0A58A2"/>
                </a:solidFill>
                <a:latin typeface="微软雅黑" panose="020B0503020204020204" charset="-122"/>
                <a:ea typeface="微软雅黑" panose="020B0503020204020204" charset="-122"/>
                <a:sym typeface="+mn-ea"/>
              </a:rPr>
              <a:t>核心团队</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3" name="直接连接符 2"/>
          <p:cNvCxnSpPr/>
          <p:nvPr>
            <p:custDataLst>
              <p:tags r:id="rId1"/>
            </p:custDataLst>
          </p:nvPr>
        </p:nvCxnSpPr>
        <p:spPr>
          <a:xfrm>
            <a:off x="4634796" y="1593180"/>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custDataLst>
              <p:tags r:id="rId2"/>
            </p:custDataLst>
          </p:nvPr>
        </p:nvSpPr>
        <p:spPr>
          <a:xfrm>
            <a:off x="4616381" y="1437485"/>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sp>
        <p:nvSpPr>
          <p:cNvPr id="11" name="Shape 7"/>
          <p:cNvSpPr/>
          <p:nvPr/>
        </p:nvSpPr>
        <p:spPr>
          <a:xfrm>
            <a:off x="856833" y="3538325"/>
            <a:ext cx="3358711" cy="2915737"/>
          </a:xfrm>
          <a:custGeom>
            <a:avLst/>
            <a:gdLst/>
            <a:ahLst/>
            <a:cxnLst/>
            <a:rect l="l" t="t" r="r" b="b"/>
            <a:pathLst>
              <a:path w="3594100" h="1168400">
                <a:moveTo>
                  <a:pt x="101604" y="0"/>
                </a:moveTo>
                <a:lnTo>
                  <a:pt x="3492496" y="0"/>
                </a:lnTo>
                <a:cubicBezTo>
                  <a:pt x="3548610" y="0"/>
                  <a:pt x="3594100" y="45490"/>
                  <a:pt x="3594100" y="101604"/>
                </a:cubicBezTo>
                <a:lnTo>
                  <a:pt x="3594100" y="1066796"/>
                </a:lnTo>
                <a:cubicBezTo>
                  <a:pt x="3594100" y="1122910"/>
                  <a:pt x="3548610" y="1168400"/>
                  <a:pt x="3492496" y="1168400"/>
                </a:cubicBezTo>
                <a:lnTo>
                  <a:pt x="101604" y="1168400"/>
                </a:lnTo>
                <a:cubicBezTo>
                  <a:pt x="45490" y="1168400"/>
                  <a:pt x="0" y="1122910"/>
                  <a:pt x="0" y="1066796"/>
                </a:cubicBezTo>
                <a:lnTo>
                  <a:pt x="0" y="101604"/>
                </a:lnTo>
                <a:cubicBezTo>
                  <a:pt x="0" y="45527"/>
                  <a:pt x="45527" y="0"/>
                  <a:pt x="101604" y="0"/>
                </a:cubicBezTo>
                <a:close/>
              </a:path>
            </a:pathLst>
          </a:custGeom>
          <a:solidFill>
            <a:schemeClr val="bg1"/>
          </a:solidFill>
        </p:spPr>
      </p:sp>
      <p:sp>
        <p:nvSpPr>
          <p:cNvPr id="5" name="Text 1"/>
          <p:cNvSpPr/>
          <p:nvPr/>
        </p:nvSpPr>
        <p:spPr>
          <a:xfrm>
            <a:off x="2717720" y="2755379"/>
            <a:ext cx="1611021" cy="394019"/>
          </a:xfrm>
          <a:prstGeom prst="rect">
            <a:avLst/>
          </a:prstGeom>
          <a:noFill/>
        </p:spPr>
        <p:txBody>
          <a:bodyPr wrap="square" lIns="0" tIns="0" rIns="0" bIns="0" rtlCol="0" anchor="ctr"/>
          <a:lstStyle/>
          <a:p>
            <a:pPr algn="ctr">
              <a:lnSpc>
                <a:spcPct val="120000"/>
              </a:lnSpc>
            </a:pPr>
            <a:r>
              <a:rPr lang="en-US" sz="3200" b="1" dirty="0" err="1">
                <a:solidFill>
                  <a:srgbClr val="333333"/>
                </a:solidFill>
                <a:latin typeface="微软雅黑" panose="020B0503020204020204" charset="-122"/>
                <a:ea typeface="微软雅黑" panose="020B0503020204020204" charset="-122"/>
              </a:rPr>
              <a:t>李垚</a:t>
            </a:r>
            <a:endParaRPr lang="en-US" sz="3200" b="1" dirty="0" err="1">
              <a:solidFill>
                <a:srgbClr val="333333"/>
              </a:solidFill>
              <a:latin typeface="微软雅黑" panose="020B0503020204020204" charset="-122"/>
              <a:ea typeface="微软雅黑" panose="020B0503020204020204" charset="-122"/>
            </a:endParaRPr>
          </a:p>
        </p:txBody>
      </p:sp>
      <p:sp>
        <p:nvSpPr>
          <p:cNvPr id="6" name="Text 2"/>
          <p:cNvSpPr/>
          <p:nvPr/>
        </p:nvSpPr>
        <p:spPr>
          <a:xfrm>
            <a:off x="2767847" y="2408743"/>
            <a:ext cx="1524000" cy="304800"/>
          </a:xfrm>
          <a:prstGeom prst="rect">
            <a:avLst/>
          </a:prstGeom>
          <a:noFill/>
        </p:spPr>
        <p:txBody>
          <a:bodyPr wrap="square" lIns="0" tIns="0" rIns="0" bIns="0" rtlCol="0" anchor="ctr"/>
          <a:lstStyle/>
          <a:p>
            <a:pPr marL="0" indent="0" algn="ctr">
              <a:lnSpc>
                <a:spcPct val="130000"/>
              </a:lnSpc>
              <a:buNone/>
            </a:pPr>
            <a:r>
              <a:rPr lang="zh-CN" altLang="en-US" sz="1400" dirty="0">
                <a:solidFill>
                  <a:srgbClr val="2F5597"/>
                </a:solidFill>
                <a:latin typeface="微软雅黑" panose="020B0503020204020204" charset="-122"/>
                <a:ea typeface="微软雅黑" panose="020B0503020204020204" charset="-122"/>
              </a:rPr>
              <a:t>首席科学家</a:t>
            </a:r>
            <a:endParaRPr lang="en-US" sz="1400" dirty="0" err="1">
              <a:solidFill>
                <a:srgbClr val="2F5597"/>
              </a:solidFill>
              <a:latin typeface="微软雅黑" panose="020B0503020204020204" charset="-122"/>
              <a:ea typeface="微软雅黑" panose="020B0503020204020204" charset="-122"/>
            </a:endParaRPr>
          </a:p>
        </p:txBody>
      </p:sp>
      <p:sp>
        <p:nvSpPr>
          <p:cNvPr id="4" name="椭圆 3"/>
          <p:cNvSpPr>
            <a:spLocks noChangeAspect="1"/>
          </p:cNvSpPr>
          <p:nvPr/>
        </p:nvSpPr>
        <p:spPr>
          <a:xfrm>
            <a:off x="1028918" y="2119735"/>
            <a:ext cx="1619250" cy="1578610"/>
          </a:xfrm>
          <a:prstGeom prst="ellipse">
            <a:avLst/>
          </a:prstGeom>
          <a:blipFill dpi="0" rotWithShape="1">
            <a:blip r:embed="rId3"/>
            <a:srcRect/>
            <a:stretch>
              <a:fillRect/>
            </a:stretch>
          </a:blipFill>
          <a:ln w="63500" cap="rnd">
            <a:noFill/>
          </a:ln>
          <a:effectLst/>
          <a:scene3d>
            <a:camera prst="orthographicFront"/>
            <a:lightRig rig="contrasting" dir="t">
              <a:rot lat="0" lon="0" rev="3000000"/>
            </a:lightRig>
          </a:scene3d>
          <a:sp3d contourW="7620">
            <a:bevelT w="95250" h="31750"/>
            <a:contourClr>
              <a:srgbClr val="33333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3" name="Text 3"/>
          <p:cNvSpPr/>
          <p:nvPr/>
        </p:nvSpPr>
        <p:spPr>
          <a:xfrm>
            <a:off x="1138773" y="3728190"/>
            <a:ext cx="3152775" cy="2461895"/>
          </a:xfrm>
          <a:prstGeom prst="rect">
            <a:avLst/>
          </a:prstGeom>
          <a:noFill/>
        </p:spPr>
        <p:txBody>
          <a:bodyPr wrap="square" lIns="0" tIns="0" rIns="0" bIns="0" rtlCol="0" anchor="ctr"/>
          <a:lstStyle/>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哈尔滨工业大学   教授</a:t>
            </a: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博士生导师</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教育部“长江学者”特聘教授</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国家“万人计划”科技创新领军人才</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军委科技委国防科技“卓越青年计划”</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中央军委科技委专家</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“先进复合材料国际联合研究中心”</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indent="0">
              <a:lnSpc>
                <a:spcPct val="150000"/>
              </a:lnSpc>
              <a:buFont typeface="Arial" panose="020B0604020202020204" pitchFamily="34" charset="0"/>
              <a:buNone/>
            </a:pP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       </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负责人</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科技部中青年科技创新领军人才</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p:txBody>
      </p:sp>
      <p:sp>
        <p:nvSpPr>
          <p:cNvPr id="21" name="Text 1"/>
          <p:cNvSpPr/>
          <p:nvPr>
            <p:custDataLst>
              <p:tags r:id="rId4"/>
            </p:custDataLst>
          </p:nvPr>
        </p:nvSpPr>
        <p:spPr>
          <a:xfrm>
            <a:off x="6204966" y="2796621"/>
            <a:ext cx="1588112" cy="388416"/>
          </a:xfrm>
          <a:prstGeom prst="rect">
            <a:avLst/>
          </a:prstGeom>
          <a:noFill/>
        </p:spPr>
        <p:txBody>
          <a:bodyPr wrap="square" lIns="0" tIns="0" rIns="0" bIns="0" rtlCol="0" anchor="ctr"/>
          <a:lstStyle/>
          <a:p>
            <a:pPr algn="ctr">
              <a:lnSpc>
                <a:spcPct val="120000"/>
              </a:lnSpc>
            </a:pPr>
            <a:r>
              <a:rPr lang="zh-CN" altLang="en-US" sz="3200" b="1" dirty="0">
                <a:solidFill>
                  <a:srgbClr val="333333"/>
                </a:solidFill>
                <a:latin typeface="微软雅黑" panose="020B0503020204020204" charset="-122"/>
                <a:ea typeface="微软雅黑" panose="020B0503020204020204" charset="-122"/>
              </a:rPr>
              <a:t>张翔</a:t>
            </a:r>
            <a:endParaRPr lang="zh-CN" altLang="en-US" sz="3200" b="1" dirty="0">
              <a:solidFill>
                <a:srgbClr val="333333"/>
              </a:solidFill>
              <a:latin typeface="微软雅黑" panose="020B0503020204020204" charset="-122"/>
              <a:ea typeface="微软雅黑" panose="020B0503020204020204" charset="-122"/>
            </a:endParaRPr>
          </a:p>
        </p:txBody>
      </p:sp>
      <p:sp>
        <p:nvSpPr>
          <p:cNvPr id="8" name="Text 2"/>
          <p:cNvSpPr/>
          <p:nvPr>
            <p:custDataLst>
              <p:tags r:id="rId5"/>
            </p:custDataLst>
          </p:nvPr>
        </p:nvSpPr>
        <p:spPr>
          <a:xfrm>
            <a:off x="6236390" y="2454914"/>
            <a:ext cx="1502329" cy="300466"/>
          </a:xfrm>
          <a:prstGeom prst="rect">
            <a:avLst/>
          </a:prstGeom>
          <a:noFill/>
        </p:spPr>
        <p:txBody>
          <a:bodyPr wrap="square" lIns="0" tIns="0" rIns="0" bIns="0" rtlCol="0" anchor="ctr"/>
          <a:lstStyle/>
          <a:p>
            <a:pPr marL="0" indent="0" algn="ctr">
              <a:lnSpc>
                <a:spcPct val="130000"/>
              </a:lnSpc>
              <a:buNone/>
            </a:pPr>
            <a:r>
              <a:rPr lang="en-US" altLang="zh-CN" sz="1400">
                <a:solidFill>
                  <a:srgbClr val="2F5597"/>
                </a:solidFill>
                <a:latin typeface="微软雅黑" panose="020B0503020204020204" charset="-122"/>
                <a:ea typeface="微软雅黑" panose="020B0503020204020204" charset="-122"/>
              </a:rPr>
              <a:t>CTO</a:t>
            </a:r>
            <a:endParaRPr lang="zh-CN" altLang="en-US" sz="1400" dirty="0">
              <a:solidFill>
                <a:srgbClr val="2F5597"/>
              </a:solidFill>
              <a:latin typeface="微软雅黑" panose="020B0503020204020204" charset="-122"/>
              <a:ea typeface="微软雅黑" panose="020B0503020204020204" charset="-122"/>
            </a:endParaRPr>
          </a:p>
        </p:txBody>
      </p:sp>
      <p:sp>
        <p:nvSpPr>
          <p:cNvPr id="29" name="Shape 7"/>
          <p:cNvSpPr/>
          <p:nvPr>
            <p:custDataLst>
              <p:tags r:id="rId6"/>
            </p:custDataLst>
          </p:nvPr>
        </p:nvSpPr>
        <p:spPr>
          <a:xfrm>
            <a:off x="4448420" y="3568433"/>
            <a:ext cx="3451600" cy="2885629"/>
          </a:xfrm>
          <a:custGeom>
            <a:avLst/>
            <a:gdLst/>
            <a:ahLst/>
            <a:cxnLst/>
            <a:rect l="l" t="t" r="r" b="b"/>
            <a:pathLst>
              <a:path w="3594100" h="1168400">
                <a:moveTo>
                  <a:pt x="101604" y="0"/>
                </a:moveTo>
                <a:lnTo>
                  <a:pt x="3492496" y="0"/>
                </a:lnTo>
                <a:cubicBezTo>
                  <a:pt x="3548610" y="0"/>
                  <a:pt x="3594100" y="45490"/>
                  <a:pt x="3594100" y="101604"/>
                </a:cubicBezTo>
                <a:lnTo>
                  <a:pt x="3594100" y="1066796"/>
                </a:lnTo>
                <a:cubicBezTo>
                  <a:pt x="3594100" y="1122910"/>
                  <a:pt x="3548610" y="1168400"/>
                  <a:pt x="3492496" y="1168400"/>
                </a:cubicBezTo>
                <a:lnTo>
                  <a:pt x="101604" y="1168400"/>
                </a:lnTo>
                <a:cubicBezTo>
                  <a:pt x="45490" y="1168400"/>
                  <a:pt x="0" y="1122910"/>
                  <a:pt x="0" y="1066796"/>
                </a:cubicBezTo>
                <a:lnTo>
                  <a:pt x="0" y="101604"/>
                </a:lnTo>
                <a:cubicBezTo>
                  <a:pt x="0" y="45527"/>
                  <a:pt x="45527" y="0"/>
                  <a:pt x="101604" y="0"/>
                </a:cubicBezTo>
                <a:close/>
              </a:path>
            </a:pathLst>
          </a:custGeom>
          <a:solidFill>
            <a:schemeClr val="bg1"/>
          </a:solidFill>
        </p:spPr>
      </p:sp>
      <p:sp>
        <p:nvSpPr>
          <p:cNvPr id="9" name="Text 3"/>
          <p:cNvSpPr/>
          <p:nvPr>
            <p:custDataLst>
              <p:tags r:id="rId7"/>
            </p:custDataLst>
          </p:nvPr>
        </p:nvSpPr>
        <p:spPr>
          <a:xfrm>
            <a:off x="4701182" y="3799728"/>
            <a:ext cx="2942536" cy="2318817"/>
          </a:xfrm>
          <a:prstGeom prst="rect">
            <a:avLst/>
          </a:prstGeom>
          <a:noFill/>
        </p:spPr>
        <p:txBody>
          <a:bodyPr wrap="square" lIns="0" tIns="0" rIns="0" bIns="0" rtlCol="0" anchor="ctr"/>
          <a:lstStyle/>
          <a:p>
            <a:pPr marL="171450" indent="-1714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rPr>
              <a:t>  哈尔滨工业大学博士，航天学院副教授</a:t>
            </a:r>
            <a:endParaRPr lang="zh-CN" altLang="en-US" sz="1200" dirty="0">
              <a:solidFill>
                <a:srgbClr val="2F5597"/>
              </a:solidFill>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黑龙江省技术发明一等奖</a:t>
            </a:r>
            <a:endPar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主导自然科学基金等课题</a:t>
            </a:r>
            <a:endPar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发表</a:t>
            </a: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SCI</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论文</a:t>
            </a: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50</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余篇，其中以第一、通讯作者在</a:t>
            </a: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《Advanced Functional Materials》</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a:t>
            </a: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《Nano Energy》</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a:t>
            </a: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《Chemical Engineering Journal》</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等期刊发表</a:t>
            </a: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SCI</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论文</a:t>
            </a: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32</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篇，</a:t>
            </a: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H</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因子</a:t>
            </a: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28</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p:txBody>
      </p:sp>
      <p:pic>
        <p:nvPicPr>
          <p:cNvPr id="10" name="图片 9"/>
          <p:cNvPicPr>
            <a:picLocks noChangeAspect="1"/>
          </p:cNvPicPr>
          <p:nvPr>
            <p:custDataLst>
              <p:tags r:id="rId8"/>
            </p:custDataLst>
          </p:nvPr>
        </p:nvPicPr>
        <p:blipFill>
          <a:blip r:embed="rId9"/>
          <a:stretch>
            <a:fillRect/>
          </a:stretch>
        </p:blipFill>
        <p:spPr>
          <a:xfrm>
            <a:off x="4777486" y="2163538"/>
            <a:ext cx="1138568" cy="1593996"/>
          </a:xfrm>
          <a:prstGeom prst="ellipse">
            <a:avLst/>
          </a:prstGeom>
        </p:spPr>
      </p:pic>
      <p:sp>
        <p:nvSpPr>
          <p:cNvPr id="35" name="Text 1"/>
          <p:cNvSpPr/>
          <p:nvPr>
            <p:custDataLst>
              <p:tags r:id="rId10"/>
            </p:custDataLst>
          </p:nvPr>
        </p:nvSpPr>
        <p:spPr>
          <a:xfrm>
            <a:off x="9932996" y="2796621"/>
            <a:ext cx="1970290" cy="388416"/>
          </a:xfrm>
          <a:prstGeom prst="rect">
            <a:avLst/>
          </a:prstGeom>
          <a:noFill/>
        </p:spPr>
        <p:txBody>
          <a:bodyPr wrap="square" lIns="0" tIns="0" rIns="0" bIns="0" rtlCol="0" anchor="ctr"/>
          <a:lstStyle/>
          <a:p>
            <a:pPr algn="ctr">
              <a:lnSpc>
                <a:spcPct val="120000"/>
              </a:lnSpc>
            </a:pPr>
            <a:r>
              <a:rPr lang="zh-CN" altLang="en-US" sz="3200" b="1" dirty="0" err="1">
                <a:solidFill>
                  <a:srgbClr val="333333"/>
                </a:solidFill>
                <a:latin typeface="微软雅黑" panose="020B0503020204020204" charset="-122"/>
                <a:ea typeface="微软雅黑" panose="020B0503020204020204" charset="-122"/>
              </a:rPr>
              <a:t>江伟</a:t>
            </a:r>
            <a:endParaRPr lang="zh-CN" altLang="en-US" sz="3200" b="1" dirty="0" err="1">
              <a:solidFill>
                <a:srgbClr val="333333"/>
              </a:solidFill>
              <a:latin typeface="微软雅黑" panose="020B0503020204020204" charset="-122"/>
              <a:ea typeface="微软雅黑" panose="020B0503020204020204" charset="-122"/>
            </a:endParaRPr>
          </a:p>
        </p:txBody>
      </p:sp>
      <p:sp>
        <p:nvSpPr>
          <p:cNvPr id="36" name="Text 2"/>
          <p:cNvSpPr/>
          <p:nvPr>
            <p:custDataLst>
              <p:tags r:id="rId11"/>
            </p:custDataLst>
          </p:nvPr>
        </p:nvSpPr>
        <p:spPr>
          <a:xfrm>
            <a:off x="10011831" y="2454914"/>
            <a:ext cx="1863863" cy="300466"/>
          </a:xfrm>
          <a:prstGeom prst="rect">
            <a:avLst/>
          </a:prstGeom>
          <a:noFill/>
        </p:spPr>
        <p:txBody>
          <a:bodyPr wrap="square" lIns="0" tIns="0" rIns="0" bIns="0" rtlCol="0" anchor="ctr"/>
          <a:lstStyle/>
          <a:p>
            <a:pPr marL="0" indent="0" algn="ctr">
              <a:lnSpc>
                <a:spcPct val="130000"/>
              </a:lnSpc>
              <a:buNone/>
            </a:pPr>
            <a:r>
              <a:rPr lang="zh-CN" altLang="en-US" sz="1400" dirty="0">
                <a:solidFill>
                  <a:srgbClr val="2F5597"/>
                </a:solidFill>
                <a:latin typeface="微软雅黑" panose="020B0503020204020204" charset="-122"/>
                <a:ea typeface="微软雅黑" panose="020B0503020204020204" charset="-122"/>
              </a:rPr>
              <a:t>总工程师</a:t>
            </a:r>
            <a:endParaRPr lang="zh-CN" altLang="en-US" sz="1400" dirty="0">
              <a:solidFill>
                <a:srgbClr val="2F5597"/>
              </a:solidFill>
              <a:latin typeface="微软雅黑" panose="020B0503020204020204" charset="-122"/>
              <a:ea typeface="微软雅黑" panose="020B0503020204020204" charset="-122"/>
            </a:endParaRPr>
          </a:p>
        </p:txBody>
      </p:sp>
      <p:sp>
        <p:nvSpPr>
          <p:cNvPr id="37" name="Shape 7"/>
          <p:cNvSpPr/>
          <p:nvPr>
            <p:custDataLst>
              <p:tags r:id="rId12"/>
            </p:custDataLst>
          </p:nvPr>
        </p:nvSpPr>
        <p:spPr>
          <a:xfrm>
            <a:off x="8385658" y="3545561"/>
            <a:ext cx="3234841" cy="2776976"/>
          </a:xfrm>
          <a:custGeom>
            <a:avLst/>
            <a:gdLst/>
            <a:ahLst/>
            <a:cxnLst/>
            <a:rect l="l" t="t" r="r" b="b"/>
            <a:pathLst>
              <a:path w="3594100" h="1168400">
                <a:moveTo>
                  <a:pt x="101604" y="0"/>
                </a:moveTo>
                <a:lnTo>
                  <a:pt x="3492496" y="0"/>
                </a:lnTo>
                <a:cubicBezTo>
                  <a:pt x="3548610" y="0"/>
                  <a:pt x="3594100" y="45490"/>
                  <a:pt x="3594100" y="101604"/>
                </a:cubicBezTo>
                <a:lnTo>
                  <a:pt x="3594100" y="1066796"/>
                </a:lnTo>
                <a:cubicBezTo>
                  <a:pt x="3594100" y="1122910"/>
                  <a:pt x="3548610" y="1168400"/>
                  <a:pt x="3492496" y="1168400"/>
                </a:cubicBezTo>
                <a:lnTo>
                  <a:pt x="101604" y="1168400"/>
                </a:lnTo>
                <a:cubicBezTo>
                  <a:pt x="45490" y="1168400"/>
                  <a:pt x="0" y="1122910"/>
                  <a:pt x="0" y="1066796"/>
                </a:cubicBezTo>
                <a:lnTo>
                  <a:pt x="0" y="101604"/>
                </a:lnTo>
                <a:cubicBezTo>
                  <a:pt x="0" y="45527"/>
                  <a:pt x="45527" y="0"/>
                  <a:pt x="101604" y="0"/>
                </a:cubicBezTo>
                <a:close/>
              </a:path>
            </a:pathLst>
          </a:custGeom>
          <a:solidFill>
            <a:schemeClr val="bg1"/>
          </a:solidFill>
        </p:spPr>
      </p:sp>
      <p:sp>
        <p:nvSpPr>
          <p:cNvPr id="38" name="Text 3"/>
          <p:cNvSpPr/>
          <p:nvPr>
            <p:custDataLst>
              <p:tags r:id="rId13"/>
            </p:custDataLst>
          </p:nvPr>
        </p:nvSpPr>
        <p:spPr>
          <a:xfrm>
            <a:off x="8588025" y="3675205"/>
            <a:ext cx="2952808" cy="1783710"/>
          </a:xfrm>
          <a:prstGeom prst="rect">
            <a:avLst/>
          </a:prstGeom>
          <a:noFill/>
        </p:spPr>
        <p:txBody>
          <a:bodyPr wrap="square" lIns="0" tIns="0" rIns="0" bIns="0" rtlCol="0" anchor="ctr"/>
          <a:lstStyle/>
          <a:p>
            <a:pPr marL="171450" indent="-171450">
              <a:lnSpc>
                <a:spcPct val="150000"/>
              </a:lnSpc>
              <a:buFont typeface="Arial" panose="020B0604020202020204" pitchFamily="34" charset="0"/>
              <a:buChar char="•"/>
            </a:pPr>
            <a:r>
              <a:rPr lang="zh-CN" altLang="en-US" sz="1200">
                <a:solidFill>
                  <a:srgbClr val="2F5597"/>
                </a:solidFill>
                <a:latin typeface="微软雅黑" panose="020B0503020204020204" charset="-122"/>
                <a:ea typeface="微软雅黑" panose="020B0503020204020204" charset="-122"/>
              </a:rPr>
              <a:t>南京航空航天大学</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硕士研究生行业导师</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171450" indent="-1714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江苏省硅酸盐学会成员</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171450" indent="-171450">
              <a:lnSpc>
                <a:spcPct val="150000"/>
              </a:lnSpc>
              <a:buFont typeface="Arial" panose="020B0604020202020204" pitchFamily="34" charset="0"/>
              <a:buChar char="•"/>
            </a:pPr>
            <a:r>
              <a:rPr lang="zh-CN" altLang="en-US" sz="1200">
                <a:solidFill>
                  <a:srgbClr val="2F5597"/>
                </a:solidFill>
                <a:latin typeface="微软雅黑" panose="020B0503020204020204" charset="-122"/>
                <a:ea typeface="微软雅黑" panose="020B0503020204020204" charset="-122"/>
                <a:cs typeface="Noto Sans SC" panose="020B0200000000000000" pitchFamily="34" charset="-120"/>
              </a:rPr>
              <a:t>曾</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任万宝冰箱民权生产基地建设项目副总指挥、江苏秀强玻璃工艺股份有限公司总助、秀强股份墨西哥基地总经理</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p:txBody>
      </p:sp>
      <p:grpSp>
        <p:nvGrpSpPr>
          <p:cNvPr id="39" name="组合 38"/>
          <p:cNvGrpSpPr/>
          <p:nvPr>
            <p:custDataLst>
              <p:tags r:id="rId14"/>
            </p:custDataLst>
          </p:nvPr>
        </p:nvGrpSpPr>
        <p:grpSpPr>
          <a:xfrm>
            <a:off x="8428256" y="2163538"/>
            <a:ext cx="1601082" cy="1557206"/>
            <a:chOff x="14845" y="3111"/>
            <a:chExt cx="2346" cy="2318"/>
          </a:xfrm>
        </p:grpSpPr>
        <p:pic>
          <p:nvPicPr>
            <p:cNvPr id="40" name="图片 39"/>
            <p:cNvPicPr>
              <a:picLocks noChangeAspect="1"/>
            </p:cNvPicPr>
            <p:nvPr>
              <p:custDataLst>
                <p:tags r:id="rId15"/>
              </p:custDataLst>
            </p:nvPr>
          </p:nvPicPr>
          <p:blipFill>
            <a:blip r:embed="rId16"/>
            <a:srcRect l="12974" t="11864" r="10667" b="2994"/>
            <a:stretch>
              <a:fillRect/>
            </a:stretch>
          </p:blipFill>
          <p:spPr>
            <a:xfrm>
              <a:off x="14845" y="3111"/>
              <a:ext cx="2346" cy="2318"/>
            </a:xfrm>
            <a:prstGeom prst="ellipse">
              <a:avLst/>
            </a:prstGeom>
          </p:spPr>
        </p:pic>
        <p:sp>
          <p:nvSpPr>
            <p:cNvPr id="41" name="椭圆 40"/>
            <p:cNvSpPr/>
            <p:nvPr>
              <p:custDataLst>
                <p:tags r:id="rId17"/>
              </p:custDataLst>
            </p:nvPr>
          </p:nvSpPr>
          <p:spPr>
            <a:xfrm>
              <a:off x="14845" y="3111"/>
              <a:ext cx="2335" cy="2318"/>
            </a:xfrm>
            <a:prstGeom prst="ellipse">
              <a:avLst/>
            </a:prstGeom>
            <a:noFill/>
            <a:ln>
              <a:solidFill>
                <a:schemeClr val="tx1">
                  <a:lumMod val="50000"/>
                  <a:lumOff val="5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核心团队</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2" name="文本框 1"/>
          <p:cNvSpPr txBox="1"/>
          <p:nvPr/>
        </p:nvSpPr>
        <p:spPr>
          <a:xfrm>
            <a:off x="5246370" y="913765"/>
            <a:ext cx="1874520" cy="521970"/>
          </a:xfrm>
          <a:prstGeom prst="rect">
            <a:avLst/>
          </a:prstGeom>
          <a:noFill/>
        </p:spPr>
        <p:txBody>
          <a:bodyPr wrap="square" rtlCol="0" anchor="t">
            <a:spAutoFit/>
          </a:bodyPr>
          <a:lstStyle/>
          <a:p>
            <a:r>
              <a:rPr lang="zh-CN" altLang="en-US" sz="2800" b="1" dirty="0">
                <a:solidFill>
                  <a:srgbClr val="0A58A2"/>
                </a:solidFill>
                <a:latin typeface="微软雅黑" panose="020B0503020204020204" charset="-122"/>
                <a:ea typeface="微软雅黑" panose="020B0503020204020204" charset="-122"/>
                <a:sym typeface="+mn-ea"/>
              </a:rPr>
              <a:t>核心团队</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3" name="直接连接符 2"/>
          <p:cNvCxnSpPr/>
          <p:nvPr>
            <p:custDataLst>
              <p:tags r:id="rId1"/>
            </p:custDataLst>
          </p:nvPr>
        </p:nvCxnSpPr>
        <p:spPr>
          <a:xfrm>
            <a:off x="4634796" y="1593180"/>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custDataLst>
              <p:tags r:id="rId2"/>
            </p:custDataLst>
          </p:nvPr>
        </p:nvSpPr>
        <p:spPr>
          <a:xfrm>
            <a:off x="4616381" y="1437485"/>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sp>
        <p:nvSpPr>
          <p:cNvPr id="39" name="Text 1"/>
          <p:cNvSpPr/>
          <p:nvPr>
            <p:custDataLst>
              <p:tags r:id="rId3"/>
            </p:custDataLst>
          </p:nvPr>
        </p:nvSpPr>
        <p:spPr>
          <a:xfrm>
            <a:off x="2698755" y="2859884"/>
            <a:ext cx="1588112" cy="388416"/>
          </a:xfrm>
          <a:prstGeom prst="rect">
            <a:avLst/>
          </a:prstGeom>
          <a:noFill/>
        </p:spPr>
        <p:txBody>
          <a:bodyPr wrap="square" lIns="0" tIns="0" rIns="0" bIns="0" rtlCol="0" anchor="ctr"/>
          <a:lstStyle/>
          <a:p>
            <a:pPr algn="ctr">
              <a:lnSpc>
                <a:spcPct val="120000"/>
              </a:lnSpc>
            </a:pPr>
            <a:r>
              <a:rPr lang="zh-CN" altLang="en-US" sz="3200" b="1" dirty="0">
                <a:solidFill>
                  <a:srgbClr val="333333"/>
                </a:solidFill>
                <a:latin typeface="微软雅黑" panose="020B0503020204020204" charset="-122"/>
                <a:ea typeface="微软雅黑" panose="020B0503020204020204" charset="-122"/>
              </a:rPr>
              <a:t>戴明瀚</a:t>
            </a:r>
            <a:endParaRPr lang="zh-CN" altLang="en-US" sz="3200" b="1" dirty="0">
              <a:solidFill>
                <a:srgbClr val="333333"/>
              </a:solidFill>
              <a:latin typeface="微软雅黑" panose="020B0503020204020204" charset="-122"/>
              <a:ea typeface="微软雅黑" panose="020B0503020204020204" charset="-122"/>
            </a:endParaRPr>
          </a:p>
        </p:txBody>
      </p:sp>
      <p:sp>
        <p:nvSpPr>
          <p:cNvPr id="40" name="Text 2"/>
          <p:cNvSpPr/>
          <p:nvPr>
            <p:custDataLst>
              <p:tags r:id="rId4"/>
            </p:custDataLst>
          </p:nvPr>
        </p:nvSpPr>
        <p:spPr>
          <a:xfrm>
            <a:off x="2777590" y="2518177"/>
            <a:ext cx="1502329" cy="300466"/>
          </a:xfrm>
          <a:prstGeom prst="rect">
            <a:avLst/>
          </a:prstGeom>
          <a:noFill/>
        </p:spPr>
        <p:txBody>
          <a:bodyPr wrap="square" lIns="0" tIns="0" rIns="0" bIns="0" rtlCol="0" anchor="ctr"/>
          <a:lstStyle/>
          <a:p>
            <a:pPr marL="0" indent="0" algn="ctr">
              <a:lnSpc>
                <a:spcPct val="130000"/>
              </a:lnSpc>
              <a:buNone/>
            </a:pPr>
            <a:r>
              <a:rPr lang="zh-CN" altLang="en-US" sz="1400" dirty="0">
                <a:solidFill>
                  <a:srgbClr val="2F5597"/>
                </a:solidFill>
                <a:latin typeface="微软雅黑" panose="020B0503020204020204" charset="-122"/>
                <a:ea typeface="微软雅黑" panose="020B0503020204020204" charset="-122"/>
              </a:rPr>
              <a:t>财务总监</a:t>
            </a:r>
            <a:endParaRPr lang="zh-CN" altLang="en-US" sz="1400" dirty="0">
              <a:solidFill>
                <a:srgbClr val="2F5597"/>
              </a:solidFill>
              <a:latin typeface="微软雅黑" panose="020B0503020204020204" charset="-122"/>
              <a:ea typeface="微软雅黑" panose="020B0503020204020204" charset="-122"/>
            </a:endParaRPr>
          </a:p>
        </p:txBody>
      </p:sp>
      <p:sp>
        <p:nvSpPr>
          <p:cNvPr id="41" name="Shape 7"/>
          <p:cNvSpPr/>
          <p:nvPr>
            <p:custDataLst>
              <p:tags r:id="rId5"/>
            </p:custDataLst>
          </p:nvPr>
        </p:nvSpPr>
        <p:spPr>
          <a:xfrm>
            <a:off x="1308384" y="3609700"/>
            <a:ext cx="2885034" cy="2776976"/>
          </a:xfrm>
          <a:custGeom>
            <a:avLst/>
            <a:gdLst/>
            <a:ahLst/>
            <a:cxnLst/>
            <a:rect l="l" t="t" r="r" b="b"/>
            <a:pathLst>
              <a:path w="3594100" h="1168400">
                <a:moveTo>
                  <a:pt x="101604" y="0"/>
                </a:moveTo>
                <a:lnTo>
                  <a:pt x="3492496" y="0"/>
                </a:lnTo>
                <a:cubicBezTo>
                  <a:pt x="3548610" y="0"/>
                  <a:pt x="3594100" y="45490"/>
                  <a:pt x="3594100" y="101604"/>
                </a:cubicBezTo>
                <a:lnTo>
                  <a:pt x="3594100" y="1066796"/>
                </a:lnTo>
                <a:cubicBezTo>
                  <a:pt x="3594100" y="1122910"/>
                  <a:pt x="3548610" y="1168400"/>
                  <a:pt x="3492496" y="1168400"/>
                </a:cubicBezTo>
                <a:lnTo>
                  <a:pt x="101604" y="1168400"/>
                </a:lnTo>
                <a:cubicBezTo>
                  <a:pt x="45490" y="1168400"/>
                  <a:pt x="0" y="1122910"/>
                  <a:pt x="0" y="1066796"/>
                </a:cubicBezTo>
                <a:lnTo>
                  <a:pt x="0" y="101604"/>
                </a:lnTo>
                <a:cubicBezTo>
                  <a:pt x="0" y="45527"/>
                  <a:pt x="45527" y="0"/>
                  <a:pt x="101604" y="0"/>
                </a:cubicBezTo>
                <a:close/>
              </a:path>
            </a:pathLst>
          </a:custGeom>
          <a:solidFill>
            <a:schemeClr val="bg1"/>
          </a:solidFill>
        </p:spPr>
      </p:sp>
      <p:sp>
        <p:nvSpPr>
          <p:cNvPr id="42" name="Text 3"/>
          <p:cNvSpPr/>
          <p:nvPr>
            <p:custDataLst>
              <p:tags r:id="rId6"/>
            </p:custDataLst>
          </p:nvPr>
        </p:nvSpPr>
        <p:spPr>
          <a:xfrm>
            <a:off x="1485289" y="3725374"/>
            <a:ext cx="2609805" cy="1969135"/>
          </a:xfrm>
          <a:prstGeom prst="rect">
            <a:avLst/>
          </a:prstGeom>
          <a:noFill/>
        </p:spPr>
        <p:txBody>
          <a:bodyPr wrap="square" lIns="0" tIns="0" rIns="0" bIns="0" rtlCol="0" anchor="ctr"/>
          <a:lstStyle/>
          <a:p>
            <a:pPr marL="171450" indent="-1714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闽西大学经济管理</a:t>
            </a:r>
            <a:endPar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171450" indent="-1714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港资企业江苏丹阳分公司财务代表</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171450" indent="-1714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武汉红桃</a:t>
            </a: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K</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集团福建分公司审计部长</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171450" indent="-1714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龙岩瀚林园艺公司总经理，</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171450" indent="-1714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苏州融睿纳米复材科技有限公司副总经理</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p:txBody>
      </p:sp>
      <p:sp>
        <p:nvSpPr>
          <p:cNvPr id="45" name="椭圆 44"/>
          <p:cNvSpPr/>
          <p:nvPr>
            <p:custDataLst>
              <p:tags r:id="rId7"/>
            </p:custDataLst>
          </p:nvPr>
        </p:nvSpPr>
        <p:spPr>
          <a:xfrm>
            <a:off x="1333566" y="2246796"/>
            <a:ext cx="1424535" cy="1523365"/>
          </a:xfrm>
          <a:prstGeom prst="ellipse">
            <a:avLst/>
          </a:prstGeom>
          <a:noFill/>
          <a:ln>
            <a:solidFill>
              <a:schemeClr val="tx1">
                <a:lumMod val="50000"/>
                <a:lumOff val="5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6" name="图片 5"/>
          <p:cNvPicPr>
            <a:picLocks noChangeAspect="1"/>
          </p:cNvPicPr>
          <p:nvPr>
            <p:custDataLst>
              <p:tags r:id="rId8"/>
            </p:custDataLst>
          </p:nvPr>
        </p:nvPicPr>
        <p:blipFill>
          <a:blip r:embed="rId9"/>
          <a:srcRect l="12027" t="16532" r="14406" b="15848"/>
          <a:stretch>
            <a:fillRect/>
          </a:stretch>
        </p:blipFill>
        <p:spPr>
          <a:xfrm>
            <a:off x="1340515" y="2261969"/>
            <a:ext cx="1417586" cy="1508192"/>
          </a:xfrm>
          <a:prstGeom prst="ellipse">
            <a:avLst/>
          </a:prstGeom>
        </p:spPr>
      </p:pic>
      <p:sp>
        <p:nvSpPr>
          <p:cNvPr id="13" name="Text 1"/>
          <p:cNvSpPr/>
          <p:nvPr>
            <p:custDataLst>
              <p:tags r:id="rId10"/>
            </p:custDataLst>
          </p:nvPr>
        </p:nvSpPr>
        <p:spPr>
          <a:xfrm>
            <a:off x="9972562" y="2819843"/>
            <a:ext cx="1588112" cy="388416"/>
          </a:xfrm>
          <a:prstGeom prst="rect">
            <a:avLst/>
          </a:prstGeom>
          <a:noFill/>
        </p:spPr>
        <p:txBody>
          <a:bodyPr wrap="square" lIns="0" tIns="0" rIns="0" bIns="0" rtlCol="0" anchor="ctr"/>
          <a:lstStyle/>
          <a:p>
            <a:pPr algn="ctr">
              <a:lnSpc>
                <a:spcPct val="120000"/>
              </a:lnSpc>
            </a:pPr>
            <a:r>
              <a:rPr lang="zh-CN" altLang="en-US" sz="3200" b="1" dirty="0" err="1">
                <a:solidFill>
                  <a:srgbClr val="333333"/>
                </a:solidFill>
                <a:latin typeface="微软雅黑" panose="020B0503020204020204" charset="-122"/>
                <a:ea typeface="微软雅黑" panose="020B0503020204020204" charset="-122"/>
              </a:rPr>
              <a:t>单勇忠</a:t>
            </a:r>
            <a:endParaRPr lang="zh-CN" altLang="en-US" sz="3200" b="1" dirty="0" err="1">
              <a:solidFill>
                <a:srgbClr val="333333"/>
              </a:solidFill>
              <a:latin typeface="微软雅黑" panose="020B0503020204020204" charset="-122"/>
              <a:ea typeface="微软雅黑" panose="020B0503020204020204" charset="-122"/>
            </a:endParaRPr>
          </a:p>
        </p:txBody>
      </p:sp>
      <p:sp>
        <p:nvSpPr>
          <p:cNvPr id="16" name="Text 2"/>
          <p:cNvSpPr/>
          <p:nvPr>
            <p:custDataLst>
              <p:tags r:id="rId11"/>
            </p:custDataLst>
          </p:nvPr>
        </p:nvSpPr>
        <p:spPr>
          <a:xfrm>
            <a:off x="10051397" y="2478136"/>
            <a:ext cx="1502329" cy="300466"/>
          </a:xfrm>
          <a:prstGeom prst="rect">
            <a:avLst/>
          </a:prstGeom>
          <a:noFill/>
        </p:spPr>
        <p:txBody>
          <a:bodyPr wrap="square" lIns="0" tIns="0" rIns="0" bIns="0" rtlCol="0" anchor="ctr"/>
          <a:lstStyle/>
          <a:p>
            <a:pPr marL="0" indent="0" algn="ctr">
              <a:lnSpc>
                <a:spcPct val="130000"/>
              </a:lnSpc>
              <a:buNone/>
            </a:pPr>
            <a:r>
              <a:rPr lang="zh-CN" altLang="en-US" sz="1400" dirty="0">
                <a:solidFill>
                  <a:srgbClr val="2F5597"/>
                </a:solidFill>
                <a:latin typeface="微软雅黑" panose="020B0503020204020204" charset="-122"/>
                <a:ea typeface="微软雅黑" panose="020B0503020204020204" charset="-122"/>
              </a:rPr>
              <a:t>市场总监</a:t>
            </a:r>
            <a:endParaRPr lang="zh-CN" altLang="en-US" sz="1400" dirty="0">
              <a:solidFill>
                <a:srgbClr val="2F5597"/>
              </a:solidFill>
              <a:latin typeface="微软雅黑" panose="020B0503020204020204" charset="-122"/>
              <a:ea typeface="微软雅黑" panose="020B0503020204020204" charset="-122"/>
            </a:endParaRPr>
          </a:p>
        </p:txBody>
      </p:sp>
      <p:sp>
        <p:nvSpPr>
          <p:cNvPr id="17" name="Shape 7"/>
          <p:cNvSpPr/>
          <p:nvPr>
            <p:custDataLst>
              <p:tags r:id="rId12"/>
            </p:custDataLst>
          </p:nvPr>
        </p:nvSpPr>
        <p:spPr>
          <a:xfrm>
            <a:off x="8449732" y="3600716"/>
            <a:ext cx="3116860" cy="2785960"/>
          </a:xfrm>
          <a:custGeom>
            <a:avLst/>
            <a:gdLst/>
            <a:ahLst/>
            <a:cxnLst/>
            <a:rect l="l" t="t" r="r" b="b"/>
            <a:pathLst>
              <a:path w="3594100" h="1168400">
                <a:moveTo>
                  <a:pt x="101604" y="0"/>
                </a:moveTo>
                <a:lnTo>
                  <a:pt x="3492496" y="0"/>
                </a:lnTo>
                <a:cubicBezTo>
                  <a:pt x="3548610" y="0"/>
                  <a:pt x="3594100" y="45490"/>
                  <a:pt x="3594100" y="101604"/>
                </a:cubicBezTo>
                <a:lnTo>
                  <a:pt x="3594100" y="1066796"/>
                </a:lnTo>
                <a:cubicBezTo>
                  <a:pt x="3594100" y="1122910"/>
                  <a:pt x="3548610" y="1168400"/>
                  <a:pt x="3492496" y="1168400"/>
                </a:cubicBezTo>
                <a:lnTo>
                  <a:pt x="101604" y="1168400"/>
                </a:lnTo>
                <a:cubicBezTo>
                  <a:pt x="45490" y="1168400"/>
                  <a:pt x="0" y="1122910"/>
                  <a:pt x="0" y="1066796"/>
                </a:cubicBezTo>
                <a:lnTo>
                  <a:pt x="0" y="101604"/>
                </a:lnTo>
                <a:cubicBezTo>
                  <a:pt x="0" y="45527"/>
                  <a:pt x="45527" y="0"/>
                  <a:pt x="101604" y="0"/>
                </a:cubicBezTo>
                <a:close/>
              </a:path>
            </a:pathLst>
          </a:custGeom>
          <a:solidFill>
            <a:schemeClr val="bg1"/>
          </a:solidFill>
        </p:spPr>
      </p:sp>
      <p:sp>
        <p:nvSpPr>
          <p:cNvPr id="18" name="Text 3"/>
          <p:cNvSpPr/>
          <p:nvPr>
            <p:custDataLst>
              <p:tags r:id="rId13"/>
            </p:custDataLst>
          </p:nvPr>
        </p:nvSpPr>
        <p:spPr>
          <a:xfrm>
            <a:off x="8587442" y="3922748"/>
            <a:ext cx="2966284" cy="2426887"/>
          </a:xfrm>
          <a:prstGeom prst="rect">
            <a:avLst/>
          </a:prstGeom>
          <a:noFill/>
        </p:spPr>
        <p:txBody>
          <a:bodyPr wrap="square" lIns="0" tIns="0" rIns="0" bIns="0" rtlCol="0" anchor="ctr"/>
          <a:lstStyle/>
          <a:p>
            <a:pPr marL="285750" indent="-285750">
              <a:lnSpc>
                <a:spcPct val="150000"/>
              </a:lnSpc>
              <a:buFont typeface="Arial" panose="020B0604020202020204" pitchFamily="34" charset="0"/>
              <a:buChar char="•"/>
            </a:pPr>
            <a:r>
              <a:rPr lang="zh-CN" altLang="en-US" sz="1200">
                <a:solidFill>
                  <a:srgbClr val="2F5597"/>
                </a:solidFill>
                <a:latin typeface="微软雅黑" panose="020B0503020204020204" charset="-122"/>
                <a:ea typeface="微软雅黑" panose="020B0503020204020204" charset="-122"/>
                <a:cs typeface="Noto Sans SC" panose="020B0200000000000000" pitchFamily="34" charset="-120"/>
              </a:rPr>
              <a:t>武汉大学本科，南京理工大学硕士</a:t>
            </a:r>
            <a:endParaRPr lang="en-US" altLang="zh-CN" sz="120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r>
              <a:rPr lang="zh-CN" altLang="en-US" sz="1200">
                <a:solidFill>
                  <a:srgbClr val="2F5597"/>
                </a:solidFill>
                <a:latin typeface="微软雅黑" panose="020B0503020204020204" charset="-122"/>
                <a:ea typeface="微软雅黑" panose="020B0503020204020204" charset="-122"/>
                <a:cs typeface="Noto Sans SC" panose="020B0200000000000000" pitchFamily="34" charset="-120"/>
              </a:rPr>
              <a:t>南京理工大学</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校经管院校外硕士生导师</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中国通信企业协会数字化转型推进工作委员会副理事长</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中国互联网电子数据研究院发起人</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哈工大益材阁特聘产业化专家顾问</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苏州融睿纳米复合材料特聘首席合规官</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播璞信息无锡有限公司联合创始人</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北京耀诺科技集团特聘合</a:t>
            </a:r>
            <a:r>
              <a:rPr lang="zh-CN" altLang="en-US" sz="1200">
                <a:solidFill>
                  <a:srgbClr val="2F5597"/>
                </a:solidFill>
                <a:latin typeface="微软雅黑" panose="020B0503020204020204" charset="-122"/>
                <a:ea typeface="微软雅黑" panose="020B0503020204020204" charset="-122"/>
                <a:cs typeface="Noto Sans SC" panose="020B0200000000000000" pitchFamily="34" charset="-120"/>
              </a:rPr>
              <a:t>规官</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marL="285750" indent="-285750">
              <a:lnSpc>
                <a:spcPct val="150000"/>
              </a:lnSpc>
              <a:buFont typeface="Arial" panose="020B0604020202020204" pitchFamily="34" charset="0"/>
              <a:buChar char="•"/>
            </a:pP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p:txBody>
      </p:sp>
      <p:grpSp>
        <p:nvGrpSpPr>
          <p:cNvPr id="20" name="组合 19"/>
          <p:cNvGrpSpPr/>
          <p:nvPr>
            <p:custDataLst>
              <p:tags r:id="rId14"/>
            </p:custDataLst>
          </p:nvPr>
        </p:nvGrpSpPr>
        <p:grpSpPr>
          <a:xfrm>
            <a:off x="8465295" y="2233920"/>
            <a:ext cx="1549902" cy="1536757"/>
            <a:chOff x="13091" y="1504"/>
            <a:chExt cx="2370" cy="2400"/>
          </a:xfrm>
        </p:grpSpPr>
        <p:pic>
          <p:nvPicPr>
            <p:cNvPr id="19" name="图片 18"/>
            <p:cNvPicPr>
              <a:picLocks noChangeAspect="1"/>
            </p:cNvPicPr>
            <p:nvPr>
              <p:custDataLst>
                <p:tags r:id="rId15"/>
              </p:custDataLst>
            </p:nvPr>
          </p:nvPicPr>
          <p:blipFill>
            <a:blip r:embed="rId16"/>
            <a:srcRect l="10779" t="3614" r="18416" b="3473"/>
            <a:stretch>
              <a:fillRect/>
            </a:stretch>
          </p:blipFill>
          <p:spPr>
            <a:xfrm>
              <a:off x="13091" y="1504"/>
              <a:ext cx="2370" cy="2398"/>
            </a:xfrm>
            <a:prstGeom prst="ellipse">
              <a:avLst/>
            </a:prstGeom>
          </p:spPr>
        </p:pic>
        <p:sp>
          <p:nvSpPr>
            <p:cNvPr id="23" name="椭圆 22"/>
            <p:cNvSpPr/>
            <p:nvPr>
              <p:custDataLst>
                <p:tags r:id="rId17"/>
              </p:custDataLst>
            </p:nvPr>
          </p:nvSpPr>
          <p:spPr>
            <a:xfrm>
              <a:off x="13091" y="1524"/>
              <a:ext cx="2370" cy="2380"/>
            </a:xfrm>
            <a:prstGeom prst="ellipse">
              <a:avLst/>
            </a:prstGeom>
            <a:noFill/>
            <a:ln>
              <a:solidFill>
                <a:schemeClr val="tx1">
                  <a:lumMod val="50000"/>
                  <a:lumOff val="5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24" name="Text 1"/>
          <p:cNvSpPr/>
          <p:nvPr>
            <p:custDataLst>
              <p:tags r:id="rId18"/>
            </p:custDataLst>
          </p:nvPr>
        </p:nvSpPr>
        <p:spPr>
          <a:xfrm>
            <a:off x="6200463" y="2819843"/>
            <a:ext cx="1588112" cy="388416"/>
          </a:xfrm>
          <a:prstGeom prst="rect">
            <a:avLst/>
          </a:prstGeom>
          <a:noFill/>
        </p:spPr>
        <p:txBody>
          <a:bodyPr wrap="square" lIns="0" tIns="0" rIns="0" bIns="0" rtlCol="0" anchor="ctr"/>
          <a:lstStyle/>
          <a:p>
            <a:pPr algn="ctr">
              <a:lnSpc>
                <a:spcPct val="120000"/>
              </a:lnSpc>
            </a:pPr>
            <a:r>
              <a:rPr lang="zh-CN" altLang="en-US" sz="3200" b="1" dirty="0" err="1">
                <a:solidFill>
                  <a:srgbClr val="333333"/>
                </a:solidFill>
                <a:latin typeface="微软雅黑" panose="020B0503020204020204" charset="-122"/>
                <a:ea typeface="微软雅黑" panose="020B0503020204020204" charset="-122"/>
              </a:rPr>
              <a:t>金磊</a:t>
            </a:r>
            <a:endParaRPr lang="zh-CN" altLang="en-US" sz="3200" b="1" dirty="0" err="1">
              <a:solidFill>
                <a:srgbClr val="333333"/>
              </a:solidFill>
              <a:latin typeface="微软雅黑" panose="020B0503020204020204" charset="-122"/>
              <a:ea typeface="微软雅黑" panose="020B0503020204020204" charset="-122"/>
            </a:endParaRPr>
          </a:p>
        </p:txBody>
      </p:sp>
      <p:sp>
        <p:nvSpPr>
          <p:cNvPr id="25" name="Text 2"/>
          <p:cNvSpPr/>
          <p:nvPr>
            <p:custDataLst>
              <p:tags r:id="rId19"/>
            </p:custDataLst>
          </p:nvPr>
        </p:nvSpPr>
        <p:spPr>
          <a:xfrm>
            <a:off x="6279298" y="2478136"/>
            <a:ext cx="1502329" cy="300466"/>
          </a:xfrm>
          <a:prstGeom prst="rect">
            <a:avLst/>
          </a:prstGeom>
          <a:noFill/>
        </p:spPr>
        <p:txBody>
          <a:bodyPr wrap="square" lIns="0" tIns="0" rIns="0" bIns="0" rtlCol="0" anchor="ctr"/>
          <a:lstStyle/>
          <a:p>
            <a:pPr marL="0" indent="0" algn="ctr">
              <a:lnSpc>
                <a:spcPct val="130000"/>
              </a:lnSpc>
              <a:buNone/>
            </a:pPr>
            <a:r>
              <a:rPr lang="zh-CN" altLang="en-US" sz="1400" dirty="0">
                <a:solidFill>
                  <a:srgbClr val="2F5597"/>
                </a:solidFill>
                <a:latin typeface="微软雅黑" panose="020B0503020204020204" charset="-122"/>
                <a:ea typeface="微软雅黑" panose="020B0503020204020204" charset="-122"/>
              </a:rPr>
              <a:t>销售总监</a:t>
            </a:r>
            <a:endParaRPr lang="zh-CN" altLang="en-US" sz="1400" dirty="0">
              <a:solidFill>
                <a:srgbClr val="2F5597"/>
              </a:solidFill>
              <a:latin typeface="微软雅黑" panose="020B0503020204020204" charset="-122"/>
              <a:ea typeface="微软雅黑" panose="020B0503020204020204" charset="-122"/>
            </a:endParaRPr>
          </a:p>
        </p:txBody>
      </p:sp>
      <p:sp>
        <p:nvSpPr>
          <p:cNvPr id="26" name="Shape 7"/>
          <p:cNvSpPr/>
          <p:nvPr>
            <p:custDataLst>
              <p:tags r:id="rId20"/>
            </p:custDataLst>
          </p:nvPr>
        </p:nvSpPr>
        <p:spPr>
          <a:xfrm>
            <a:off x="4872260" y="3594193"/>
            <a:ext cx="2885035" cy="2785960"/>
          </a:xfrm>
          <a:custGeom>
            <a:avLst/>
            <a:gdLst/>
            <a:ahLst/>
            <a:cxnLst/>
            <a:rect l="l" t="t" r="r" b="b"/>
            <a:pathLst>
              <a:path w="3594100" h="1168400">
                <a:moveTo>
                  <a:pt x="101604" y="0"/>
                </a:moveTo>
                <a:lnTo>
                  <a:pt x="3492496" y="0"/>
                </a:lnTo>
                <a:cubicBezTo>
                  <a:pt x="3548610" y="0"/>
                  <a:pt x="3594100" y="45490"/>
                  <a:pt x="3594100" y="101604"/>
                </a:cubicBezTo>
                <a:lnTo>
                  <a:pt x="3594100" y="1066796"/>
                </a:lnTo>
                <a:cubicBezTo>
                  <a:pt x="3594100" y="1122910"/>
                  <a:pt x="3548610" y="1168400"/>
                  <a:pt x="3492496" y="1168400"/>
                </a:cubicBezTo>
                <a:lnTo>
                  <a:pt x="101604" y="1168400"/>
                </a:lnTo>
                <a:cubicBezTo>
                  <a:pt x="45490" y="1168400"/>
                  <a:pt x="0" y="1122910"/>
                  <a:pt x="0" y="1066796"/>
                </a:cubicBezTo>
                <a:lnTo>
                  <a:pt x="0" y="101604"/>
                </a:lnTo>
                <a:cubicBezTo>
                  <a:pt x="0" y="45527"/>
                  <a:pt x="45527" y="0"/>
                  <a:pt x="101604" y="0"/>
                </a:cubicBezTo>
                <a:close/>
              </a:path>
            </a:pathLst>
          </a:custGeom>
          <a:solidFill>
            <a:schemeClr val="bg1"/>
          </a:solidFill>
        </p:spPr>
      </p:sp>
      <p:sp>
        <p:nvSpPr>
          <p:cNvPr id="27" name="Text 3"/>
          <p:cNvSpPr/>
          <p:nvPr>
            <p:custDataLst>
              <p:tags r:id="rId21"/>
            </p:custDataLst>
          </p:nvPr>
        </p:nvSpPr>
        <p:spPr>
          <a:xfrm>
            <a:off x="4949206" y="3752153"/>
            <a:ext cx="2698636" cy="1969135"/>
          </a:xfrm>
          <a:prstGeom prst="rect">
            <a:avLst/>
          </a:prstGeom>
          <a:noFill/>
        </p:spPr>
        <p:txBody>
          <a:bodyPr wrap="square" lIns="0" tIns="0" rIns="0" bIns="0" rtlCol="0" anchor="ctr"/>
          <a:lstStyle/>
          <a:p>
            <a:pPr indent="0">
              <a:lnSpc>
                <a:spcPct val="150000"/>
              </a:lnSpc>
              <a:buFont typeface="Arial" panose="020B0604020202020204" pitchFamily="34" charset="0"/>
              <a:buNone/>
            </a:pP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    </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胜利精密制造科技有限公司副总经理</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indent="0">
              <a:lnSpc>
                <a:spcPct val="150000"/>
              </a:lnSpc>
              <a:buFont typeface="Arial" panose="020B0604020202020204" pitchFamily="34" charset="0"/>
              <a:buNone/>
            </a:pP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    </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苏州欧菲光科技有限公司运营总监</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indent="0">
              <a:lnSpc>
                <a:spcPct val="150000"/>
              </a:lnSpc>
              <a:buFont typeface="Arial" panose="020B0604020202020204" pitchFamily="34" charset="0"/>
              <a:buNone/>
            </a:pP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    </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联建（中国）科技有限公司</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indent="0">
              <a:lnSpc>
                <a:spcPct val="150000"/>
              </a:lnSpc>
              <a:buFont typeface="Arial" panose="020B0604020202020204" pitchFamily="34" charset="0"/>
              <a:buNone/>
            </a:pP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     </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工程部科长</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a:p>
            <a:pPr indent="0">
              <a:lnSpc>
                <a:spcPct val="150000"/>
              </a:lnSpc>
              <a:buFont typeface="Arial" panose="020B0604020202020204" pitchFamily="34" charset="0"/>
              <a:buNone/>
            </a:pPr>
            <a:r>
              <a:rPr lang="en-US" altLang="zh-CN" sz="1200" dirty="0">
                <a:solidFill>
                  <a:srgbClr val="2F5597"/>
                </a:solidFill>
                <a:latin typeface="微软雅黑" panose="020B0503020204020204" charset="-122"/>
                <a:ea typeface="微软雅黑" panose="020B0503020204020204" charset="-122"/>
                <a:cs typeface="Noto Sans SC" panose="020B0200000000000000" pitchFamily="34" charset="-120"/>
              </a:rPr>
              <a:t>•   17</a:t>
            </a:r>
            <a:r>
              <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rPr>
              <a:t>年消费电子类生产管理经验</a:t>
            </a:r>
            <a:endParaRPr lang="zh-CN" altLang="en-US" sz="1200" dirty="0">
              <a:solidFill>
                <a:srgbClr val="2F5597"/>
              </a:solidFill>
              <a:latin typeface="微软雅黑" panose="020B0503020204020204" charset="-122"/>
              <a:ea typeface="微软雅黑" panose="020B0503020204020204" charset="-122"/>
              <a:cs typeface="Noto Sans SC" panose="020B0200000000000000" pitchFamily="34" charset="-120"/>
            </a:endParaRPr>
          </a:p>
        </p:txBody>
      </p:sp>
      <p:sp>
        <p:nvSpPr>
          <p:cNvPr id="31" name="椭圆 30"/>
          <p:cNvSpPr/>
          <p:nvPr>
            <p:custDataLst>
              <p:tags r:id="rId22"/>
            </p:custDataLst>
          </p:nvPr>
        </p:nvSpPr>
        <p:spPr>
          <a:xfrm>
            <a:off x="4863254" y="2234800"/>
            <a:ext cx="1505585" cy="1523365"/>
          </a:xfrm>
          <a:prstGeom prst="ellipse">
            <a:avLst/>
          </a:prstGeom>
          <a:noFill/>
          <a:ln>
            <a:solidFill>
              <a:schemeClr val="tx1">
                <a:lumMod val="50000"/>
                <a:lumOff val="5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6" name="图片 45"/>
          <p:cNvPicPr>
            <a:picLocks noChangeAspect="1"/>
          </p:cNvPicPr>
          <p:nvPr>
            <p:custDataLst>
              <p:tags r:id="rId23"/>
            </p:custDataLst>
          </p:nvPr>
        </p:nvPicPr>
        <p:blipFill>
          <a:blip r:embed="rId24"/>
          <a:srcRect l="18523" t="8783" r="17764" b="8942"/>
          <a:stretch>
            <a:fillRect/>
          </a:stretch>
        </p:blipFill>
        <p:spPr>
          <a:xfrm>
            <a:off x="4863889" y="2237340"/>
            <a:ext cx="1504315" cy="1520190"/>
          </a:xfrm>
          <a:prstGeom prst="ellipse">
            <a:avLst/>
          </a:prstGeom>
        </p:spPr>
      </p:pic>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核心团队</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2" name="文本框 1"/>
          <p:cNvSpPr txBox="1"/>
          <p:nvPr/>
        </p:nvSpPr>
        <p:spPr>
          <a:xfrm>
            <a:off x="5246370" y="913765"/>
            <a:ext cx="1874520" cy="521970"/>
          </a:xfrm>
          <a:prstGeom prst="rect">
            <a:avLst/>
          </a:prstGeom>
          <a:noFill/>
        </p:spPr>
        <p:txBody>
          <a:bodyPr wrap="square" rtlCol="0" anchor="t">
            <a:spAutoFit/>
          </a:bodyPr>
          <a:lstStyle/>
          <a:p>
            <a:r>
              <a:rPr lang="zh-CN" altLang="en-US" sz="2800" b="1" dirty="0">
                <a:solidFill>
                  <a:srgbClr val="0A58A2"/>
                </a:solidFill>
                <a:latin typeface="微软雅黑" panose="020B0503020204020204" charset="-122"/>
                <a:ea typeface="微软雅黑" panose="020B0503020204020204" charset="-122"/>
                <a:sym typeface="+mn-ea"/>
              </a:rPr>
              <a:t>研发力量</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3" name="直接连接符 2"/>
          <p:cNvCxnSpPr/>
          <p:nvPr>
            <p:custDataLst>
              <p:tags r:id="rId1"/>
            </p:custDataLst>
          </p:nvPr>
        </p:nvCxnSpPr>
        <p:spPr>
          <a:xfrm>
            <a:off x="4634796" y="1593180"/>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custDataLst>
              <p:tags r:id="rId2"/>
            </p:custDataLst>
          </p:nvPr>
        </p:nvSpPr>
        <p:spPr>
          <a:xfrm>
            <a:off x="4616381" y="1437485"/>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sp>
        <p:nvSpPr>
          <p:cNvPr id="8" name="椭圆 7"/>
          <p:cNvSpPr/>
          <p:nvPr/>
        </p:nvSpPr>
        <p:spPr>
          <a:xfrm>
            <a:off x="1343660" y="3578225"/>
            <a:ext cx="2758440" cy="252666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rcRect l="17518" r="17518"/>
          <a:stretch>
            <a:fillRect/>
          </a:stretch>
        </p:blipFill>
        <p:spPr>
          <a:xfrm>
            <a:off x="1708785" y="3571875"/>
            <a:ext cx="2393950" cy="2385060"/>
          </a:xfrm>
          <a:prstGeom prst="ellipse">
            <a:avLst/>
          </a:prstGeom>
          <a:effectLst>
            <a:outerShdw blurRad="50800" dist="38100" dir="5400000" algn="t" rotWithShape="0">
              <a:prstClr val="black">
                <a:alpha val="40000"/>
              </a:prstClr>
            </a:outerShdw>
          </a:effectLst>
        </p:spPr>
      </p:pic>
      <p:sp>
        <p:nvSpPr>
          <p:cNvPr id="30" name="椭圆 29"/>
          <p:cNvSpPr/>
          <p:nvPr/>
        </p:nvSpPr>
        <p:spPr>
          <a:xfrm>
            <a:off x="1687830" y="3578225"/>
            <a:ext cx="2414270" cy="2378710"/>
          </a:xfrm>
          <a:prstGeom prst="ellipse">
            <a:avLst/>
          </a:prstGeom>
          <a:solidFill>
            <a:schemeClr val="accent5">
              <a:lumMod val="7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custDataLst>
              <p:tags r:id="rId4"/>
            </p:custDataLst>
          </p:nvPr>
        </p:nvSpPr>
        <p:spPr>
          <a:xfrm>
            <a:off x="2259003" y="1898295"/>
            <a:ext cx="7379334" cy="2125980"/>
          </a:xfrm>
          <a:prstGeom prst="roundRect">
            <a:avLst/>
          </a:prstGeom>
          <a:solidFill>
            <a:schemeClr val="bg1"/>
          </a:solidFill>
          <a:ln>
            <a:solidFill>
              <a:srgbClr val="2F5597"/>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5" name="组合 14"/>
          <p:cNvGrpSpPr/>
          <p:nvPr>
            <p:custDataLst>
              <p:tags r:id="rId5"/>
            </p:custDataLst>
          </p:nvPr>
        </p:nvGrpSpPr>
        <p:grpSpPr>
          <a:xfrm>
            <a:off x="2417117" y="2379553"/>
            <a:ext cx="1316990" cy="1077595"/>
            <a:chOff x="6413" y="2743"/>
            <a:chExt cx="2074" cy="1697"/>
          </a:xfrm>
          <a:effectLst>
            <a:outerShdw blurRad="50800" dist="38100" dir="5400000" algn="t" rotWithShape="0">
              <a:prstClr val="black">
                <a:alpha val="40000"/>
              </a:prstClr>
            </a:outerShdw>
          </a:effectLst>
        </p:grpSpPr>
        <p:sp>
          <p:nvSpPr>
            <p:cNvPr id="16" name="椭圆 15"/>
            <p:cNvSpPr/>
            <p:nvPr>
              <p:custDataLst>
                <p:tags r:id="rId6"/>
              </p:custDataLst>
            </p:nvPr>
          </p:nvSpPr>
          <p:spPr>
            <a:xfrm>
              <a:off x="6618" y="2743"/>
              <a:ext cx="1697" cy="169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custDataLst>
                <p:tags r:id="rId7"/>
              </p:custDataLst>
            </p:nvPr>
          </p:nvSpPr>
          <p:spPr>
            <a:xfrm>
              <a:off x="6413" y="3084"/>
              <a:ext cx="2074" cy="1016"/>
            </a:xfrm>
            <a:prstGeom prst="rect">
              <a:avLst/>
            </a:prstGeom>
            <a:noFill/>
          </p:spPr>
          <p:txBody>
            <a:bodyPr wrap="square" rtlCol="0" anchor="t">
              <a:spAutoFit/>
            </a:bodyPr>
            <a:lstStyle/>
            <a:p>
              <a:pPr lvl="0" algn="ctr">
                <a:lnSpc>
                  <a:spcPct val="100000"/>
                </a:lnSpc>
                <a:buClrTx/>
                <a:buSzTx/>
                <a:buFontTx/>
              </a:pPr>
              <a:r>
                <a:rPr lang="zh-CN" altLang="en-US" b="1" dirty="0">
                  <a:solidFill>
                    <a:schemeClr val="bg1"/>
                  </a:solidFill>
                  <a:latin typeface="思源宋体" panose="02020400000000000000" charset="-122"/>
                  <a:ea typeface="思源宋体" panose="02020400000000000000" charset="-122"/>
                  <a:cs typeface="思源宋体" panose="02020400000000000000" charset="-122"/>
                  <a:sym typeface="+mn-ea"/>
                </a:rPr>
                <a:t>研发</a:t>
              </a:r>
              <a:endParaRPr lang="zh-CN" altLang="en-US" b="1" dirty="0">
                <a:solidFill>
                  <a:schemeClr val="bg1"/>
                </a:solidFill>
                <a:latin typeface="思源宋体" panose="02020400000000000000" charset="-122"/>
                <a:ea typeface="思源宋体" panose="02020400000000000000" charset="-122"/>
                <a:cs typeface="思源宋体" panose="02020400000000000000" charset="-122"/>
                <a:sym typeface="+mn-ea"/>
              </a:endParaRPr>
            </a:p>
            <a:p>
              <a:pPr lvl="0" algn="ctr">
                <a:lnSpc>
                  <a:spcPct val="100000"/>
                </a:lnSpc>
                <a:buClrTx/>
                <a:buSzTx/>
                <a:buFontTx/>
              </a:pPr>
              <a:r>
                <a:rPr lang="zh-CN" altLang="en-US" b="1" dirty="0">
                  <a:solidFill>
                    <a:schemeClr val="bg1"/>
                  </a:solidFill>
                  <a:latin typeface="思源宋体" panose="02020400000000000000" charset="-122"/>
                  <a:ea typeface="思源宋体" panose="02020400000000000000" charset="-122"/>
                  <a:cs typeface="思源宋体" panose="02020400000000000000" charset="-122"/>
                  <a:sym typeface="+mn-ea"/>
                </a:rPr>
                <a:t>团队</a:t>
              </a:r>
              <a:endParaRPr lang="zh-CN" altLang="en-US" b="1" dirty="0">
                <a:solidFill>
                  <a:schemeClr val="bg1"/>
                </a:solidFill>
                <a:latin typeface="思源宋体" panose="02020400000000000000" charset="-122"/>
                <a:ea typeface="思源宋体" panose="02020400000000000000" charset="-122"/>
                <a:cs typeface="思源宋体" panose="02020400000000000000" charset="-122"/>
                <a:sym typeface="+mn-ea"/>
              </a:endParaRPr>
            </a:p>
          </p:txBody>
        </p:sp>
      </p:grpSp>
      <p:sp>
        <p:nvSpPr>
          <p:cNvPr id="19" name="文本框 18"/>
          <p:cNvSpPr txBox="1"/>
          <p:nvPr>
            <p:custDataLst>
              <p:tags r:id="rId8"/>
            </p:custDataLst>
          </p:nvPr>
        </p:nvSpPr>
        <p:spPr>
          <a:xfrm>
            <a:off x="3734107" y="2050704"/>
            <a:ext cx="5761355" cy="1705403"/>
          </a:xfrm>
          <a:prstGeom prst="rect">
            <a:avLst/>
          </a:prstGeom>
          <a:noFill/>
        </p:spPr>
        <p:txBody>
          <a:bodyPr wrap="square" rtlCol="0" anchor="t">
            <a:spAutoFit/>
          </a:bodyPr>
          <a:lstStyle/>
          <a:p>
            <a:pPr marL="285750" lvl="0" indent="-285750" algn="l">
              <a:lnSpc>
                <a:spcPct val="150000"/>
              </a:lnSpc>
              <a:buClrTx/>
              <a:buSzTx/>
              <a:buFont typeface="Arial" panose="020B0604020202020204" pitchFamily="34" charset="0"/>
              <a:buChar char="•"/>
            </a:pPr>
            <a:r>
              <a:rPr lang="zh-CN" altLang="en-US" b="1" dirty="0">
                <a:solidFill>
                  <a:srgbClr val="2F5597"/>
                </a:solidFill>
                <a:latin typeface="思源宋体" panose="02020400000000000000" charset="-122"/>
                <a:ea typeface="思源宋体" panose="02020400000000000000" charset="-122"/>
                <a:cs typeface="思源宋体" panose="02020400000000000000" charset="-122"/>
                <a:sym typeface="+mn-ea"/>
              </a:rPr>
              <a:t>特聘教授</a:t>
            </a:r>
            <a:r>
              <a:rPr lang="en-US" altLang="zh-CN" b="1" dirty="0">
                <a:solidFill>
                  <a:srgbClr val="2F5597"/>
                </a:solidFill>
                <a:latin typeface="思源宋体" panose="02020400000000000000" charset="-122"/>
                <a:ea typeface="思源宋体" panose="02020400000000000000" charset="-122"/>
                <a:cs typeface="思源宋体" panose="02020400000000000000" charset="-122"/>
                <a:sym typeface="+mn-ea"/>
              </a:rPr>
              <a:t>4</a:t>
            </a:r>
            <a:r>
              <a:rPr lang="zh-CN" altLang="en-US" b="1" dirty="0">
                <a:solidFill>
                  <a:srgbClr val="2F5597"/>
                </a:solidFill>
                <a:latin typeface="思源宋体" panose="02020400000000000000" charset="-122"/>
                <a:ea typeface="思源宋体" panose="02020400000000000000" charset="-122"/>
                <a:cs typeface="思源宋体" panose="02020400000000000000" charset="-122"/>
                <a:sym typeface="+mn-ea"/>
              </a:rPr>
              <a:t>人</a:t>
            </a:r>
            <a:r>
              <a:rPr lang="en-US" altLang="zh-CN" b="1" dirty="0">
                <a:solidFill>
                  <a:srgbClr val="2F5597"/>
                </a:solidFill>
                <a:latin typeface="思源宋体" panose="02020400000000000000" charset="-122"/>
                <a:ea typeface="思源宋体" panose="02020400000000000000" charset="-122"/>
                <a:cs typeface="思源宋体" panose="02020400000000000000" charset="-122"/>
                <a:sym typeface="+mn-ea"/>
              </a:rPr>
              <a:t>      ·  </a:t>
            </a:r>
            <a:r>
              <a:rPr lang="zh-CN" altLang="en-US" b="1" dirty="0">
                <a:solidFill>
                  <a:srgbClr val="2F5597"/>
                </a:solidFill>
                <a:latin typeface="思源宋体" panose="02020400000000000000" charset="-122"/>
                <a:ea typeface="思源宋体" panose="02020400000000000000" charset="-122"/>
                <a:cs typeface="思源宋体" panose="02020400000000000000" charset="-122"/>
                <a:sym typeface="+mn-ea"/>
              </a:rPr>
              <a:t>副教授</a:t>
            </a:r>
            <a:r>
              <a:rPr lang="en-US" altLang="zh-CN" b="1" dirty="0">
                <a:solidFill>
                  <a:srgbClr val="2F5597"/>
                </a:solidFill>
                <a:latin typeface="思源宋体" panose="02020400000000000000" charset="-122"/>
                <a:ea typeface="思源宋体" panose="02020400000000000000" charset="-122"/>
                <a:cs typeface="思源宋体" panose="02020400000000000000" charset="-122"/>
                <a:sym typeface="+mn-ea"/>
              </a:rPr>
              <a:t>/</a:t>
            </a:r>
            <a:r>
              <a:rPr lang="zh-CN" altLang="en-US" b="1" dirty="0">
                <a:solidFill>
                  <a:srgbClr val="2F5597"/>
                </a:solidFill>
                <a:latin typeface="思源宋体" panose="02020400000000000000" charset="-122"/>
                <a:ea typeface="思源宋体" panose="02020400000000000000" charset="-122"/>
                <a:cs typeface="思源宋体" panose="02020400000000000000" charset="-122"/>
                <a:sym typeface="+mn-ea"/>
              </a:rPr>
              <a:t>高级工程师</a:t>
            </a:r>
            <a:r>
              <a:rPr lang="en-US" altLang="zh-CN" b="1" dirty="0">
                <a:solidFill>
                  <a:srgbClr val="2F5597"/>
                </a:solidFill>
                <a:latin typeface="思源宋体" panose="02020400000000000000" charset="-122"/>
                <a:ea typeface="思源宋体" panose="02020400000000000000" charset="-122"/>
                <a:cs typeface="思源宋体" panose="02020400000000000000" charset="-122"/>
                <a:sym typeface="+mn-ea"/>
              </a:rPr>
              <a:t>5</a:t>
            </a:r>
            <a:r>
              <a:rPr lang="zh-CN" altLang="en-US" b="1" dirty="0">
                <a:solidFill>
                  <a:srgbClr val="2F5597"/>
                </a:solidFill>
                <a:latin typeface="思源宋体" panose="02020400000000000000" charset="-122"/>
                <a:ea typeface="思源宋体" panose="02020400000000000000" charset="-122"/>
                <a:cs typeface="思源宋体" panose="02020400000000000000" charset="-122"/>
                <a:sym typeface="+mn-ea"/>
              </a:rPr>
              <a:t>人</a:t>
            </a:r>
            <a:endParaRPr lang="zh-CN" altLang="en-US" b="1" dirty="0">
              <a:solidFill>
                <a:srgbClr val="2F5597"/>
              </a:solidFill>
              <a:latin typeface="思源宋体" panose="02020400000000000000" charset="-122"/>
              <a:ea typeface="思源宋体" panose="02020400000000000000" charset="-122"/>
              <a:cs typeface="思源宋体" panose="02020400000000000000" charset="-122"/>
              <a:sym typeface="+mn-ea"/>
            </a:endParaRPr>
          </a:p>
          <a:p>
            <a:pPr marL="285750" lvl="0" indent="-285750" algn="l">
              <a:lnSpc>
                <a:spcPct val="150000"/>
              </a:lnSpc>
              <a:buClrTx/>
              <a:buSzTx/>
              <a:buFont typeface="Arial" panose="020B0604020202020204" pitchFamily="34" charset="0"/>
              <a:buChar char="•"/>
            </a:pPr>
            <a:r>
              <a:rPr lang="zh-CN" altLang="en-US" b="1" dirty="0">
                <a:solidFill>
                  <a:srgbClr val="2F5597"/>
                </a:solidFill>
                <a:latin typeface="思源宋体" panose="02020400000000000000" charset="-122"/>
                <a:ea typeface="思源宋体" panose="02020400000000000000" charset="-122"/>
                <a:cs typeface="思源宋体" panose="02020400000000000000" charset="-122"/>
                <a:sym typeface="+mn-ea"/>
              </a:rPr>
              <a:t>讲师</a:t>
            </a:r>
            <a:r>
              <a:rPr lang="en-US" altLang="zh-CN" b="1" dirty="0">
                <a:solidFill>
                  <a:srgbClr val="2F5597"/>
                </a:solidFill>
                <a:latin typeface="思源宋体" panose="02020400000000000000" charset="-122"/>
                <a:ea typeface="思源宋体" panose="02020400000000000000" charset="-122"/>
                <a:cs typeface="思源宋体" panose="02020400000000000000" charset="-122"/>
                <a:sym typeface="+mn-ea"/>
              </a:rPr>
              <a:t>2</a:t>
            </a:r>
            <a:r>
              <a:rPr lang="zh-CN" altLang="en-US" b="1" dirty="0">
                <a:solidFill>
                  <a:srgbClr val="2F5597"/>
                </a:solidFill>
                <a:latin typeface="思源宋体" panose="02020400000000000000" charset="-122"/>
                <a:ea typeface="思源宋体" panose="02020400000000000000" charset="-122"/>
                <a:cs typeface="思源宋体" panose="02020400000000000000" charset="-122"/>
                <a:sym typeface="+mn-ea"/>
              </a:rPr>
              <a:t>人</a:t>
            </a:r>
            <a:r>
              <a:rPr lang="en-US" altLang="zh-CN" b="1" dirty="0">
                <a:solidFill>
                  <a:srgbClr val="2F5597"/>
                </a:solidFill>
                <a:latin typeface="思源宋体" panose="02020400000000000000" charset="-122"/>
                <a:ea typeface="思源宋体" panose="02020400000000000000" charset="-122"/>
                <a:cs typeface="思源宋体" panose="02020400000000000000" charset="-122"/>
                <a:sym typeface="+mn-ea"/>
              </a:rPr>
              <a:t>            ·  </a:t>
            </a:r>
            <a:r>
              <a:rPr lang="zh-CN" altLang="en-US" b="1" dirty="0">
                <a:solidFill>
                  <a:srgbClr val="2F5597"/>
                </a:solidFill>
                <a:latin typeface="思源宋体" panose="02020400000000000000" charset="-122"/>
                <a:ea typeface="思源宋体" panose="02020400000000000000" charset="-122"/>
                <a:cs typeface="思源宋体" panose="02020400000000000000" charset="-122"/>
                <a:sym typeface="+mn-ea"/>
              </a:rPr>
              <a:t>博士后</a:t>
            </a:r>
            <a:r>
              <a:rPr lang="en-US" altLang="zh-CN" b="1" dirty="0">
                <a:solidFill>
                  <a:srgbClr val="2F5597"/>
                </a:solidFill>
                <a:latin typeface="思源宋体" panose="02020400000000000000" charset="-122"/>
                <a:ea typeface="思源宋体" panose="02020400000000000000" charset="-122"/>
                <a:cs typeface="思源宋体" panose="02020400000000000000" charset="-122"/>
                <a:sym typeface="+mn-ea"/>
              </a:rPr>
              <a:t>3</a:t>
            </a:r>
            <a:r>
              <a:rPr lang="zh-CN" altLang="en-US" b="1" dirty="0">
                <a:solidFill>
                  <a:srgbClr val="2F5597"/>
                </a:solidFill>
                <a:latin typeface="思源宋体" panose="02020400000000000000" charset="-122"/>
                <a:ea typeface="思源宋体" panose="02020400000000000000" charset="-122"/>
                <a:cs typeface="思源宋体" panose="02020400000000000000" charset="-122"/>
                <a:sym typeface="+mn-ea"/>
              </a:rPr>
              <a:t>人</a:t>
            </a:r>
            <a:endParaRPr lang="zh-CN" altLang="en-US" b="1" dirty="0">
              <a:solidFill>
                <a:srgbClr val="2F5597"/>
              </a:solidFill>
              <a:latin typeface="思源宋体" panose="02020400000000000000" charset="-122"/>
              <a:ea typeface="思源宋体" panose="02020400000000000000" charset="-122"/>
              <a:cs typeface="思源宋体" panose="02020400000000000000" charset="-122"/>
              <a:sym typeface="+mn-ea"/>
            </a:endParaRPr>
          </a:p>
          <a:p>
            <a:pPr marL="285750" lvl="0" indent="-285750" algn="l">
              <a:lnSpc>
                <a:spcPct val="150000"/>
              </a:lnSpc>
              <a:buClrTx/>
              <a:buSzTx/>
              <a:buFont typeface="Arial" panose="020B0604020202020204" pitchFamily="34" charset="0"/>
              <a:buChar char="•"/>
            </a:pPr>
            <a:r>
              <a:rPr lang="zh-CN" altLang="en-US" b="1" dirty="0">
                <a:solidFill>
                  <a:srgbClr val="2F5597"/>
                </a:solidFill>
                <a:latin typeface="思源宋体" panose="02020400000000000000" charset="-122"/>
                <a:ea typeface="思源宋体" panose="02020400000000000000" charset="-122"/>
                <a:cs typeface="思源宋体" panose="02020400000000000000" charset="-122"/>
                <a:sym typeface="+mn-ea"/>
              </a:rPr>
              <a:t>工程师</a:t>
            </a:r>
            <a:r>
              <a:rPr lang="en-US" altLang="zh-CN" b="1" dirty="0">
                <a:solidFill>
                  <a:srgbClr val="2F5597"/>
                </a:solidFill>
                <a:latin typeface="思源宋体" panose="02020400000000000000" charset="-122"/>
                <a:ea typeface="思源宋体" panose="02020400000000000000" charset="-122"/>
                <a:cs typeface="思源宋体" panose="02020400000000000000" charset="-122"/>
                <a:sym typeface="+mn-ea"/>
              </a:rPr>
              <a:t>2</a:t>
            </a:r>
            <a:r>
              <a:rPr lang="zh-CN" altLang="en-US" b="1" dirty="0">
                <a:solidFill>
                  <a:srgbClr val="2F5597"/>
                </a:solidFill>
                <a:latin typeface="思源宋体" panose="02020400000000000000" charset="-122"/>
                <a:ea typeface="思源宋体" panose="02020400000000000000" charset="-122"/>
                <a:cs typeface="思源宋体" panose="02020400000000000000" charset="-122"/>
                <a:sym typeface="+mn-ea"/>
              </a:rPr>
              <a:t>人</a:t>
            </a:r>
            <a:r>
              <a:rPr lang="en-US" altLang="zh-CN" b="1" dirty="0">
                <a:solidFill>
                  <a:srgbClr val="2F5597"/>
                </a:solidFill>
                <a:latin typeface="思源宋体" panose="02020400000000000000" charset="-122"/>
                <a:ea typeface="思源宋体" panose="02020400000000000000" charset="-122"/>
                <a:cs typeface="思源宋体" panose="02020400000000000000" charset="-122"/>
                <a:sym typeface="+mn-ea"/>
              </a:rPr>
              <a:t>         ·  </a:t>
            </a:r>
            <a:r>
              <a:rPr lang="zh-CN" altLang="en-US" b="1" dirty="0">
                <a:solidFill>
                  <a:srgbClr val="2F5597"/>
                </a:solidFill>
                <a:latin typeface="思源宋体" panose="02020400000000000000" charset="-122"/>
                <a:ea typeface="思源宋体" panose="02020400000000000000" charset="-122"/>
                <a:cs typeface="思源宋体" panose="02020400000000000000" charset="-122"/>
                <a:sym typeface="+mn-ea"/>
              </a:rPr>
              <a:t>博士生、硕士生四十</a:t>
            </a:r>
            <a:r>
              <a:rPr lang="zh-CN" altLang="en-US" b="1">
                <a:solidFill>
                  <a:srgbClr val="2F5597"/>
                </a:solidFill>
                <a:latin typeface="思源宋体" panose="02020400000000000000" charset="-122"/>
                <a:ea typeface="思源宋体" panose="02020400000000000000" charset="-122"/>
                <a:cs typeface="思源宋体" panose="02020400000000000000" charset="-122"/>
                <a:sym typeface="+mn-ea"/>
              </a:rPr>
              <a:t>余人</a:t>
            </a:r>
            <a:endParaRPr lang="en-US" altLang="zh-CN" b="1">
              <a:solidFill>
                <a:srgbClr val="2F5597"/>
              </a:solidFill>
              <a:latin typeface="思源宋体" panose="02020400000000000000" charset="-122"/>
              <a:ea typeface="思源宋体" panose="02020400000000000000" charset="-122"/>
              <a:cs typeface="思源宋体" panose="02020400000000000000" charset="-122"/>
              <a:sym typeface="+mn-ea"/>
            </a:endParaRPr>
          </a:p>
          <a:p>
            <a:pPr marL="285750" lvl="0" indent="-285750" algn="l">
              <a:lnSpc>
                <a:spcPct val="150000"/>
              </a:lnSpc>
              <a:buClrTx/>
              <a:buSzTx/>
              <a:buFont typeface="Arial" panose="020B0604020202020204" pitchFamily="34" charset="0"/>
              <a:buChar char="•"/>
            </a:pPr>
            <a:r>
              <a:rPr lang="zh-CN" altLang="en-US" b="1">
                <a:solidFill>
                  <a:srgbClr val="C00000"/>
                </a:solidFill>
                <a:latin typeface="思源宋体" panose="02020400000000000000" charset="-122"/>
                <a:ea typeface="思源宋体" panose="02020400000000000000" charset="-122"/>
                <a:cs typeface="思源宋体" panose="02020400000000000000" charset="-122"/>
                <a:sym typeface="+mn-ea"/>
              </a:rPr>
              <a:t>研</a:t>
            </a:r>
            <a:r>
              <a:rPr lang="en-US" altLang="zh-CN" b="1">
                <a:solidFill>
                  <a:srgbClr val="C00000"/>
                </a:solidFill>
                <a:latin typeface="思源宋体" panose="02020400000000000000" charset="-122"/>
                <a:ea typeface="思源宋体" panose="02020400000000000000" charset="-122"/>
                <a:cs typeface="思源宋体" panose="02020400000000000000" charset="-122"/>
                <a:sym typeface="+mn-ea"/>
              </a:rPr>
              <a:t>-</a:t>
            </a:r>
            <a:r>
              <a:rPr lang="zh-CN" altLang="en-US" b="1">
                <a:solidFill>
                  <a:srgbClr val="C00000"/>
                </a:solidFill>
                <a:latin typeface="思源宋体" panose="02020400000000000000" charset="-122"/>
                <a:ea typeface="思源宋体" panose="02020400000000000000" charset="-122"/>
                <a:cs typeface="思源宋体" panose="02020400000000000000" charset="-122"/>
                <a:sym typeface="+mn-ea"/>
              </a:rPr>
              <a:t>学</a:t>
            </a:r>
            <a:r>
              <a:rPr lang="en-US" altLang="zh-CN" b="1">
                <a:solidFill>
                  <a:srgbClr val="C00000"/>
                </a:solidFill>
                <a:latin typeface="思源宋体" panose="02020400000000000000" charset="-122"/>
                <a:ea typeface="思源宋体" panose="02020400000000000000" charset="-122"/>
                <a:cs typeface="思源宋体" panose="02020400000000000000" charset="-122"/>
                <a:sym typeface="+mn-ea"/>
              </a:rPr>
              <a:t>-</a:t>
            </a:r>
            <a:r>
              <a:rPr lang="zh-CN" altLang="en-US" b="1">
                <a:solidFill>
                  <a:srgbClr val="C00000"/>
                </a:solidFill>
                <a:latin typeface="思源宋体" panose="02020400000000000000" charset="-122"/>
                <a:ea typeface="思源宋体" panose="02020400000000000000" charset="-122"/>
                <a:cs typeface="思源宋体" panose="02020400000000000000" charset="-122"/>
                <a:sym typeface="+mn-ea"/>
              </a:rPr>
              <a:t>产</a:t>
            </a:r>
            <a:r>
              <a:rPr lang="en-US" altLang="zh-CN" b="1">
                <a:solidFill>
                  <a:srgbClr val="C00000"/>
                </a:solidFill>
                <a:latin typeface="思源宋体" panose="02020400000000000000" charset="-122"/>
                <a:ea typeface="思源宋体" panose="02020400000000000000" charset="-122"/>
                <a:cs typeface="思源宋体" panose="02020400000000000000" charset="-122"/>
                <a:sym typeface="+mn-ea"/>
              </a:rPr>
              <a:t>-</a:t>
            </a:r>
            <a:r>
              <a:rPr lang="zh-CN" altLang="en-US" b="1">
                <a:solidFill>
                  <a:srgbClr val="C00000"/>
                </a:solidFill>
                <a:latin typeface="思源宋体" panose="02020400000000000000" charset="-122"/>
                <a:ea typeface="思源宋体" panose="02020400000000000000" charset="-122"/>
                <a:cs typeface="思源宋体" panose="02020400000000000000" charset="-122"/>
                <a:sym typeface="+mn-ea"/>
              </a:rPr>
              <a:t>应用，有机实践结合体</a:t>
            </a:r>
            <a:endParaRPr lang="zh-CN" altLang="en-US" b="1" dirty="0">
              <a:solidFill>
                <a:srgbClr val="C00000"/>
              </a:solidFill>
              <a:latin typeface="思源宋体" panose="02020400000000000000" charset="-122"/>
              <a:ea typeface="思源宋体" panose="02020400000000000000" charset="-122"/>
              <a:cs typeface="思源宋体" panose="02020400000000000000" charset="-122"/>
              <a:sym typeface="+mn-ea"/>
            </a:endParaRPr>
          </a:p>
        </p:txBody>
      </p:sp>
      <p:sp>
        <p:nvSpPr>
          <p:cNvPr id="34" name="圆角矩形 33"/>
          <p:cNvSpPr/>
          <p:nvPr>
            <p:custDataLst>
              <p:tags r:id="rId9"/>
            </p:custDataLst>
          </p:nvPr>
        </p:nvSpPr>
        <p:spPr>
          <a:xfrm>
            <a:off x="3180234" y="3856587"/>
            <a:ext cx="7379335" cy="2136823"/>
          </a:xfrm>
          <a:prstGeom prst="roundRect">
            <a:avLst/>
          </a:prstGeom>
          <a:solidFill>
            <a:schemeClr val="bg1"/>
          </a:solidFill>
          <a:ln>
            <a:solidFill>
              <a:srgbClr val="2F5597"/>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文本框 28"/>
          <p:cNvSpPr txBox="1"/>
          <p:nvPr>
            <p:custDataLst>
              <p:tags r:id="rId10"/>
            </p:custDataLst>
          </p:nvPr>
        </p:nvSpPr>
        <p:spPr>
          <a:xfrm>
            <a:off x="4744320" y="4176684"/>
            <a:ext cx="5001055" cy="463588"/>
          </a:xfrm>
          <a:prstGeom prst="rect">
            <a:avLst/>
          </a:prstGeom>
          <a:noFill/>
        </p:spPr>
        <p:txBody>
          <a:bodyPr wrap="square" rtlCol="0" anchor="t">
            <a:spAutoFit/>
          </a:bodyPr>
          <a:lstStyle/>
          <a:p>
            <a:pPr marL="285750" lvl="0" indent="-285750" algn="l">
              <a:lnSpc>
                <a:spcPct val="150000"/>
              </a:lnSpc>
              <a:buClrTx/>
              <a:buSzTx/>
              <a:buFont typeface="Arial" panose="020B0604020202020204" pitchFamily="34" charset="0"/>
              <a:buChar char="•"/>
            </a:pPr>
            <a:r>
              <a:rPr lang="zh-CN" altLang="en-US" b="1" dirty="0">
                <a:solidFill>
                  <a:srgbClr val="2F5597"/>
                </a:solidFill>
                <a:ea typeface="思源宋体" panose="02020400000000000000" charset="-122"/>
                <a:sym typeface="+mn-ea"/>
              </a:rPr>
              <a:t>发明专利：</a:t>
            </a:r>
            <a:r>
              <a:rPr lang="en-US" altLang="zh-CN" b="1" dirty="0">
                <a:solidFill>
                  <a:srgbClr val="2F5597"/>
                </a:solidFill>
                <a:ea typeface="思源宋体" panose="02020400000000000000" charset="-122"/>
                <a:sym typeface="+mn-ea"/>
              </a:rPr>
              <a:t>23</a:t>
            </a:r>
            <a:r>
              <a:rPr lang="zh-CN" altLang="en-US" b="1" dirty="0">
                <a:solidFill>
                  <a:srgbClr val="2F5597"/>
                </a:solidFill>
                <a:ea typeface="思源宋体" panose="02020400000000000000" charset="-122"/>
                <a:sym typeface="+mn-ea"/>
              </a:rPr>
              <a:t>项</a:t>
            </a:r>
            <a:r>
              <a:rPr lang="en-US" altLang="zh-CN" b="1" dirty="0">
                <a:solidFill>
                  <a:srgbClr val="2F5597"/>
                </a:solidFill>
                <a:ea typeface="思源宋体" panose="02020400000000000000" charset="-122"/>
                <a:sym typeface="+mn-ea"/>
              </a:rPr>
              <a:t>       </a:t>
            </a:r>
            <a:r>
              <a:rPr lang="zh-CN" altLang="en-US" b="1" dirty="0">
                <a:solidFill>
                  <a:srgbClr val="2F5597"/>
                </a:solidFill>
                <a:ea typeface="思源宋体" panose="02020400000000000000" charset="-122"/>
                <a:sym typeface="+mn-ea"/>
              </a:rPr>
              <a:t>实用型专利：70余项</a:t>
            </a:r>
            <a:endParaRPr lang="zh-CN" altLang="en-US" b="1" dirty="0">
              <a:solidFill>
                <a:srgbClr val="2F5597"/>
              </a:solidFill>
              <a:ea typeface="思源宋体" panose="02020400000000000000" charset="-122"/>
              <a:sym typeface="+mn-ea"/>
            </a:endParaRPr>
          </a:p>
        </p:txBody>
      </p:sp>
      <p:grpSp>
        <p:nvGrpSpPr>
          <p:cNvPr id="20" name="组合 19"/>
          <p:cNvGrpSpPr/>
          <p:nvPr>
            <p:custDataLst>
              <p:tags r:id="rId11"/>
            </p:custDataLst>
          </p:nvPr>
        </p:nvGrpSpPr>
        <p:grpSpPr>
          <a:xfrm>
            <a:off x="3375670" y="4191869"/>
            <a:ext cx="1316990" cy="1077595"/>
            <a:chOff x="6438" y="2743"/>
            <a:chExt cx="2074" cy="1697"/>
          </a:xfrm>
          <a:effectLst>
            <a:outerShdw blurRad="50800" dist="38100" dir="5400000" algn="t" rotWithShape="0">
              <a:prstClr val="black">
                <a:alpha val="40000"/>
              </a:prstClr>
            </a:outerShdw>
          </a:effectLst>
        </p:grpSpPr>
        <p:sp>
          <p:nvSpPr>
            <p:cNvPr id="21" name="椭圆 20"/>
            <p:cNvSpPr/>
            <p:nvPr>
              <p:custDataLst>
                <p:tags r:id="rId12"/>
              </p:custDataLst>
            </p:nvPr>
          </p:nvSpPr>
          <p:spPr>
            <a:xfrm>
              <a:off x="6618" y="2743"/>
              <a:ext cx="1697" cy="169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custDataLst>
                <p:tags r:id="rId13"/>
              </p:custDataLst>
            </p:nvPr>
          </p:nvSpPr>
          <p:spPr>
            <a:xfrm>
              <a:off x="6438" y="3063"/>
              <a:ext cx="2074" cy="1016"/>
            </a:xfrm>
            <a:prstGeom prst="rect">
              <a:avLst/>
            </a:prstGeom>
            <a:noFill/>
          </p:spPr>
          <p:txBody>
            <a:bodyPr wrap="square" rtlCol="0" anchor="t">
              <a:spAutoFit/>
            </a:bodyPr>
            <a:lstStyle/>
            <a:p>
              <a:pPr lvl="0" algn="ctr">
                <a:lnSpc>
                  <a:spcPct val="100000"/>
                </a:lnSpc>
                <a:buClrTx/>
                <a:buSzTx/>
                <a:buFontTx/>
              </a:pPr>
              <a:r>
                <a:rPr lang="zh-CN" altLang="en-US" b="1" dirty="0">
                  <a:solidFill>
                    <a:schemeClr val="bg1"/>
                  </a:solidFill>
                  <a:latin typeface="思源宋体" panose="02020400000000000000" charset="-122"/>
                  <a:ea typeface="思源宋体" panose="02020400000000000000" charset="-122"/>
                  <a:cs typeface="思源宋体" panose="02020400000000000000" charset="-122"/>
                  <a:sym typeface="+mn-ea"/>
                </a:rPr>
                <a:t>研发</a:t>
              </a:r>
              <a:endParaRPr lang="zh-CN" altLang="en-US" b="1" dirty="0">
                <a:solidFill>
                  <a:schemeClr val="bg1"/>
                </a:solidFill>
                <a:latin typeface="思源宋体" panose="02020400000000000000" charset="-122"/>
                <a:ea typeface="思源宋体" panose="02020400000000000000" charset="-122"/>
                <a:cs typeface="思源宋体" panose="02020400000000000000" charset="-122"/>
                <a:sym typeface="+mn-ea"/>
              </a:endParaRPr>
            </a:p>
            <a:p>
              <a:pPr lvl="0" algn="ctr">
                <a:lnSpc>
                  <a:spcPct val="100000"/>
                </a:lnSpc>
                <a:buClrTx/>
                <a:buSzTx/>
                <a:buFontTx/>
              </a:pPr>
              <a:r>
                <a:rPr lang="zh-CN" altLang="en-US" b="1" dirty="0">
                  <a:solidFill>
                    <a:schemeClr val="bg1"/>
                  </a:solidFill>
                  <a:latin typeface="思源宋体" panose="02020400000000000000" charset="-122"/>
                  <a:ea typeface="思源宋体" panose="02020400000000000000" charset="-122"/>
                  <a:cs typeface="思源宋体" panose="02020400000000000000" charset="-122"/>
                  <a:sym typeface="+mn-ea"/>
                </a:rPr>
                <a:t>成果</a:t>
              </a:r>
              <a:endParaRPr lang="zh-CN" altLang="en-US" b="1" dirty="0">
                <a:solidFill>
                  <a:schemeClr val="bg1"/>
                </a:solidFill>
                <a:latin typeface="思源宋体" panose="02020400000000000000" charset="-122"/>
                <a:ea typeface="思源宋体" panose="02020400000000000000" charset="-122"/>
                <a:cs typeface="思源宋体" panose="02020400000000000000" charset="-122"/>
                <a:sym typeface="+mn-ea"/>
              </a:endParaRPr>
            </a:p>
          </p:txBody>
        </p:sp>
      </p:grpSp>
      <p:sp>
        <p:nvSpPr>
          <p:cNvPr id="4" name="矩形 3"/>
          <p:cNvSpPr/>
          <p:nvPr/>
        </p:nvSpPr>
        <p:spPr>
          <a:xfrm>
            <a:off x="4102100" y="5636931"/>
            <a:ext cx="7711948" cy="85725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sp>
        <p:nvSpPr>
          <p:cNvPr id="5" name="文本框 11"/>
          <p:cNvSpPr txBox="1"/>
          <p:nvPr/>
        </p:nvSpPr>
        <p:spPr>
          <a:xfrm>
            <a:off x="4744320" y="4718609"/>
            <a:ext cx="5328506" cy="646331"/>
          </a:xfrm>
          <a:prstGeom prst="rect">
            <a:avLst/>
          </a:prstGeom>
          <a:noFill/>
          <a:ln w="9525">
            <a:noFill/>
          </a:ln>
        </p:spPr>
        <p:txBody>
          <a:bodyPr wrap="square" anchor="t">
            <a:spAutoFit/>
          </a:bodyPr>
          <a:lstStyle/>
          <a:p>
            <a:pPr marL="285750" indent="-285750" algn="l">
              <a:buFont typeface="Arial" panose="020B0604020202020204" pitchFamily="34" charset="0"/>
              <a:buChar char="•"/>
            </a:pPr>
            <a:r>
              <a:rPr lang="zh-CN" altLang="en-US" b="1" dirty="0">
                <a:solidFill>
                  <a:srgbClr val="2F5597"/>
                </a:solidFill>
                <a:ea typeface="思源宋体" panose="02020400000000000000" charset="-122"/>
                <a:sym typeface="+mn-ea"/>
              </a:rPr>
              <a:t>拥有完全自主知识产权的镀膜设备和材料的设计</a:t>
            </a:r>
            <a:endParaRPr lang="en-US" altLang="zh-CN" b="1" dirty="0">
              <a:solidFill>
                <a:srgbClr val="2F5597"/>
              </a:solidFill>
              <a:ea typeface="思源宋体" panose="02020400000000000000" charset="-122"/>
              <a:sym typeface="+mn-ea"/>
            </a:endParaRPr>
          </a:p>
          <a:p>
            <a:pPr algn="l"/>
            <a:r>
              <a:rPr lang="zh-CN" altLang="en-US" b="1" dirty="0">
                <a:solidFill>
                  <a:srgbClr val="2F5597"/>
                </a:solidFill>
                <a:ea typeface="思源宋体" panose="02020400000000000000" charset="-122"/>
                <a:sym typeface="+mn-ea"/>
              </a:rPr>
              <a:t>     与制造能力</a:t>
            </a:r>
            <a:endParaRPr lang="zh-CN" altLang="en-US" b="1" dirty="0">
              <a:solidFill>
                <a:srgbClr val="2F5597"/>
              </a:solidFill>
              <a:ea typeface="思源宋体" panose="02020400000000000000" charset="-122"/>
              <a:sym typeface="+mn-ea"/>
            </a:endParaRPr>
          </a:p>
        </p:txBody>
      </p:sp>
      <p:sp>
        <p:nvSpPr>
          <p:cNvPr id="6" name="文本框 5"/>
          <p:cNvSpPr txBox="1"/>
          <p:nvPr/>
        </p:nvSpPr>
        <p:spPr>
          <a:xfrm>
            <a:off x="4028767" y="5746870"/>
            <a:ext cx="8105241" cy="700576"/>
          </a:xfrm>
          <a:prstGeom prst="rect">
            <a:avLst/>
          </a:prstGeom>
          <a:noFill/>
        </p:spPr>
        <p:txBody>
          <a:bodyPr wrap="square" rtlCol="0">
            <a:spAutoFit/>
          </a:bodyPr>
          <a:lstStyle/>
          <a:p>
            <a:pPr marL="285750" indent="-285750" algn="l">
              <a:lnSpc>
                <a:spcPct val="150000"/>
              </a:lnSpc>
              <a:spcBef>
                <a:spcPts val="10"/>
              </a:spcBef>
              <a:buSzPct val="100000"/>
              <a:buFont typeface="Wingdings" panose="05000000000000000000" pitchFamily="2" charset="2"/>
              <a:buChar char="Ø"/>
            </a:pPr>
            <a:r>
              <a:rPr lang="en-US" altLang="zh-CN" sz="1400" b="1" dirty="0" err="1">
                <a:solidFill>
                  <a:schemeClr val="bg1"/>
                </a:solidFill>
                <a:latin typeface="微软雅黑" panose="020B0503020204020204" charset="-122"/>
                <a:ea typeface="微软雅黑" panose="020B0503020204020204" charset="-122"/>
                <a:cs typeface="Noto Sans SC" panose="020B0200000000000000" pitchFamily="34" charset="-120"/>
              </a:rPr>
              <a:t>核心专利示例</a:t>
            </a:r>
            <a:r>
              <a:rPr lang="zh-CN" altLang="en-US" sz="1400" dirty="0">
                <a:solidFill>
                  <a:schemeClr val="bg1"/>
                </a:solidFill>
                <a:latin typeface="微软雅黑" panose="020B0503020204020204" charset="-122"/>
                <a:ea typeface="微软雅黑" panose="020B0503020204020204" charset="-122"/>
                <a:cs typeface="Noto Sans SC" panose="020B0200000000000000" pitchFamily="34" charset="-120"/>
              </a:rPr>
              <a:t>：</a:t>
            </a:r>
            <a:r>
              <a:rPr lang="en-US" altLang="zh-CN" sz="1400" dirty="0" err="1">
                <a:solidFill>
                  <a:schemeClr val="bg1"/>
                </a:solidFill>
                <a:latin typeface="微软雅黑" panose="020B0503020204020204" charset="-122"/>
                <a:ea typeface="微软雅黑" panose="020B0503020204020204" charset="-122"/>
              </a:rPr>
              <a:t>连续式真空溅射装置</a:t>
            </a:r>
            <a:r>
              <a:rPr lang="zh-CN" altLang="en-US" sz="1400" dirty="0">
                <a:solidFill>
                  <a:schemeClr val="bg1"/>
                </a:solidFill>
                <a:latin typeface="微软雅黑" panose="020B0503020204020204" charset="-122"/>
                <a:ea typeface="微软雅黑" panose="020B0503020204020204" charset="-122"/>
              </a:rPr>
              <a:t>；</a:t>
            </a:r>
            <a:r>
              <a:rPr lang="en-US" altLang="zh-CN" sz="1400" dirty="0" err="1">
                <a:solidFill>
                  <a:schemeClr val="bg1"/>
                </a:solidFill>
                <a:latin typeface="微软雅黑" panose="020B0503020204020204" charset="-122"/>
                <a:ea typeface="微软雅黑" panose="020B0503020204020204" charset="-122"/>
              </a:rPr>
              <a:t>纳米复合高导热膜层结构</a:t>
            </a:r>
            <a:r>
              <a:rPr lang="zh-CN" altLang="en-US" sz="1400" dirty="0">
                <a:solidFill>
                  <a:schemeClr val="bg1"/>
                </a:solidFill>
                <a:latin typeface="微软雅黑" panose="020B0503020204020204" charset="-122"/>
                <a:ea typeface="微软雅黑" panose="020B0503020204020204" charset="-122"/>
              </a:rPr>
              <a:t>；</a:t>
            </a:r>
            <a:r>
              <a:rPr lang="en-US" altLang="zh-CN" sz="1400" dirty="0" err="1">
                <a:solidFill>
                  <a:schemeClr val="bg1"/>
                </a:solidFill>
                <a:latin typeface="微软雅黑" panose="020B0503020204020204" charset="-122"/>
                <a:ea typeface="微软雅黑" panose="020B0503020204020204" charset="-122"/>
              </a:rPr>
              <a:t>AF膜层等离子体预处理工艺</a:t>
            </a:r>
            <a:endParaRPr lang="en-US" altLang="zh-CN" sz="1400" dirty="0">
              <a:solidFill>
                <a:schemeClr val="bg1"/>
              </a:solidFill>
              <a:latin typeface="微软雅黑" panose="020B0503020204020204" charset="-122"/>
              <a:ea typeface="微软雅黑" panose="020B0503020204020204" charset="-122"/>
            </a:endParaRPr>
          </a:p>
          <a:p>
            <a:pPr marL="285750" indent="-285750">
              <a:lnSpc>
                <a:spcPct val="150000"/>
              </a:lnSpc>
              <a:spcBef>
                <a:spcPts val="10"/>
              </a:spcBef>
              <a:buSzPct val="100000"/>
              <a:buFont typeface="Wingdings" panose="05000000000000000000" pitchFamily="2" charset="2"/>
              <a:buChar char="Ø"/>
            </a:pPr>
            <a:r>
              <a:rPr lang="en-US" altLang="zh-CN" sz="1400" b="1" dirty="0" err="1">
                <a:solidFill>
                  <a:schemeClr val="bg1"/>
                </a:solidFill>
                <a:latin typeface="微软雅黑" panose="020B0503020204020204" charset="-122"/>
                <a:ea typeface="微软雅黑" panose="020B0503020204020204" charset="-122"/>
              </a:rPr>
              <a:t>权威认证</a:t>
            </a:r>
            <a:r>
              <a:rPr lang="zh-CN" altLang="en-US" sz="1400" dirty="0">
                <a:solidFill>
                  <a:schemeClr val="bg1"/>
                </a:solidFill>
                <a:latin typeface="微软雅黑" panose="020B0503020204020204" charset="-122"/>
                <a:ea typeface="微软雅黑" panose="020B0503020204020204" charset="-122"/>
              </a:rPr>
              <a:t>：</a:t>
            </a:r>
            <a:r>
              <a:rPr lang="en-US" altLang="zh-CN" sz="1400" dirty="0" err="1">
                <a:solidFill>
                  <a:schemeClr val="bg1"/>
                </a:solidFill>
                <a:latin typeface="微软雅黑" panose="020B0503020204020204" charset="-122"/>
                <a:ea typeface="微软雅黑" panose="020B0503020204020204" charset="-122"/>
              </a:rPr>
              <a:t>所有检测由SGS、苏州纳米城完成，数据被索尼、华为纳入合格供应商档案</a:t>
            </a:r>
            <a:r>
              <a:rPr lang="en-US" altLang="zh-CN" sz="1400" dirty="0">
                <a:solidFill>
                  <a:schemeClr val="bg1"/>
                </a:solidFill>
                <a:latin typeface="微软雅黑" panose="020B0503020204020204" charset="-122"/>
                <a:ea typeface="微软雅黑" panose="020B0503020204020204" charset="-122"/>
              </a:rPr>
              <a:t>。</a:t>
            </a:r>
            <a:endParaRPr lang="en-US" altLang="zh-CN" sz="1400"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7663" t="30559" r="8668" b="15619"/>
          <a:stretch>
            <a:fillRect/>
          </a:stretch>
        </p:blipFill>
        <p:spPr>
          <a:xfrm>
            <a:off x="0" y="-452755"/>
            <a:ext cx="12192000" cy="3248025"/>
          </a:xfrm>
          <a:prstGeom prst="rect">
            <a:avLst/>
          </a:prstGeom>
        </p:spPr>
      </p:pic>
      <p:sp>
        <p:nvSpPr>
          <p:cNvPr id="4" name="矩形 3"/>
          <p:cNvSpPr/>
          <p:nvPr/>
        </p:nvSpPr>
        <p:spPr>
          <a:xfrm>
            <a:off x="0" y="-452755"/>
            <a:ext cx="12192000" cy="3248025"/>
          </a:xfrm>
          <a:prstGeom prst="rect">
            <a:avLst/>
          </a:prstGeom>
          <a:solidFill>
            <a:schemeClr val="accent5">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文本框 24"/>
          <p:cNvSpPr txBox="1"/>
          <p:nvPr/>
        </p:nvSpPr>
        <p:spPr>
          <a:xfrm>
            <a:off x="1527175" y="711835"/>
            <a:ext cx="9138285" cy="1106805"/>
          </a:xfrm>
          <a:prstGeom prst="rect">
            <a:avLst/>
          </a:prstGeom>
          <a:noFill/>
        </p:spPr>
        <p:txBody>
          <a:bodyPr wrap="square" rtlCol="0">
            <a:spAutoFit/>
          </a:bodyPr>
          <a:lstStyle/>
          <a:p>
            <a:pPr algn="ctr"/>
            <a:r>
              <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rPr>
              <a:t>PART  TWO.</a:t>
            </a:r>
            <a:endPar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endParaRPr>
          </a:p>
        </p:txBody>
      </p:sp>
      <p:sp>
        <p:nvSpPr>
          <p:cNvPr id="62" name="文本框 61"/>
          <p:cNvSpPr txBox="1"/>
          <p:nvPr/>
        </p:nvSpPr>
        <p:spPr>
          <a:xfrm>
            <a:off x="3335973" y="3481705"/>
            <a:ext cx="5520690" cy="1106805"/>
          </a:xfrm>
          <a:prstGeom prst="rect">
            <a:avLst/>
          </a:prstGeom>
          <a:noFill/>
        </p:spPr>
        <p:txBody>
          <a:bodyPr wrap="square" rtlCol="0">
            <a:spAutoFit/>
          </a:bodyPr>
          <a:lstStyle/>
          <a:p>
            <a:pPr algn="ctr"/>
            <a:r>
              <a:rPr lang="zh-CN" altLang="en-US" sz="6600" dirty="0">
                <a:solidFill>
                  <a:srgbClr val="2F5597"/>
                </a:solidFill>
                <a:effectLst>
                  <a:outerShdw blurRad="38100" dist="38100" dir="2700000" algn="tl">
                    <a:srgbClr val="000000">
                      <a:alpha val="20000"/>
                    </a:srgbClr>
                  </a:outerShdw>
                </a:effectLst>
                <a:latin typeface="兰米宋体" panose="02000503000000000000" charset="-122"/>
                <a:ea typeface="兰米宋体" panose="02000503000000000000" charset="-122"/>
                <a:sym typeface="兰米宋体" panose="02000503000000000000" charset="-122"/>
              </a:rPr>
              <a:t>项目背景</a:t>
            </a:r>
            <a:endParaRPr lang="zh-CN" altLang="en-US" sz="6600" dirty="0">
              <a:solidFill>
                <a:srgbClr val="2F5597"/>
              </a:solidFill>
              <a:effectLst>
                <a:outerShdw blurRad="38100" dist="38100" dir="2700000" algn="tl">
                  <a:srgbClr val="000000">
                    <a:alpha val="20000"/>
                  </a:srgbClr>
                </a:outerShdw>
              </a:effectLst>
              <a:latin typeface="兰米宋体" panose="02000503000000000000" charset="-122"/>
              <a:ea typeface="兰米宋体" panose="02000503000000000000" charset="-122"/>
              <a:sym typeface="兰米宋体" panose="02000503000000000000" charset="-122"/>
            </a:endParaRPr>
          </a:p>
        </p:txBody>
      </p:sp>
      <p:sp>
        <p:nvSpPr>
          <p:cNvPr id="8" name="文本框 7"/>
          <p:cNvSpPr txBox="1"/>
          <p:nvPr/>
        </p:nvSpPr>
        <p:spPr>
          <a:xfrm>
            <a:off x="3839528" y="4969042"/>
            <a:ext cx="4513580" cy="380365"/>
          </a:xfrm>
          <a:prstGeom prst="rect">
            <a:avLst/>
          </a:prstGeom>
          <a:noFill/>
        </p:spPr>
        <p:txBody>
          <a:bodyPr wrap="square" rtlCol="0">
            <a:noAutofit/>
          </a:bodyPr>
          <a:lstStyle/>
          <a:p>
            <a:pPr algn="ctr"/>
            <a:r>
              <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rPr>
              <a:t>Project Background</a:t>
            </a:r>
            <a:endPar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endParaRPr>
          </a:p>
          <a:p>
            <a:pPr algn="ctr"/>
            <a:endPar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endParaRPr>
          </a:p>
        </p:txBody>
      </p:sp>
      <p:cxnSp>
        <p:nvCxnSpPr>
          <p:cNvPr id="9" name="直接连接符 8"/>
          <p:cNvCxnSpPr/>
          <p:nvPr/>
        </p:nvCxnSpPr>
        <p:spPr>
          <a:xfrm>
            <a:off x="4623575" y="4794832"/>
            <a:ext cx="2945487" cy="0"/>
          </a:xfrm>
          <a:prstGeom prst="line">
            <a:avLst/>
          </a:prstGeom>
          <a:ln w="22225">
            <a:solidFill>
              <a:srgbClr val="2F5597"/>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635" y="6672580"/>
            <a:ext cx="12191365" cy="18542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2" name="组合 11"/>
          <p:cNvGrpSpPr/>
          <p:nvPr/>
        </p:nvGrpSpPr>
        <p:grpSpPr>
          <a:xfrm rot="16200000" flipH="1">
            <a:off x="6041390" y="808355"/>
            <a:ext cx="80010" cy="12019280"/>
            <a:chOff x="9597" y="0"/>
            <a:chExt cx="0" cy="10800"/>
          </a:xfrm>
        </p:grpSpPr>
        <p:cxnSp>
          <p:nvCxnSpPr>
            <p:cNvPr id="19" name="直接连接符 18"/>
            <p:cNvCxnSpPr/>
            <p:nvPr/>
          </p:nvCxnSpPr>
          <p:spPr>
            <a:xfrm>
              <a:off x="9597" y="0"/>
              <a:ext cx="0" cy="5211"/>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9597" y="4680"/>
              <a:ext cx="0" cy="6120"/>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641" y="180945"/>
            <a:ext cx="1327225" cy="5308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2058035"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项目背景</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3" name="文本框 2"/>
          <p:cNvSpPr txBox="1"/>
          <p:nvPr/>
        </p:nvSpPr>
        <p:spPr>
          <a:xfrm>
            <a:off x="5080000" y="795655"/>
            <a:ext cx="1874520" cy="523220"/>
          </a:xfrm>
          <a:prstGeom prst="rect">
            <a:avLst/>
          </a:prstGeom>
          <a:noFill/>
        </p:spPr>
        <p:txBody>
          <a:bodyPr wrap="square" rtlCol="0" anchor="t">
            <a:spAutoFit/>
          </a:bodyPr>
          <a:lstStyle/>
          <a:p>
            <a:r>
              <a:rPr lang="zh-CN" altLang="en-US" sz="2800" b="1">
                <a:solidFill>
                  <a:srgbClr val="0A58A2"/>
                </a:solidFill>
                <a:latin typeface="微软雅黑" panose="020B0503020204020204" charset="-122"/>
                <a:ea typeface="微软雅黑" panose="020B0503020204020204" charset="-122"/>
                <a:sym typeface="+mn-ea"/>
              </a:rPr>
              <a:t>行业痛点</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4" name="直接连接符 3"/>
          <p:cNvCxnSpPr/>
          <p:nvPr>
            <p:custDataLst>
              <p:tags r:id="rId1"/>
            </p:custDataLst>
          </p:nvPr>
        </p:nvCxnSpPr>
        <p:spPr>
          <a:xfrm>
            <a:off x="4450011" y="1452845"/>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custDataLst>
              <p:tags r:id="rId2"/>
            </p:custDataLst>
          </p:nvPr>
        </p:nvSpPr>
        <p:spPr>
          <a:xfrm>
            <a:off x="4450011" y="1319375"/>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sp>
        <p:nvSpPr>
          <p:cNvPr id="10" name="文本框 9"/>
          <p:cNvSpPr txBox="1"/>
          <p:nvPr>
            <p:custDataLst>
              <p:tags r:id="rId3"/>
            </p:custDataLst>
          </p:nvPr>
        </p:nvSpPr>
        <p:spPr>
          <a:xfrm>
            <a:off x="1241425" y="2198370"/>
            <a:ext cx="4371340" cy="922020"/>
          </a:xfrm>
          <a:prstGeom prst="rect">
            <a:avLst/>
          </a:prstGeom>
          <a:noFill/>
        </p:spPr>
        <p:txBody>
          <a:bodyPr wrap="square" rtlCol="0" anchor="t">
            <a:spAutoFit/>
          </a:bodyPr>
          <a:lstStyle/>
          <a:p>
            <a:pPr lvl="0" algn="l">
              <a:lnSpc>
                <a:spcPct val="150000"/>
              </a:lnSpc>
              <a:buClrTx/>
              <a:buSzTx/>
              <a:buFontTx/>
            </a:pPr>
            <a:r>
              <a:rPr lang="zh-CN" altLang="en-US" sz="1200">
                <a:latin typeface="微软雅黑" panose="020B0503020204020204" charset="-122"/>
                <a:ea typeface="微软雅黑" panose="020B0503020204020204" charset="-122"/>
                <a:cs typeface="思源宋体" panose="02020400000000000000" charset="-122"/>
                <a:sym typeface="+mn-ea"/>
              </a:rPr>
              <a:t>高端真空镀膜设备及配套基础设施（真空系统、环境控制、废气处理等）</a:t>
            </a:r>
            <a:r>
              <a:rPr lang="zh-CN" altLang="en-US" sz="1200" b="1">
                <a:latin typeface="微软雅黑" panose="020B0503020204020204" charset="-122"/>
                <a:ea typeface="微软雅黑" panose="020B0503020204020204" charset="-122"/>
                <a:cs typeface="思源宋体" panose="02020400000000000000" charset="-122"/>
                <a:sym typeface="+mn-ea"/>
              </a:rPr>
              <a:t>投资规模大</a:t>
            </a:r>
            <a:r>
              <a:rPr lang="zh-CN" altLang="en-US" sz="1200">
                <a:latin typeface="微软雅黑" panose="020B0503020204020204" charset="-122"/>
                <a:ea typeface="微软雅黑" panose="020B0503020204020204" charset="-122"/>
                <a:cs typeface="思源宋体" panose="02020400000000000000" charset="-122"/>
                <a:sym typeface="+mn-ea"/>
              </a:rPr>
              <a:t>，</a:t>
            </a:r>
            <a:r>
              <a:rPr lang="zh-CN" altLang="en-US" sz="1200" b="1">
                <a:latin typeface="微软雅黑" panose="020B0503020204020204" charset="-122"/>
                <a:ea typeface="微软雅黑" panose="020B0503020204020204" charset="-122"/>
                <a:cs typeface="思源宋体" panose="02020400000000000000" charset="-122"/>
                <a:sym typeface="+mn-ea"/>
              </a:rPr>
              <a:t>核心部件高度依赖进口</a:t>
            </a:r>
            <a:r>
              <a:rPr lang="zh-CN" altLang="en-US" sz="1200">
                <a:latin typeface="微软雅黑" panose="020B0503020204020204" charset="-122"/>
                <a:ea typeface="微软雅黑" panose="020B0503020204020204" charset="-122"/>
                <a:cs typeface="思源宋体" panose="02020400000000000000" charset="-122"/>
                <a:sym typeface="+mn-ea"/>
              </a:rPr>
              <a:t>，采购成本居高不下，企业面临巨大的资金压力与投资回收周期长的挑战。</a:t>
            </a:r>
            <a:endParaRPr lang="zh-CN" altLang="en-US" sz="1200" dirty="0">
              <a:latin typeface="微软雅黑" panose="020B0503020204020204" charset="-122"/>
              <a:ea typeface="微软雅黑" panose="020B0503020204020204" charset="-122"/>
              <a:cs typeface="思源宋体" panose="02020400000000000000" charset="-122"/>
              <a:sym typeface="+mn-ea"/>
            </a:endParaRPr>
          </a:p>
        </p:txBody>
      </p:sp>
      <p:sp>
        <p:nvSpPr>
          <p:cNvPr id="14" name="文本框 13"/>
          <p:cNvSpPr txBox="1"/>
          <p:nvPr>
            <p:custDataLst>
              <p:tags r:id="rId4"/>
            </p:custDataLst>
          </p:nvPr>
        </p:nvSpPr>
        <p:spPr>
          <a:xfrm>
            <a:off x="1241425" y="5499100"/>
            <a:ext cx="4335145" cy="922020"/>
          </a:xfrm>
          <a:prstGeom prst="rect">
            <a:avLst/>
          </a:prstGeom>
          <a:noFill/>
        </p:spPr>
        <p:txBody>
          <a:bodyPr wrap="square" rtlCol="0" anchor="t">
            <a:spAutoFit/>
          </a:bodyPr>
          <a:lstStyle/>
          <a:p>
            <a:pPr lvl="0" algn="l">
              <a:lnSpc>
                <a:spcPct val="150000"/>
              </a:lnSpc>
              <a:buClrTx/>
              <a:buSzTx/>
              <a:buFontTx/>
            </a:pPr>
            <a:r>
              <a:rPr lang="zh-CN" altLang="en-US" sz="1200">
                <a:latin typeface="微软雅黑" panose="020B0503020204020204" charset="-122"/>
                <a:ea typeface="微软雅黑" panose="020B0503020204020204" charset="-122"/>
                <a:cs typeface="思源宋体" panose="02020400000000000000" charset="-122"/>
                <a:sym typeface="+mn-ea"/>
              </a:rPr>
              <a:t>膜层质量</a:t>
            </a:r>
            <a:r>
              <a:rPr lang="zh-CN" altLang="en-US" sz="1200" b="1">
                <a:latin typeface="微软雅黑" panose="020B0503020204020204" charset="-122"/>
                <a:ea typeface="微软雅黑" panose="020B0503020204020204" charset="-122"/>
                <a:cs typeface="思源宋体" panose="02020400000000000000" charset="-122"/>
                <a:sym typeface="+mn-ea"/>
              </a:rPr>
              <a:t>缺陷频发（脱落、起泡、针孔、色差等）</a:t>
            </a:r>
            <a:r>
              <a:rPr lang="zh-CN" altLang="en-US" sz="1200">
                <a:latin typeface="微软雅黑" panose="020B0503020204020204" charset="-122"/>
                <a:ea typeface="微软雅黑" panose="020B0503020204020204" charset="-122"/>
                <a:cs typeface="思源宋体" panose="02020400000000000000" charset="-122"/>
                <a:sym typeface="+mn-ea"/>
              </a:rPr>
              <a:t>，工艺窗口窄，</a:t>
            </a:r>
            <a:r>
              <a:rPr lang="zh-CN" altLang="en-US" sz="1200" b="1">
                <a:latin typeface="微软雅黑" panose="020B0503020204020204" charset="-122"/>
                <a:ea typeface="微软雅黑" panose="020B0503020204020204" charset="-122"/>
                <a:cs typeface="思源宋体" panose="02020400000000000000" charset="-122"/>
                <a:sym typeface="+mn-ea"/>
              </a:rPr>
              <a:t>环境敏感度高</a:t>
            </a:r>
            <a:r>
              <a:rPr lang="zh-CN" altLang="en-US" sz="1200">
                <a:latin typeface="微软雅黑" panose="020B0503020204020204" charset="-122"/>
                <a:ea typeface="微软雅黑" panose="020B0503020204020204" charset="-122"/>
                <a:cs typeface="思源宋体" panose="02020400000000000000" charset="-122"/>
                <a:sym typeface="+mn-ea"/>
              </a:rPr>
              <a:t>，良品率波动显著，</a:t>
            </a:r>
            <a:r>
              <a:rPr lang="zh-CN" altLang="en-US" sz="1200" b="1">
                <a:latin typeface="微软雅黑" panose="020B0503020204020204" charset="-122"/>
                <a:ea typeface="微软雅黑" panose="020B0503020204020204" charset="-122"/>
                <a:cs typeface="思源宋体" panose="02020400000000000000" charset="-122"/>
                <a:sym typeface="+mn-ea"/>
              </a:rPr>
              <a:t>返工率居高不下</a:t>
            </a:r>
            <a:r>
              <a:rPr lang="zh-CN" altLang="en-US" sz="1200">
                <a:latin typeface="微软雅黑" panose="020B0503020204020204" charset="-122"/>
                <a:ea typeface="微软雅黑" panose="020B0503020204020204" charset="-122"/>
                <a:cs typeface="思源宋体" panose="02020400000000000000" charset="-122"/>
                <a:sym typeface="+mn-ea"/>
              </a:rPr>
              <a:t>，严重影响生产效率与客户满意度。</a:t>
            </a:r>
            <a:endParaRPr lang="zh-CN" altLang="en-US" sz="1200" dirty="0">
              <a:latin typeface="微软雅黑" panose="020B0503020204020204" charset="-122"/>
              <a:ea typeface="微软雅黑" panose="020B0503020204020204" charset="-122"/>
              <a:cs typeface="思源宋体" panose="02020400000000000000" charset="-122"/>
              <a:sym typeface="+mn-ea"/>
            </a:endParaRPr>
          </a:p>
        </p:txBody>
      </p:sp>
      <p:sp>
        <p:nvSpPr>
          <p:cNvPr id="18" name="文本框 17"/>
          <p:cNvSpPr txBox="1"/>
          <p:nvPr>
            <p:custDataLst>
              <p:tags r:id="rId5"/>
            </p:custDataLst>
          </p:nvPr>
        </p:nvSpPr>
        <p:spPr>
          <a:xfrm>
            <a:off x="6610985" y="4624070"/>
            <a:ext cx="4714240" cy="1476375"/>
          </a:xfrm>
          <a:prstGeom prst="rect">
            <a:avLst/>
          </a:prstGeom>
          <a:noFill/>
        </p:spPr>
        <p:txBody>
          <a:bodyPr wrap="square" rtlCol="0" anchor="t">
            <a:spAutoFit/>
          </a:bodyPr>
          <a:lstStyle/>
          <a:p>
            <a:pPr marL="171450" lvl="0" indent="-171450" algn="l">
              <a:lnSpc>
                <a:spcPct val="150000"/>
              </a:lnSpc>
              <a:buClrTx/>
              <a:buSzTx/>
              <a:buFont typeface="Arial" panose="020B0604020202020204" pitchFamily="34" charset="0"/>
              <a:buChar char="•"/>
            </a:pPr>
            <a:r>
              <a:rPr lang="zh-CN" altLang="en-US" sz="1200">
                <a:latin typeface="微软雅黑" panose="020B0503020204020204" charset="-122"/>
                <a:ea typeface="微软雅黑" panose="020B0503020204020204" charset="-122"/>
                <a:cs typeface="思源宋体" panose="02020400000000000000" charset="-122"/>
                <a:sym typeface="+mn-ea"/>
              </a:rPr>
              <a:t>低端市场：同质化竞争严重，价格战导致</a:t>
            </a:r>
            <a:r>
              <a:rPr lang="zh-CN" altLang="en-US" sz="1200" b="1">
                <a:latin typeface="微软雅黑" panose="020B0503020204020204" charset="-122"/>
                <a:ea typeface="微软雅黑" panose="020B0503020204020204" charset="-122"/>
                <a:cs typeface="思源宋体" panose="02020400000000000000" charset="-122"/>
                <a:sym typeface="+mn-ea"/>
              </a:rPr>
              <a:t>利润空间持续压缩</a:t>
            </a:r>
            <a:endParaRPr lang="zh-CN" altLang="en-US" sz="1200">
              <a:latin typeface="微软雅黑" panose="020B0503020204020204" charset="-122"/>
              <a:ea typeface="微软雅黑" panose="020B0503020204020204" charset="-122"/>
              <a:cs typeface="思源宋体" panose="02020400000000000000" charset="-122"/>
              <a:sym typeface="+mn-ea"/>
            </a:endParaRPr>
          </a:p>
          <a:p>
            <a:pPr marL="171450" lvl="0" indent="-171450" algn="l">
              <a:lnSpc>
                <a:spcPct val="150000"/>
              </a:lnSpc>
              <a:buClrTx/>
              <a:buSzTx/>
              <a:buFont typeface="Arial" panose="020B0604020202020204" pitchFamily="34" charset="0"/>
              <a:buChar char="•"/>
            </a:pPr>
            <a:r>
              <a:rPr lang="zh-CN" altLang="en-US" sz="1200">
                <a:latin typeface="微软雅黑" panose="020B0503020204020204" charset="-122"/>
                <a:ea typeface="微软雅黑" panose="020B0503020204020204" charset="-122"/>
                <a:cs typeface="思源宋体" panose="02020400000000000000" charset="-122"/>
                <a:sym typeface="+mn-ea"/>
              </a:rPr>
              <a:t>高端市场：</a:t>
            </a:r>
            <a:r>
              <a:rPr lang="zh-CN" altLang="en-US" sz="1200" b="1">
                <a:latin typeface="微软雅黑" panose="020B0503020204020204" charset="-122"/>
                <a:ea typeface="微软雅黑" panose="020B0503020204020204" charset="-122"/>
                <a:cs typeface="思源宋体" panose="02020400000000000000" charset="-122"/>
                <a:sym typeface="+mn-ea"/>
              </a:rPr>
              <a:t>国际领军企业技术垄断</a:t>
            </a:r>
            <a:r>
              <a:rPr lang="zh-CN" altLang="en-US" sz="1200">
                <a:latin typeface="微软雅黑" panose="020B0503020204020204" charset="-122"/>
                <a:ea typeface="微软雅黑" panose="020B0503020204020204" charset="-122"/>
                <a:cs typeface="思源宋体" panose="02020400000000000000" charset="-122"/>
                <a:sym typeface="+mn-ea"/>
              </a:rPr>
              <a:t>，国产替代面临技术壁垒与客户信任度挑战</a:t>
            </a:r>
            <a:endParaRPr lang="zh-CN" altLang="en-US" sz="1200">
              <a:latin typeface="微软雅黑" panose="020B0503020204020204" charset="-122"/>
              <a:ea typeface="微软雅黑" panose="020B0503020204020204" charset="-122"/>
              <a:cs typeface="思源宋体" panose="02020400000000000000" charset="-122"/>
              <a:sym typeface="+mn-ea"/>
            </a:endParaRPr>
          </a:p>
          <a:p>
            <a:pPr marL="171450" lvl="0" indent="-171450" algn="l">
              <a:lnSpc>
                <a:spcPct val="150000"/>
              </a:lnSpc>
              <a:buClrTx/>
              <a:buSzTx/>
              <a:buFont typeface="Arial" panose="020B0604020202020204" pitchFamily="34" charset="0"/>
              <a:buChar char="•"/>
            </a:pPr>
            <a:r>
              <a:rPr lang="zh-CN" altLang="en-US" sz="1200">
                <a:latin typeface="微软雅黑" panose="020B0503020204020204" charset="-122"/>
                <a:ea typeface="微软雅黑" panose="020B0503020204020204" charset="-122"/>
                <a:cs typeface="思源宋体" panose="02020400000000000000" charset="-122"/>
                <a:sym typeface="+mn-ea"/>
              </a:rPr>
              <a:t>定制化需求：下游客户对差异化、高性能产品需求增加，对企业技术储备与快速响应能力提出更高要求</a:t>
            </a:r>
            <a:endParaRPr lang="zh-CN" altLang="en-US" sz="1200" dirty="0">
              <a:latin typeface="微软雅黑" panose="020B0503020204020204" charset="-122"/>
              <a:ea typeface="微软雅黑" panose="020B0503020204020204" charset="-122"/>
              <a:cs typeface="思源宋体" panose="02020400000000000000" charset="-122"/>
              <a:sym typeface="+mn-ea"/>
            </a:endParaRPr>
          </a:p>
        </p:txBody>
      </p:sp>
      <p:sp>
        <p:nvSpPr>
          <p:cNvPr id="22" name="文本框 21" descr="7b0a202020202262756c6c6574223a20227b5c2263617465676f727949645c223a5c225c222c5c2274656d706c61746549645c223a32303233313634357d220a7d0a"/>
          <p:cNvSpPr txBox="1"/>
          <p:nvPr>
            <p:custDataLst>
              <p:tags r:id="rId6"/>
            </p:custDataLst>
          </p:nvPr>
        </p:nvSpPr>
        <p:spPr>
          <a:xfrm>
            <a:off x="1241425" y="3594100"/>
            <a:ext cx="4443095" cy="1476375"/>
          </a:xfrm>
          <a:prstGeom prst="rect">
            <a:avLst/>
          </a:prstGeom>
          <a:noFill/>
        </p:spPr>
        <p:txBody>
          <a:bodyPr wrap="square" rtlCol="0" anchor="t">
            <a:spAutoFit/>
          </a:bodyPr>
          <a:lstStyle/>
          <a:p>
            <a:pPr marL="342900" lvl="0" indent="-342900" algn="l">
              <a:lnSpc>
                <a:spcPct val="150000"/>
              </a:lnSpc>
              <a:buClrTx/>
              <a:buSzTx/>
              <a:buFont typeface="Arial" panose="020B0604020202020204" pitchFamily="34" charset="0"/>
              <a:buChar char="•"/>
            </a:pPr>
            <a:r>
              <a:rPr lang="zh-CN" altLang="en-US" sz="1200">
                <a:latin typeface="微软雅黑" panose="020B0503020204020204" charset="-122"/>
                <a:ea typeface="微软雅黑" panose="020B0503020204020204" charset="-122"/>
                <a:cs typeface="思源宋体" panose="02020400000000000000" charset="-122"/>
                <a:sym typeface="+mn-ea"/>
              </a:rPr>
              <a:t>材料利用率偏低：</a:t>
            </a:r>
            <a:r>
              <a:rPr lang="zh-CN" altLang="en-US" sz="1200" b="1">
                <a:latin typeface="微软雅黑" panose="020B0503020204020204" charset="-122"/>
                <a:ea typeface="微软雅黑" panose="020B0503020204020204" charset="-122"/>
                <a:cs typeface="思源宋体" panose="02020400000000000000" charset="-122"/>
                <a:sym typeface="+mn-ea"/>
              </a:rPr>
              <a:t>靶材损耗率高</a:t>
            </a:r>
            <a:r>
              <a:rPr lang="zh-CN" altLang="en-US" sz="1200">
                <a:latin typeface="微软雅黑" panose="020B0503020204020204" charset="-122"/>
                <a:ea typeface="微软雅黑" panose="020B0503020204020204" charset="-122"/>
                <a:cs typeface="思源宋体" panose="02020400000000000000" charset="-122"/>
                <a:sym typeface="+mn-ea"/>
              </a:rPr>
              <a:t>，原材料成本占比大</a:t>
            </a:r>
            <a:endParaRPr lang="zh-CN" altLang="en-US" sz="1200">
              <a:latin typeface="微软雅黑" panose="020B0503020204020204" charset="-122"/>
              <a:ea typeface="微软雅黑" panose="020B0503020204020204" charset="-122"/>
              <a:cs typeface="思源宋体" panose="02020400000000000000" charset="-122"/>
              <a:sym typeface="+mn-ea"/>
            </a:endParaRPr>
          </a:p>
          <a:p>
            <a:pPr marL="342900" lvl="0" indent="-342900" algn="l">
              <a:lnSpc>
                <a:spcPct val="150000"/>
              </a:lnSpc>
              <a:buClrTx/>
              <a:buSzTx/>
              <a:buFont typeface="Arial" panose="020B0604020202020204" pitchFamily="34" charset="0"/>
              <a:buChar char="•"/>
            </a:pPr>
            <a:r>
              <a:rPr lang="zh-CN" altLang="en-US" sz="1200">
                <a:latin typeface="微软雅黑" panose="020B0503020204020204" charset="-122"/>
                <a:ea typeface="微软雅黑" panose="020B0503020204020204" charset="-122"/>
                <a:cs typeface="思源宋体" panose="02020400000000000000" charset="-122"/>
                <a:sym typeface="+mn-ea"/>
              </a:rPr>
              <a:t>能源消耗巨大：真空系统运行</a:t>
            </a:r>
            <a:r>
              <a:rPr lang="zh-CN" altLang="en-US" sz="1200" b="1">
                <a:latin typeface="微软雅黑" panose="020B0503020204020204" charset="-122"/>
                <a:ea typeface="微软雅黑" panose="020B0503020204020204" charset="-122"/>
                <a:cs typeface="思源宋体" panose="02020400000000000000" charset="-122"/>
                <a:sym typeface="+mn-ea"/>
              </a:rPr>
              <a:t>能耗高</a:t>
            </a:r>
            <a:r>
              <a:rPr lang="zh-CN" altLang="en-US" sz="1200">
                <a:latin typeface="微软雅黑" panose="020B0503020204020204" charset="-122"/>
                <a:ea typeface="微软雅黑" panose="020B0503020204020204" charset="-122"/>
                <a:cs typeface="思源宋体" panose="02020400000000000000" charset="-122"/>
                <a:sym typeface="+mn-ea"/>
              </a:rPr>
              <a:t>，电力成本持续攀升</a:t>
            </a:r>
            <a:endParaRPr lang="zh-CN" altLang="en-US" sz="1200">
              <a:latin typeface="微软雅黑" panose="020B0503020204020204" charset="-122"/>
              <a:ea typeface="微软雅黑" panose="020B0503020204020204" charset="-122"/>
              <a:cs typeface="思源宋体" panose="02020400000000000000" charset="-122"/>
              <a:sym typeface="+mn-ea"/>
            </a:endParaRPr>
          </a:p>
          <a:p>
            <a:pPr marL="342900" lvl="0" indent="-342900" algn="l">
              <a:lnSpc>
                <a:spcPct val="150000"/>
              </a:lnSpc>
              <a:buClrTx/>
              <a:buSzTx/>
              <a:buFont typeface="Arial" panose="020B0604020202020204" pitchFamily="34" charset="0"/>
              <a:buChar char="•"/>
            </a:pPr>
            <a:r>
              <a:rPr lang="zh-CN" altLang="en-US" sz="1200">
                <a:latin typeface="微软雅黑" panose="020B0503020204020204" charset="-122"/>
                <a:ea typeface="微软雅黑" panose="020B0503020204020204" charset="-122"/>
                <a:cs typeface="思源宋体" panose="02020400000000000000" charset="-122"/>
                <a:sym typeface="+mn-ea"/>
              </a:rPr>
              <a:t>维护成本高企：精密设备</a:t>
            </a:r>
            <a:r>
              <a:rPr lang="zh-CN" altLang="en-US" sz="1200" b="1">
                <a:latin typeface="微软雅黑" panose="020B0503020204020204" charset="-122"/>
                <a:ea typeface="微软雅黑" panose="020B0503020204020204" charset="-122"/>
                <a:cs typeface="思源宋体" panose="02020400000000000000" charset="-122"/>
                <a:sym typeface="+mn-ea"/>
              </a:rPr>
              <a:t>维护频繁</a:t>
            </a:r>
            <a:r>
              <a:rPr lang="zh-CN" altLang="en-US" sz="1200">
                <a:latin typeface="微软雅黑" panose="020B0503020204020204" charset="-122"/>
                <a:ea typeface="微软雅黑" panose="020B0503020204020204" charset="-122"/>
                <a:cs typeface="思源宋体" panose="02020400000000000000" charset="-122"/>
                <a:sym typeface="+mn-ea"/>
              </a:rPr>
              <a:t>，备件费用昂贵</a:t>
            </a:r>
            <a:endParaRPr lang="zh-CN" altLang="en-US" sz="1200">
              <a:latin typeface="微软雅黑" panose="020B0503020204020204" charset="-122"/>
              <a:ea typeface="微软雅黑" panose="020B0503020204020204" charset="-122"/>
              <a:cs typeface="思源宋体" panose="02020400000000000000" charset="-122"/>
              <a:sym typeface="+mn-ea"/>
            </a:endParaRPr>
          </a:p>
          <a:p>
            <a:pPr marL="342900" lvl="0" indent="-342900" algn="l">
              <a:lnSpc>
                <a:spcPct val="150000"/>
              </a:lnSpc>
              <a:buClrTx/>
              <a:buSzTx/>
              <a:buFont typeface="Arial" panose="020B0604020202020204" pitchFamily="34" charset="0"/>
              <a:buChar char="•"/>
            </a:pPr>
            <a:r>
              <a:rPr lang="zh-CN" altLang="en-US" sz="1200">
                <a:latin typeface="微软雅黑" panose="020B0503020204020204" charset="-122"/>
                <a:ea typeface="微软雅黑" panose="020B0503020204020204" charset="-122"/>
                <a:cs typeface="思源宋体" panose="02020400000000000000" charset="-122"/>
                <a:sym typeface="+mn-ea"/>
              </a:rPr>
              <a:t>规模效应不足：</a:t>
            </a:r>
            <a:r>
              <a:rPr lang="zh-CN" altLang="en-US" sz="1200" b="1">
                <a:latin typeface="微软雅黑" panose="020B0503020204020204" charset="-122"/>
                <a:ea typeface="微软雅黑" panose="020B0503020204020204" charset="-122"/>
                <a:cs typeface="思源宋体" panose="02020400000000000000" charset="-122"/>
                <a:sym typeface="+mn-ea"/>
              </a:rPr>
              <a:t>单件生产成本压力大</a:t>
            </a:r>
            <a:r>
              <a:rPr lang="zh-CN" altLang="en-US" sz="1200">
                <a:latin typeface="微软雅黑" panose="020B0503020204020204" charset="-122"/>
                <a:ea typeface="微软雅黑" panose="020B0503020204020204" charset="-122"/>
                <a:cs typeface="思源宋体" panose="02020400000000000000" charset="-122"/>
                <a:sym typeface="+mn-ea"/>
              </a:rPr>
              <a:t>，难以通过规模化实现成本优化</a:t>
            </a:r>
            <a:endParaRPr lang="zh-CN" altLang="en-US" sz="1200" dirty="0">
              <a:latin typeface="微软雅黑" panose="020B0503020204020204" charset="-122"/>
              <a:ea typeface="微软雅黑" panose="020B0503020204020204" charset="-122"/>
              <a:cs typeface="思源宋体" panose="02020400000000000000" charset="-122"/>
              <a:sym typeface="+mn-ea"/>
            </a:endParaRPr>
          </a:p>
        </p:txBody>
      </p:sp>
      <p:sp>
        <p:nvSpPr>
          <p:cNvPr id="26" name="文本框 25"/>
          <p:cNvSpPr txBox="1"/>
          <p:nvPr>
            <p:custDataLst>
              <p:tags r:id="rId7"/>
            </p:custDataLst>
          </p:nvPr>
        </p:nvSpPr>
        <p:spPr>
          <a:xfrm>
            <a:off x="6610985" y="2400300"/>
            <a:ext cx="4375785" cy="1753235"/>
          </a:xfrm>
          <a:prstGeom prst="rect">
            <a:avLst/>
          </a:prstGeom>
          <a:noFill/>
        </p:spPr>
        <p:txBody>
          <a:bodyPr wrap="square" rtlCol="0" anchor="t">
            <a:spAutoFit/>
          </a:bodyPr>
          <a:lstStyle/>
          <a:p>
            <a:pPr marL="171450" lvl="0" indent="-171450">
              <a:lnSpc>
                <a:spcPct val="150000"/>
              </a:lnSpc>
              <a:buFont typeface="Arial" panose="020B0604020202020204" pitchFamily="34" charset="0"/>
              <a:buChar char="•"/>
            </a:pPr>
            <a:r>
              <a:rPr lang="zh-CN" altLang="en-US" sz="1200">
                <a:latin typeface="微软雅黑" panose="020B0503020204020204" charset="-122"/>
                <a:ea typeface="微软雅黑" panose="020B0503020204020204" charset="-122"/>
              </a:rPr>
              <a:t>人才储备不足：</a:t>
            </a:r>
            <a:r>
              <a:rPr lang="zh-CN" altLang="en-US" sz="1200" b="1">
                <a:latin typeface="微软雅黑" panose="020B0503020204020204" charset="-122"/>
                <a:ea typeface="微软雅黑" panose="020B0503020204020204" charset="-122"/>
              </a:rPr>
              <a:t>复合型技术人才稀缺</a:t>
            </a:r>
            <a:r>
              <a:rPr lang="zh-CN" altLang="en-US" sz="1200">
                <a:latin typeface="微软雅黑" panose="020B0503020204020204" charset="-122"/>
                <a:ea typeface="微软雅黑" panose="020B0503020204020204" charset="-122"/>
              </a:rPr>
              <a:t>，材料、工艺、设备跨学科人才难求</a:t>
            </a:r>
            <a:endParaRPr lang="zh-CN" altLang="en-US" sz="1200">
              <a:latin typeface="微软雅黑" panose="020B0503020204020204" charset="-122"/>
              <a:ea typeface="微软雅黑" panose="020B0503020204020204" charset="-122"/>
            </a:endParaRPr>
          </a:p>
          <a:p>
            <a:pPr marL="171450" lvl="0" indent="-171450">
              <a:lnSpc>
                <a:spcPct val="150000"/>
              </a:lnSpc>
              <a:buFont typeface="Arial" panose="020B0604020202020204" pitchFamily="34" charset="0"/>
              <a:buChar char="•"/>
            </a:pPr>
            <a:r>
              <a:rPr lang="zh-CN" altLang="en-US" sz="1200">
                <a:latin typeface="微软雅黑" panose="020B0503020204020204" charset="-122"/>
                <a:ea typeface="微软雅黑" panose="020B0503020204020204" charset="-122"/>
              </a:rPr>
              <a:t>研发经验积累慢：工艺</a:t>
            </a:r>
            <a:r>
              <a:rPr lang="zh-CN" altLang="en-US" sz="1200" b="1">
                <a:latin typeface="微软雅黑" panose="020B0503020204020204" charset="-122"/>
                <a:ea typeface="微软雅黑" panose="020B0503020204020204" charset="-122"/>
              </a:rPr>
              <a:t>参数优化周期长，试错成本高</a:t>
            </a:r>
            <a:endParaRPr lang="zh-CN" altLang="en-US" sz="1200">
              <a:latin typeface="微软雅黑" panose="020B0503020204020204" charset="-122"/>
              <a:ea typeface="微软雅黑" panose="020B0503020204020204" charset="-122"/>
            </a:endParaRPr>
          </a:p>
          <a:p>
            <a:pPr marL="171450" lvl="0" indent="-171450">
              <a:lnSpc>
                <a:spcPct val="150000"/>
              </a:lnSpc>
              <a:buFont typeface="Arial" panose="020B0604020202020204" pitchFamily="34" charset="0"/>
              <a:buChar char="•"/>
            </a:pPr>
            <a:r>
              <a:rPr lang="zh-CN" altLang="en-US" sz="1200">
                <a:latin typeface="微软雅黑" panose="020B0503020204020204" charset="-122"/>
                <a:ea typeface="微软雅黑" panose="020B0503020204020204" charset="-122"/>
              </a:rPr>
              <a:t>标准化程度低：缺乏统一行业标准与工艺规范</a:t>
            </a:r>
            <a:endParaRPr lang="zh-CN" altLang="en-US" sz="1200">
              <a:latin typeface="微软雅黑" panose="020B0503020204020204" charset="-122"/>
              <a:ea typeface="微软雅黑" panose="020B0503020204020204" charset="-122"/>
            </a:endParaRPr>
          </a:p>
          <a:p>
            <a:pPr marL="171450" lvl="0" indent="-171450">
              <a:lnSpc>
                <a:spcPct val="150000"/>
              </a:lnSpc>
              <a:buFont typeface="Arial" panose="020B0604020202020204" pitchFamily="34" charset="0"/>
              <a:buChar char="•"/>
            </a:pPr>
            <a:r>
              <a:rPr lang="zh-CN" altLang="en-US" sz="1200">
                <a:latin typeface="微软雅黑" panose="020B0503020204020204" charset="-122"/>
                <a:ea typeface="微软雅黑" panose="020B0503020204020204" charset="-122"/>
              </a:rPr>
              <a:t>创新响应滞后：面对新材料、新结构应用需求，</a:t>
            </a:r>
            <a:r>
              <a:rPr lang="zh-CN" altLang="en-US" sz="1200" b="1">
                <a:latin typeface="微软雅黑" panose="020B0503020204020204" charset="-122"/>
                <a:ea typeface="微软雅黑" panose="020B0503020204020204" charset="-122"/>
              </a:rPr>
              <a:t>技术迭代能力不足</a:t>
            </a:r>
            <a:endParaRPr lang="zh-CN" altLang="en-US" sz="1200" b="1" dirty="0">
              <a:latin typeface="微软雅黑" panose="020B0503020204020204" charset="-122"/>
              <a:ea typeface="微软雅黑" panose="020B0503020204020204" charset="-122"/>
              <a:cs typeface="思源宋体" panose="02020400000000000000" charset="-122"/>
              <a:sym typeface="+mn-ea"/>
            </a:endParaRPr>
          </a:p>
        </p:txBody>
      </p:sp>
      <p:grpSp>
        <p:nvGrpSpPr>
          <p:cNvPr id="29" name="组合 28"/>
          <p:cNvGrpSpPr/>
          <p:nvPr/>
        </p:nvGrpSpPr>
        <p:grpSpPr>
          <a:xfrm>
            <a:off x="5986145" y="4204335"/>
            <a:ext cx="2692400" cy="383540"/>
            <a:chOff x="9581" y="6621"/>
            <a:chExt cx="4240" cy="604"/>
          </a:xfrm>
        </p:grpSpPr>
        <p:grpSp>
          <p:nvGrpSpPr>
            <p:cNvPr id="15" name="组合 14"/>
            <p:cNvGrpSpPr/>
            <p:nvPr>
              <p:custDataLst>
                <p:tags r:id="rId8"/>
              </p:custDataLst>
            </p:nvPr>
          </p:nvGrpSpPr>
          <p:grpSpPr>
            <a:xfrm>
              <a:off x="9581" y="6643"/>
              <a:ext cx="913" cy="582"/>
              <a:chOff x="6429" y="2743"/>
              <a:chExt cx="2074" cy="1697"/>
            </a:xfrm>
            <a:effectLst>
              <a:outerShdw blurRad="50800" dist="38100" dir="5400000" algn="t" rotWithShape="0">
                <a:prstClr val="black">
                  <a:alpha val="40000"/>
                </a:prstClr>
              </a:outerShdw>
            </a:effectLst>
          </p:grpSpPr>
          <p:sp>
            <p:nvSpPr>
              <p:cNvPr id="16" name="椭圆 15"/>
              <p:cNvSpPr/>
              <p:nvPr>
                <p:custDataLst>
                  <p:tags r:id="rId9"/>
                </p:custDataLst>
              </p:nvPr>
            </p:nvSpPr>
            <p:spPr>
              <a:xfrm>
                <a:off x="6618" y="2743"/>
                <a:ext cx="1697" cy="169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17" name="文本框 16"/>
              <p:cNvSpPr txBox="1"/>
              <p:nvPr>
                <p:custDataLst>
                  <p:tags r:id="rId10"/>
                </p:custDataLst>
              </p:nvPr>
            </p:nvSpPr>
            <p:spPr>
              <a:xfrm>
                <a:off x="6429" y="2848"/>
                <a:ext cx="2074" cy="842"/>
              </a:xfrm>
              <a:prstGeom prst="rect">
                <a:avLst/>
              </a:prstGeom>
              <a:noFill/>
            </p:spPr>
            <p:txBody>
              <a:bodyPr wrap="square" rtlCol="0" anchor="t">
                <a:spAutoFit/>
              </a:bodyPr>
              <a:lstStyle/>
              <a:p>
                <a:pPr lvl="0" algn="ctr">
                  <a:lnSpc>
                    <a:spcPct val="100000"/>
                  </a:lnSpc>
                  <a:buClrTx/>
                  <a:buSzTx/>
                  <a:buFontTx/>
                </a:pPr>
                <a:r>
                  <a:rPr lang="en-US" altLang="zh-CN" sz="1600" b="1">
                    <a:solidFill>
                      <a:schemeClr val="bg1"/>
                    </a:solidFill>
                    <a:latin typeface="微软雅黑" panose="020B0503020204020204" charset="-122"/>
                    <a:ea typeface="微软雅黑" panose="020B0503020204020204" charset="-122"/>
                    <a:cs typeface="思源宋体" panose="02020400000000000000" charset="-122"/>
                    <a:sym typeface="+mn-ea"/>
                  </a:rPr>
                  <a:t>5</a:t>
                </a:r>
                <a:endParaRPr lang="en-US" altLang="zh-CN" sz="1600" b="1" dirty="0">
                  <a:solidFill>
                    <a:schemeClr val="bg1"/>
                  </a:solidFill>
                  <a:latin typeface="微软雅黑" panose="020B0503020204020204" charset="-122"/>
                  <a:ea typeface="微软雅黑" panose="020B0503020204020204" charset="-122"/>
                  <a:cs typeface="思源宋体" panose="02020400000000000000" charset="-122"/>
                  <a:sym typeface="+mn-ea"/>
                </a:endParaRPr>
              </a:p>
            </p:txBody>
          </p:sp>
        </p:grpSp>
        <p:sp>
          <p:nvSpPr>
            <p:cNvPr id="31" name="文本框 11"/>
            <p:cNvSpPr txBox="1"/>
            <p:nvPr>
              <p:custDataLst>
                <p:tags r:id="rId11"/>
              </p:custDataLst>
            </p:nvPr>
          </p:nvSpPr>
          <p:spPr>
            <a:xfrm>
              <a:off x="10411" y="6621"/>
              <a:ext cx="3410" cy="582"/>
            </a:xfrm>
            <a:prstGeom prst="rect">
              <a:avLst/>
            </a:prstGeom>
            <a:noFill/>
            <a:ln w="9525">
              <a:noFill/>
            </a:ln>
          </p:spPr>
          <p:txBody>
            <a:bodyPr wrap="square" anchor="t">
              <a:spAutoFit/>
            </a:bodyPr>
            <a:lstStyle/>
            <a:p>
              <a:pPr algn="l"/>
              <a:r>
                <a:rPr lang="zh-CN" altLang="en-US" b="1">
                  <a:solidFill>
                    <a:srgbClr val="2F5597"/>
                  </a:solidFill>
                  <a:latin typeface="微软雅黑" panose="020B0503020204020204" charset="-122"/>
                  <a:ea typeface="微软雅黑" panose="020B0503020204020204" charset="-122"/>
                  <a:sym typeface="+mn-ea"/>
                </a:rPr>
                <a:t>市场竞争日趋激烈</a:t>
              </a:r>
              <a:endParaRPr lang="zh-CN" altLang="en-US" b="1" dirty="0">
                <a:solidFill>
                  <a:srgbClr val="2F5597"/>
                </a:solidFill>
                <a:latin typeface="微软雅黑" panose="020B0503020204020204" charset="-122"/>
                <a:ea typeface="微软雅黑" panose="020B0503020204020204" charset="-122"/>
                <a:sym typeface="+mn-ea"/>
              </a:endParaRPr>
            </a:p>
          </p:txBody>
        </p:sp>
      </p:grpSp>
      <p:grpSp>
        <p:nvGrpSpPr>
          <p:cNvPr id="5" name="组合 4"/>
          <p:cNvGrpSpPr/>
          <p:nvPr/>
        </p:nvGrpSpPr>
        <p:grpSpPr>
          <a:xfrm>
            <a:off x="681990" y="3272155"/>
            <a:ext cx="2395220" cy="378460"/>
            <a:chOff x="1074" y="5153"/>
            <a:chExt cx="3772" cy="596"/>
          </a:xfrm>
        </p:grpSpPr>
        <p:grpSp>
          <p:nvGrpSpPr>
            <p:cNvPr id="19" name="组合 18"/>
            <p:cNvGrpSpPr/>
            <p:nvPr>
              <p:custDataLst>
                <p:tags r:id="rId12"/>
              </p:custDataLst>
            </p:nvPr>
          </p:nvGrpSpPr>
          <p:grpSpPr>
            <a:xfrm>
              <a:off x="1074" y="5153"/>
              <a:ext cx="913" cy="582"/>
              <a:chOff x="6429" y="2743"/>
              <a:chExt cx="2074" cy="1697"/>
            </a:xfrm>
            <a:effectLst>
              <a:outerShdw blurRad="50800" dist="38100" dir="5400000" algn="t" rotWithShape="0">
                <a:prstClr val="black">
                  <a:alpha val="40000"/>
                </a:prstClr>
              </a:outerShdw>
            </a:effectLst>
          </p:grpSpPr>
          <p:sp>
            <p:nvSpPr>
              <p:cNvPr id="20" name="椭圆 19"/>
              <p:cNvSpPr/>
              <p:nvPr>
                <p:custDataLst>
                  <p:tags r:id="rId13"/>
                </p:custDataLst>
              </p:nvPr>
            </p:nvSpPr>
            <p:spPr>
              <a:xfrm>
                <a:off x="6618" y="2743"/>
                <a:ext cx="1697" cy="169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1" name="文本框 20"/>
              <p:cNvSpPr txBox="1"/>
              <p:nvPr>
                <p:custDataLst>
                  <p:tags r:id="rId14"/>
                </p:custDataLst>
              </p:nvPr>
            </p:nvSpPr>
            <p:spPr>
              <a:xfrm>
                <a:off x="6429" y="2848"/>
                <a:ext cx="2074" cy="842"/>
              </a:xfrm>
              <a:prstGeom prst="rect">
                <a:avLst/>
              </a:prstGeom>
              <a:noFill/>
            </p:spPr>
            <p:txBody>
              <a:bodyPr wrap="square" rtlCol="0" anchor="t">
                <a:spAutoFit/>
              </a:bodyPr>
              <a:lstStyle/>
              <a:p>
                <a:pPr lvl="0" algn="ctr">
                  <a:lnSpc>
                    <a:spcPct val="100000"/>
                  </a:lnSpc>
                  <a:buClrTx/>
                  <a:buSzTx/>
                  <a:buFontTx/>
                </a:pPr>
                <a:r>
                  <a:rPr lang="en-US" altLang="zh-CN" sz="1600" b="1">
                    <a:solidFill>
                      <a:schemeClr val="bg1"/>
                    </a:solidFill>
                    <a:latin typeface="微软雅黑" panose="020B0503020204020204" charset="-122"/>
                    <a:ea typeface="微软雅黑" panose="020B0503020204020204" charset="-122"/>
                    <a:cs typeface="思源宋体" panose="02020400000000000000" charset="-122"/>
                    <a:sym typeface="+mn-ea"/>
                  </a:rPr>
                  <a:t>2</a:t>
                </a:r>
                <a:endParaRPr lang="en-US" altLang="zh-CN" sz="1600" b="1" dirty="0">
                  <a:solidFill>
                    <a:schemeClr val="bg1"/>
                  </a:solidFill>
                  <a:latin typeface="微软雅黑" panose="020B0503020204020204" charset="-122"/>
                  <a:ea typeface="微软雅黑" panose="020B0503020204020204" charset="-122"/>
                  <a:cs typeface="思源宋体" panose="02020400000000000000" charset="-122"/>
                  <a:sym typeface="+mn-ea"/>
                </a:endParaRPr>
              </a:p>
            </p:txBody>
          </p:sp>
        </p:grpSp>
        <p:sp>
          <p:nvSpPr>
            <p:cNvPr id="32" name="文本框 11"/>
            <p:cNvSpPr txBox="1"/>
            <p:nvPr>
              <p:custDataLst>
                <p:tags r:id="rId15"/>
              </p:custDataLst>
            </p:nvPr>
          </p:nvSpPr>
          <p:spPr>
            <a:xfrm>
              <a:off x="1904" y="5167"/>
              <a:ext cx="2943" cy="582"/>
            </a:xfrm>
            <a:prstGeom prst="rect">
              <a:avLst/>
            </a:prstGeom>
            <a:noFill/>
            <a:ln w="9525">
              <a:noFill/>
            </a:ln>
          </p:spPr>
          <p:txBody>
            <a:bodyPr wrap="square" anchor="t">
              <a:spAutoFit/>
            </a:bodyPr>
            <a:lstStyle/>
            <a:p>
              <a:pPr algn="l"/>
              <a:r>
                <a:rPr lang="zh-CN" altLang="en-US" b="1">
                  <a:solidFill>
                    <a:srgbClr val="2F5597"/>
                  </a:solidFill>
                  <a:latin typeface="微软雅黑" panose="020B0503020204020204" charset="-122"/>
                  <a:ea typeface="微软雅黑" panose="020B0503020204020204" charset="-122"/>
                  <a:sym typeface="+mn-ea"/>
                </a:rPr>
                <a:t>生产成本管控难</a:t>
              </a:r>
              <a:endParaRPr lang="zh-CN" altLang="en-US" b="1" dirty="0">
                <a:solidFill>
                  <a:srgbClr val="2F5597"/>
                </a:solidFill>
                <a:latin typeface="微软雅黑" panose="020B0503020204020204" charset="-122"/>
                <a:ea typeface="微软雅黑" panose="020B0503020204020204" charset="-122"/>
                <a:sym typeface="+mn-ea"/>
              </a:endParaRPr>
            </a:p>
          </p:txBody>
        </p:sp>
      </p:grpSp>
      <p:grpSp>
        <p:nvGrpSpPr>
          <p:cNvPr id="28" name="组合 27"/>
          <p:cNvGrpSpPr/>
          <p:nvPr/>
        </p:nvGrpSpPr>
        <p:grpSpPr>
          <a:xfrm>
            <a:off x="5986145" y="1939290"/>
            <a:ext cx="2848610" cy="375920"/>
            <a:chOff x="9427" y="3054"/>
            <a:chExt cx="4486" cy="592"/>
          </a:xfrm>
        </p:grpSpPr>
        <p:grpSp>
          <p:nvGrpSpPr>
            <p:cNvPr id="23" name="组合 22"/>
            <p:cNvGrpSpPr/>
            <p:nvPr>
              <p:custDataLst>
                <p:tags r:id="rId16"/>
              </p:custDataLst>
            </p:nvPr>
          </p:nvGrpSpPr>
          <p:grpSpPr>
            <a:xfrm>
              <a:off x="9427" y="3054"/>
              <a:ext cx="913" cy="582"/>
              <a:chOff x="6429" y="2743"/>
              <a:chExt cx="2074" cy="1697"/>
            </a:xfrm>
            <a:effectLst>
              <a:outerShdw blurRad="50800" dist="38100" dir="5400000" algn="t" rotWithShape="0">
                <a:prstClr val="black">
                  <a:alpha val="40000"/>
                </a:prstClr>
              </a:outerShdw>
            </a:effectLst>
          </p:grpSpPr>
          <p:sp>
            <p:nvSpPr>
              <p:cNvPr id="24" name="椭圆 23"/>
              <p:cNvSpPr/>
              <p:nvPr>
                <p:custDataLst>
                  <p:tags r:id="rId17"/>
                </p:custDataLst>
              </p:nvPr>
            </p:nvSpPr>
            <p:spPr>
              <a:xfrm>
                <a:off x="6618" y="2743"/>
                <a:ext cx="1697" cy="169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5" name="文本框 24"/>
              <p:cNvSpPr txBox="1"/>
              <p:nvPr>
                <p:custDataLst>
                  <p:tags r:id="rId18"/>
                </p:custDataLst>
              </p:nvPr>
            </p:nvSpPr>
            <p:spPr>
              <a:xfrm>
                <a:off x="6429" y="2848"/>
                <a:ext cx="2074" cy="842"/>
              </a:xfrm>
              <a:prstGeom prst="rect">
                <a:avLst/>
              </a:prstGeom>
              <a:noFill/>
            </p:spPr>
            <p:txBody>
              <a:bodyPr wrap="square" rtlCol="0" anchor="t">
                <a:spAutoFit/>
              </a:bodyPr>
              <a:lstStyle/>
              <a:p>
                <a:pPr lvl="0" algn="ctr">
                  <a:lnSpc>
                    <a:spcPct val="100000"/>
                  </a:lnSpc>
                  <a:buClrTx/>
                  <a:buSzTx/>
                  <a:buFontTx/>
                </a:pPr>
                <a:r>
                  <a:rPr lang="en-US" altLang="zh-CN" sz="1600" b="1">
                    <a:solidFill>
                      <a:schemeClr val="bg1"/>
                    </a:solidFill>
                    <a:latin typeface="微软雅黑" panose="020B0503020204020204" charset="-122"/>
                    <a:ea typeface="微软雅黑" panose="020B0503020204020204" charset="-122"/>
                    <a:cs typeface="思源宋体" panose="02020400000000000000" charset="-122"/>
                    <a:sym typeface="+mn-ea"/>
                  </a:rPr>
                  <a:t>4</a:t>
                </a:r>
                <a:endParaRPr lang="en-US" altLang="zh-CN" sz="1600" b="1" dirty="0">
                  <a:solidFill>
                    <a:schemeClr val="bg1"/>
                  </a:solidFill>
                  <a:latin typeface="微软雅黑" panose="020B0503020204020204" charset="-122"/>
                  <a:ea typeface="微软雅黑" panose="020B0503020204020204" charset="-122"/>
                  <a:cs typeface="思源宋体" panose="02020400000000000000" charset="-122"/>
                  <a:sym typeface="+mn-ea"/>
                </a:endParaRPr>
              </a:p>
            </p:txBody>
          </p:sp>
        </p:grpSp>
        <p:sp>
          <p:nvSpPr>
            <p:cNvPr id="33" name="文本框 11"/>
            <p:cNvSpPr txBox="1"/>
            <p:nvPr>
              <p:custDataLst>
                <p:tags r:id="rId19"/>
              </p:custDataLst>
            </p:nvPr>
          </p:nvSpPr>
          <p:spPr>
            <a:xfrm>
              <a:off x="10257" y="3064"/>
              <a:ext cx="3657" cy="582"/>
            </a:xfrm>
            <a:prstGeom prst="rect">
              <a:avLst/>
            </a:prstGeom>
            <a:noFill/>
            <a:ln w="9525">
              <a:noFill/>
            </a:ln>
          </p:spPr>
          <p:txBody>
            <a:bodyPr wrap="square" anchor="t">
              <a:spAutoFit/>
            </a:bodyPr>
            <a:lstStyle/>
            <a:p>
              <a:pPr algn="l"/>
              <a:r>
                <a:rPr lang="zh-CN" altLang="en-US" b="1">
                  <a:solidFill>
                    <a:srgbClr val="2F5597"/>
                  </a:solidFill>
                  <a:latin typeface="微软雅黑" panose="020B0503020204020204" charset="-122"/>
                  <a:ea typeface="微软雅黑" panose="020B0503020204020204" charset="-122"/>
                  <a:sym typeface="+mn-ea"/>
                </a:rPr>
                <a:t>技术创新能力瓶颈</a:t>
              </a:r>
              <a:endParaRPr lang="zh-CN" altLang="en-US" b="1" dirty="0">
                <a:solidFill>
                  <a:srgbClr val="2F5597"/>
                </a:solidFill>
                <a:latin typeface="微软雅黑" panose="020B0503020204020204" charset="-122"/>
                <a:ea typeface="微软雅黑" panose="020B0503020204020204" charset="-122"/>
                <a:sym typeface="+mn-ea"/>
              </a:endParaRPr>
            </a:p>
          </p:txBody>
        </p:sp>
      </p:grpSp>
      <p:grpSp>
        <p:nvGrpSpPr>
          <p:cNvPr id="27" name="组合 26"/>
          <p:cNvGrpSpPr/>
          <p:nvPr/>
        </p:nvGrpSpPr>
        <p:grpSpPr>
          <a:xfrm>
            <a:off x="681990" y="5197475"/>
            <a:ext cx="2806700" cy="372110"/>
            <a:chOff x="1074" y="8185"/>
            <a:chExt cx="4420" cy="586"/>
          </a:xfrm>
        </p:grpSpPr>
        <p:grpSp>
          <p:nvGrpSpPr>
            <p:cNvPr id="11" name="组合 10"/>
            <p:cNvGrpSpPr/>
            <p:nvPr>
              <p:custDataLst>
                <p:tags r:id="rId20"/>
              </p:custDataLst>
            </p:nvPr>
          </p:nvGrpSpPr>
          <p:grpSpPr>
            <a:xfrm>
              <a:off x="1074" y="8185"/>
              <a:ext cx="913" cy="582"/>
              <a:chOff x="6429" y="2743"/>
              <a:chExt cx="2074" cy="1697"/>
            </a:xfrm>
            <a:effectLst>
              <a:outerShdw blurRad="50800" dist="38100" dir="5400000" algn="t" rotWithShape="0">
                <a:prstClr val="black">
                  <a:alpha val="40000"/>
                </a:prstClr>
              </a:outerShdw>
            </a:effectLst>
          </p:grpSpPr>
          <p:sp>
            <p:nvSpPr>
              <p:cNvPr id="12" name="椭圆 11"/>
              <p:cNvSpPr/>
              <p:nvPr>
                <p:custDataLst>
                  <p:tags r:id="rId21"/>
                </p:custDataLst>
              </p:nvPr>
            </p:nvSpPr>
            <p:spPr>
              <a:xfrm>
                <a:off x="6618" y="2743"/>
                <a:ext cx="1697" cy="169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3" name="文本框 12"/>
              <p:cNvSpPr txBox="1"/>
              <p:nvPr>
                <p:custDataLst>
                  <p:tags r:id="rId22"/>
                </p:custDataLst>
              </p:nvPr>
            </p:nvSpPr>
            <p:spPr>
              <a:xfrm>
                <a:off x="6429" y="2848"/>
                <a:ext cx="2074" cy="842"/>
              </a:xfrm>
              <a:prstGeom prst="rect">
                <a:avLst/>
              </a:prstGeom>
              <a:noFill/>
            </p:spPr>
            <p:txBody>
              <a:bodyPr wrap="square" rtlCol="0" anchor="t">
                <a:spAutoFit/>
              </a:bodyPr>
              <a:lstStyle/>
              <a:p>
                <a:pPr lvl="0" algn="ctr">
                  <a:lnSpc>
                    <a:spcPct val="100000"/>
                  </a:lnSpc>
                  <a:buClrTx/>
                  <a:buSzTx/>
                  <a:buFontTx/>
                </a:pPr>
                <a:r>
                  <a:rPr lang="en-US" altLang="zh-CN" sz="1600" b="1">
                    <a:solidFill>
                      <a:schemeClr val="bg1"/>
                    </a:solidFill>
                    <a:latin typeface="微软雅黑" panose="020B0503020204020204" charset="-122"/>
                    <a:ea typeface="微软雅黑" panose="020B0503020204020204" charset="-122"/>
                    <a:cs typeface="思源宋体" panose="02020400000000000000" charset="-122"/>
                    <a:sym typeface="+mn-ea"/>
                  </a:rPr>
                  <a:t>3</a:t>
                </a:r>
                <a:endParaRPr lang="en-US" altLang="zh-CN" sz="1600" b="1" dirty="0">
                  <a:solidFill>
                    <a:schemeClr val="bg1"/>
                  </a:solidFill>
                  <a:latin typeface="微软雅黑" panose="020B0503020204020204" charset="-122"/>
                  <a:ea typeface="微软雅黑" panose="020B0503020204020204" charset="-122"/>
                  <a:cs typeface="思源宋体" panose="02020400000000000000" charset="-122"/>
                  <a:sym typeface="+mn-ea"/>
                </a:endParaRPr>
              </a:p>
            </p:txBody>
          </p:sp>
        </p:grpSp>
        <p:sp>
          <p:nvSpPr>
            <p:cNvPr id="34" name="文本框 11"/>
            <p:cNvSpPr txBox="1"/>
            <p:nvPr>
              <p:custDataLst>
                <p:tags r:id="rId23"/>
              </p:custDataLst>
            </p:nvPr>
          </p:nvSpPr>
          <p:spPr>
            <a:xfrm>
              <a:off x="1904" y="8189"/>
              <a:ext cx="3590" cy="582"/>
            </a:xfrm>
            <a:prstGeom prst="rect">
              <a:avLst/>
            </a:prstGeom>
            <a:noFill/>
            <a:ln w="9525">
              <a:noFill/>
            </a:ln>
          </p:spPr>
          <p:txBody>
            <a:bodyPr wrap="square" anchor="t">
              <a:spAutoFit/>
            </a:bodyPr>
            <a:lstStyle/>
            <a:p>
              <a:pPr algn="l"/>
              <a:r>
                <a:rPr lang="zh-CN" altLang="en-US" b="1">
                  <a:solidFill>
                    <a:srgbClr val="2F5597"/>
                  </a:solidFill>
                  <a:latin typeface="微软雅黑" panose="020B0503020204020204" charset="-122"/>
                  <a:ea typeface="微软雅黑" panose="020B0503020204020204" charset="-122"/>
                  <a:sym typeface="+mn-ea"/>
                </a:rPr>
                <a:t>产品良率提升困境</a:t>
              </a:r>
              <a:endParaRPr lang="zh-CN" altLang="en-US" b="1" dirty="0">
                <a:solidFill>
                  <a:srgbClr val="2F5597"/>
                </a:solidFill>
                <a:latin typeface="微软雅黑" panose="020B0503020204020204" charset="-122"/>
                <a:ea typeface="微软雅黑" panose="020B0503020204020204" charset="-122"/>
                <a:sym typeface="+mn-ea"/>
              </a:endParaRPr>
            </a:p>
          </p:txBody>
        </p:sp>
      </p:grpSp>
      <p:grpSp>
        <p:nvGrpSpPr>
          <p:cNvPr id="2" name="组合 1"/>
          <p:cNvGrpSpPr/>
          <p:nvPr/>
        </p:nvGrpSpPr>
        <p:grpSpPr>
          <a:xfrm>
            <a:off x="681990" y="1865630"/>
            <a:ext cx="2395220" cy="369570"/>
            <a:chOff x="1125" y="2938"/>
            <a:chExt cx="3772" cy="582"/>
          </a:xfrm>
        </p:grpSpPr>
        <p:grpSp>
          <p:nvGrpSpPr>
            <p:cNvPr id="7" name="组合 6"/>
            <p:cNvGrpSpPr/>
            <p:nvPr>
              <p:custDataLst>
                <p:tags r:id="rId24"/>
              </p:custDataLst>
            </p:nvPr>
          </p:nvGrpSpPr>
          <p:grpSpPr>
            <a:xfrm>
              <a:off x="1125" y="2938"/>
              <a:ext cx="913" cy="582"/>
              <a:chOff x="6429" y="2743"/>
              <a:chExt cx="2074" cy="1697"/>
            </a:xfrm>
            <a:effectLst>
              <a:outerShdw blurRad="50800" dist="38100" dir="5400000" algn="t" rotWithShape="0">
                <a:prstClr val="black">
                  <a:alpha val="40000"/>
                </a:prstClr>
              </a:outerShdw>
            </a:effectLst>
          </p:grpSpPr>
          <p:sp>
            <p:nvSpPr>
              <p:cNvPr id="8" name="椭圆 7"/>
              <p:cNvSpPr/>
              <p:nvPr>
                <p:custDataLst>
                  <p:tags r:id="rId25"/>
                </p:custDataLst>
              </p:nvPr>
            </p:nvSpPr>
            <p:spPr>
              <a:xfrm>
                <a:off x="6618" y="2743"/>
                <a:ext cx="1697" cy="169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9" name="文本框 8"/>
              <p:cNvSpPr txBox="1"/>
              <p:nvPr>
                <p:custDataLst>
                  <p:tags r:id="rId26"/>
                </p:custDataLst>
              </p:nvPr>
            </p:nvSpPr>
            <p:spPr>
              <a:xfrm>
                <a:off x="6429" y="2899"/>
                <a:ext cx="2074" cy="842"/>
              </a:xfrm>
              <a:prstGeom prst="rect">
                <a:avLst/>
              </a:prstGeom>
              <a:noFill/>
            </p:spPr>
            <p:txBody>
              <a:bodyPr wrap="square" rtlCol="0" anchor="t">
                <a:spAutoFit/>
              </a:bodyPr>
              <a:lstStyle/>
              <a:p>
                <a:pPr lvl="0" algn="ctr">
                  <a:lnSpc>
                    <a:spcPct val="100000"/>
                  </a:lnSpc>
                  <a:buClrTx/>
                  <a:buSzTx/>
                  <a:buFontTx/>
                </a:pPr>
                <a:r>
                  <a:rPr lang="en-US" altLang="zh-CN" sz="1600" b="1">
                    <a:solidFill>
                      <a:schemeClr val="bg1"/>
                    </a:solidFill>
                    <a:latin typeface="微软雅黑" panose="020B0503020204020204" charset="-122"/>
                    <a:ea typeface="微软雅黑" panose="020B0503020204020204" charset="-122"/>
                    <a:cs typeface="思源宋体" panose="02020400000000000000" charset="-122"/>
                    <a:sym typeface="+mn-ea"/>
                  </a:rPr>
                  <a:t>1</a:t>
                </a:r>
                <a:endParaRPr lang="en-US" altLang="zh-CN" sz="1600" b="1" dirty="0">
                  <a:solidFill>
                    <a:schemeClr val="bg1"/>
                  </a:solidFill>
                  <a:latin typeface="微软雅黑" panose="020B0503020204020204" charset="-122"/>
                  <a:ea typeface="微软雅黑" panose="020B0503020204020204" charset="-122"/>
                  <a:cs typeface="思源宋体" panose="02020400000000000000" charset="-122"/>
                  <a:sym typeface="+mn-ea"/>
                </a:endParaRPr>
              </a:p>
            </p:txBody>
          </p:sp>
        </p:grpSp>
        <p:sp>
          <p:nvSpPr>
            <p:cNvPr id="35" name="文本框 11"/>
            <p:cNvSpPr txBox="1"/>
            <p:nvPr>
              <p:custDataLst>
                <p:tags r:id="rId27"/>
              </p:custDataLst>
            </p:nvPr>
          </p:nvSpPr>
          <p:spPr>
            <a:xfrm>
              <a:off x="1955" y="2938"/>
              <a:ext cx="2943" cy="582"/>
            </a:xfrm>
            <a:prstGeom prst="rect">
              <a:avLst/>
            </a:prstGeom>
            <a:noFill/>
            <a:ln w="9525">
              <a:noFill/>
            </a:ln>
          </p:spPr>
          <p:txBody>
            <a:bodyPr wrap="square" anchor="t">
              <a:spAutoFit/>
            </a:bodyPr>
            <a:lstStyle/>
            <a:p>
              <a:pPr algn="l"/>
              <a:r>
                <a:rPr lang="zh-CN" altLang="en-US" b="1">
                  <a:solidFill>
                    <a:srgbClr val="2F5597"/>
                  </a:solidFill>
                  <a:latin typeface="微软雅黑" panose="020B0503020204020204" charset="-122"/>
                  <a:ea typeface="微软雅黑" panose="020B0503020204020204" charset="-122"/>
                  <a:sym typeface="+mn-ea"/>
                </a:rPr>
                <a:t>资本投入门槛高</a:t>
              </a:r>
              <a:endParaRPr lang="zh-CN" altLang="en-US" b="1" dirty="0">
                <a:solidFill>
                  <a:srgbClr val="2F5597"/>
                </a:solidFill>
                <a:latin typeface="微软雅黑" panose="020B0503020204020204" charset="-122"/>
                <a:ea typeface="微软雅黑" panose="020B0503020204020204" charset="-122"/>
                <a:sym typeface="+mn-ea"/>
              </a:endParaRPr>
            </a:p>
          </p:txBody>
        </p:sp>
      </p:gr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2058035"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项目背景</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grpSp>
        <p:nvGrpSpPr>
          <p:cNvPr id="13" name="组合 12"/>
          <p:cNvGrpSpPr/>
          <p:nvPr/>
        </p:nvGrpSpPr>
        <p:grpSpPr>
          <a:xfrm>
            <a:off x="1163373" y="1506331"/>
            <a:ext cx="9708855" cy="1791318"/>
            <a:chOff x="749033" y="1634650"/>
            <a:chExt cx="9708855" cy="1791318"/>
          </a:xfrm>
        </p:grpSpPr>
        <p:grpSp>
          <p:nvGrpSpPr>
            <p:cNvPr id="38" name="组合 37"/>
            <p:cNvGrpSpPr/>
            <p:nvPr/>
          </p:nvGrpSpPr>
          <p:grpSpPr>
            <a:xfrm>
              <a:off x="749033" y="1634650"/>
              <a:ext cx="9708855" cy="1791318"/>
              <a:chOff x="749033" y="1634650"/>
              <a:chExt cx="9708855" cy="1791318"/>
            </a:xfrm>
          </p:grpSpPr>
          <p:grpSp>
            <p:nvGrpSpPr>
              <p:cNvPr id="49" name="组合 48"/>
              <p:cNvGrpSpPr/>
              <p:nvPr/>
            </p:nvGrpSpPr>
            <p:grpSpPr>
              <a:xfrm>
                <a:off x="749033" y="1634650"/>
                <a:ext cx="9708855" cy="1791318"/>
                <a:chOff x="749033" y="1634650"/>
                <a:chExt cx="9708855" cy="1791318"/>
              </a:xfrm>
            </p:grpSpPr>
            <p:sp>
              <p:nvSpPr>
                <p:cNvPr id="52" name="矩形: 圆角 20"/>
                <p:cNvSpPr/>
                <p:nvPr/>
              </p:nvSpPr>
              <p:spPr>
                <a:xfrm>
                  <a:off x="767738" y="2023675"/>
                  <a:ext cx="9690150" cy="1402293"/>
                </a:xfrm>
                <a:prstGeom prst="roundRect">
                  <a:avLst>
                    <a:gd name="adj" fmla="val 3887"/>
                  </a:avLst>
                </a:prstGeom>
                <a:solidFill>
                  <a:schemeClr val="bg1"/>
                </a:solidFill>
                <a:ln w="9525">
                  <a:solidFill>
                    <a:schemeClr val="bg1">
                      <a:lumMod val="85000"/>
                    </a:schemeClr>
                  </a:solidFill>
                </a:ln>
                <a:effectLst>
                  <a:outerShdw blurRad="381000" dist="2286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汉仪君黑-45简" panose="020B0604020202020204" pitchFamily="34" charset="-122"/>
                    <a:cs typeface="+mn-ea"/>
                    <a:sym typeface="汉仪君黑-45简" panose="020B0604020202020204" pitchFamily="34" charset="-122"/>
                  </a:endParaRPr>
                </a:p>
              </p:txBody>
            </p:sp>
            <p:sp>
              <p:nvSpPr>
                <p:cNvPr id="58" name="矩形 1"/>
                <p:cNvSpPr/>
                <p:nvPr/>
              </p:nvSpPr>
              <p:spPr>
                <a:xfrm>
                  <a:off x="3856834" y="1822682"/>
                  <a:ext cx="533579" cy="32279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汉仪君黑-45简" panose="020B0604020202020204" pitchFamily="34" charset="-122"/>
                    <a:ea typeface="Arial" panose="020B0604020202020204" pitchFamily="34" charset="0"/>
                    <a:cs typeface="+mn-cs"/>
                    <a:sym typeface="汉仪君黑-45简" panose="020B0604020202020204" pitchFamily="34" charset="-122"/>
                  </a:endParaRPr>
                </a:p>
              </p:txBody>
            </p:sp>
            <p:sp>
              <p:nvSpPr>
                <p:cNvPr id="8" name="矩形: 圆顶角 2"/>
                <p:cNvSpPr/>
                <p:nvPr/>
              </p:nvSpPr>
              <p:spPr>
                <a:xfrm>
                  <a:off x="749033" y="1634650"/>
                  <a:ext cx="3551012" cy="527403"/>
                </a:xfrm>
                <a:prstGeom prst="round2SameRect">
                  <a:avLst>
                    <a:gd name="adj1" fmla="val 19430"/>
                    <a:gd name="adj2" fmla="val 0"/>
                  </a:avLst>
                </a:prstGeom>
                <a:solidFill>
                  <a:srgbClr val="2F5597"/>
                </a:solidFill>
                <a:ln w="12700" cap="flat" cmpd="sng" algn="ctr">
                  <a:noFill/>
                  <a:prstDash val="solid"/>
                  <a:miter lim="800000"/>
                </a:ln>
                <a:effectLst/>
              </p:spPr>
              <p:txBody>
                <a:bodyPr wrap="square" rtlCol="0" anchor="ctr">
                  <a:noAutofit/>
                </a:bodyPr>
                <a:lstStyle/>
                <a:p>
                  <a:pPr algn="ctr"/>
                  <a:endParaRPr lang="zh-CN" altLang="en-US" kern="0">
                    <a:solidFill>
                      <a:prstClr val="white"/>
                    </a:solidFill>
                    <a:latin typeface="汉仪君黑-45简" panose="020B0604020202020204" pitchFamily="34" charset="-122"/>
                    <a:sym typeface="汉仪君黑-45简" panose="020B0604020202020204" pitchFamily="34" charset="-122"/>
                  </a:endParaRPr>
                </a:p>
              </p:txBody>
            </p:sp>
          </p:grpSp>
          <p:sp>
            <p:nvSpPr>
              <p:cNvPr id="50" name="文本框 49"/>
              <p:cNvSpPr txBox="1"/>
              <p:nvPr/>
            </p:nvSpPr>
            <p:spPr>
              <a:xfrm>
                <a:off x="1250490" y="1692975"/>
                <a:ext cx="3034559" cy="400110"/>
              </a:xfrm>
              <a:prstGeom prst="rect">
                <a:avLst/>
              </a:prstGeom>
              <a:noFill/>
            </p:spPr>
            <p:txBody>
              <a:bodyPr wrap="square">
                <a:spAutoFit/>
              </a:bodyPr>
              <a:lstStyle/>
              <a:p>
                <a:r>
                  <a:rPr lang="zh-CN" altLang="en-US" sz="2000" b="1" dirty="0">
                    <a:solidFill>
                      <a:schemeClr val="bg1"/>
                    </a:solidFill>
                    <a:latin typeface="微软雅黑" panose="020B0503020204020204" charset="-122"/>
                    <a:ea typeface="微软雅黑" panose="020B0503020204020204" charset="-122"/>
                  </a:rPr>
                  <a:t>真空镀膜市场规模与增长</a:t>
                </a:r>
                <a:endParaRPr lang="zh-CN" altLang="en-US" sz="2000" b="1" dirty="0">
                  <a:solidFill>
                    <a:schemeClr val="bg1"/>
                  </a:solidFill>
                  <a:latin typeface="微软雅黑" panose="020B0503020204020204" charset="-122"/>
                  <a:ea typeface="微软雅黑" panose="020B0503020204020204" charset="-122"/>
                </a:endParaRPr>
              </a:p>
            </p:txBody>
          </p:sp>
          <p:sp>
            <p:nvSpPr>
              <p:cNvPr id="51" name="Freeform 26"/>
              <p:cNvSpPr>
                <a:spLocks noEditPoints="1"/>
              </p:cNvSpPr>
              <p:nvPr/>
            </p:nvSpPr>
            <p:spPr bwMode="auto">
              <a:xfrm>
                <a:off x="929606" y="1776382"/>
                <a:ext cx="361395" cy="270161"/>
              </a:xfrm>
              <a:custGeom>
                <a:avLst/>
                <a:gdLst>
                  <a:gd name="T0" fmla="*/ 1631 w 3261"/>
                  <a:gd name="T1" fmla="*/ 1832 h 2443"/>
                  <a:gd name="T2" fmla="*/ 2242 w 3261"/>
                  <a:gd name="T3" fmla="*/ 1832 h 2443"/>
                  <a:gd name="T4" fmla="*/ 2242 w 3261"/>
                  <a:gd name="T5" fmla="*/ 2036 h 2443"/>
                  <a:gd name="T6" fmla="*/ 1631 w 3261"/>
                  <a:gd name="T7" fmla="*/ 2036 h 2443"/>
                  <a:gd name="T8" fmla="*/ 1631 w 3261"/>
                  <a:gd name="T9" fmla="*/ 1832 h 2443"/>
                  <a:gd name="T10" fmla="*/ 1631 w 3261"/>
                  <a:gd name="T11" fmla="*/ 1424 h 2443"/>
                  <a:gd name="T12" fmla="*/ 2446 w 3261"/>
                  <a:gd name="T13" fmla="*/ 1424 h 2443"/>
                  <a:gd name="T14" fmla="*/ 2446 w 3261"/>
                  <a:gd name="T15" fmla="*/ 1629 h 2443"/>
                  <a:gd name="T16" fmla="*/ 1631 w 3261"/>
                  <a:gd name="T17" fmla="*/ 1629 h 2443"/>
                  <a:gd name="T18" fmla="*/ 1631 w 3261"/>
                  <a:gd name="T19" fmla="*/ 1424 h 2443"/>
                  <a:gd name="T20" fmla="*/ 1631 w 3261"/>
                  <a:gd name="T21" fmla="*/ 1017 h 2443"/>
                  <a:gd name="T22" fmla="*/ 2446 w 3261"/>
                  <a:gd name="T23" fmla="*/ 1017 h 2443"/>
                  <a:gd name="T24" fmla="*/ 2446 w 3261"/>
                  <a:gd name="T25" fmla="*/ 1221 h 2443"/>
                  <a:gd name="T26" fmla="*/ 1631 w 3261"/>
                  <a:gd name="T27" fmla="*/ 1221 h 2443"/>
                  <a:gd name="T28" fmla="*/ 1631 w 3261"/>
                  <a:gd name="T29" fmla="*/ 1017 h 2443"/>
                  <a:gd name="T30" fmla="*/ 407 w 3261"/>
                  <a:gd name="T31" fmla="*/ 1017 h 2443"/>
                  <a:gd name="T32" fmla="*/ 1426 w 3261"/>
                  <a:gd name="T33" fmla="*/ 1017 h 2443"/>
                  <a:gd name="T34" fmla="*/ 1426 w 3261"/>
                  <a:gd name="T35" fmla="*/ 2036 h 2443"/>
                  <a:gd name="T36" fmla="*/ 407 w 3261"/>
                  <a:gd name="T37" fmla="*/ 2036 h 2443"/>
                  <a:gd name="T38" fmla="*/ 407 w 3261"/>
                  <a:gd name="T39" fmla="*/ 1017 h 2443"/>
                  <a:gd name="T40" fmla="*/ 407 w 3261"/>
                  <a:gd name="T41" fmla="*/ 611 h 2443"/>
                  <a:gd name="T42" fmla="*/ 2446 w 3261"/>
                  <a:gd name="T43" fmla="*/ 611 h 2443"/>
                  <a:gd name="T44" fmla="*/ 2446 w 3261"/>
                  <a:gd name="T45" fmla="*/ 814 h 2443"/>
                  <a:gd name="T46" fmla="*/ 407 w 3261"/>
                  <a:gd name="T47" fmla="*/ 814 h 2443"/>
                  <a:gd name="T48" fmla="*/ 407 w 3261"/>
                  <a:gd name="T49" fmla="*/ 611 h 2443"/>
                  <a:gd name="T50" fmla="*/ 204 w 3261"/>
                  <a:gd name="T51" fmla="*/ 204 h 2443"/>
                  <a:gd name="T52" fmla="*/ 204 w 3261"/>
                  <a:gd name="T53" fmla="*/ 2239 h 2443"/>
                  <a:gd name="T54" fmla="*/ 2650 w 3261"/>
                  <a:gd name="T55" fmla="*/ 2239 h 2443"/>
                  <a:gd name="T56" fmla="*/ 2650 w 3261"/>
                  <a:gd name="T57" fmla="*/ 204 h 2443"/>
                  <a:gd name="T58" fmla="*/ 204 w 3261"/>
                  <a:gd name="T59" fmla="*/ 204 h 2443"/>
                  <a:gd name="T60" fmla="*/ 0 w 3261"/>
                  <a:gd name="T61" fmla="*/ 0 h 2443"/>
                  <a:gd name="T62" fmla="*/ 2853 w 3261"/>
                  <a:gd name="T63" fmla="*/ 0 h 2443"/>
                  <a:gd name="T64" fmla="*/ 2853 w 3261"/>
                  <a:gd name="T65" fmla="*/ 407 h 2443"/>
                  <a:gd name="T66" fmla="*/ 3261 w 3261"/>
                  <a:gd name="T67" fmla="*/ 407 h 2443"/>
                  <a:gd name="T68" fmla="*/ 3261 w 3261"/>
                  <a:gd name="T69" fmla="*/ 2137 h 2443"/>
                  <a:gd name="T70" fmla="*/ 3258 w 3261"/>
                  <a:gd name="T71" fmla="*/ 2179 h 2443"/>
                  <a:gd name="T72" fmla="*/ 3250 w 3261"/>
                  <a:gd name="T73" fmla="*/ 2218 h 2443"/>
                  <a:gd name="T74" fmla="*/ 3237 w 3261"/>
                  <a:gd name="T75" fmla="*/ 2256 h 2443"/>
                  <a:gd name="T76" fmla="*/ 3220 w 3261"/>
                  <a:gd name="T77" fmla="*/ 2291 h 2443"/>
                  <a:gd name="T78" fmla="*/ 3198 w 3261"/>
                  <a:gd name="T79" fmla="*/ 2324 h 2443"/>
                  <a:gd name="T80" fmla="*/ 3171 w 3261"/>
                  <a:gd name="T81" fmla="*/ 2353 h 2443"/>
                  <a:gd name="T82" fmla="*/ 3142 w 3261"/>
                  <a:gd name="T83" fmla="*/ 2379 h 2443"/>
                  <a:gd name="T84" fmla="*/ 3109 w 3261"/>
                  <a:gd name="T85" fmla="*/ 2401 h 2443"/>
                  <a:gd name="T86" fmla="*/ 3074 w 3261"/>
                  <a:gd name="T87" fmla="*/ 2419 h 2443"/>
                  <a:gd name="T88" fmla="*/ 3037 w 3261"/>
                  <a:gd name="T89" fmla="*/ 2432 h 2443"/>
                  <a:gd name="T90" fmla="*/ 2997 w 3261"/>
                  <a:gd name="T91" fmla="*/ 2440 h 2443"/>
                  <a:gd name="T92" fmla="*/ 2955 w 3261"/>
                  <a:gd name="T93" fmla="*/ 2443 h 2443"/>
                  <a:gd name="T94" fmla="*/ 204 w 3261"/>
                  <a:gd name="T95" fmla="*/ 2443 h 2443"/>
                  <a:gd name="T96" fmla="*/ 171 w 3261"/>
                  <a:gd name="T97" fmla="*/ 2440 h 2443"/>
                  <a:gd name="T98" fmla="*/ 140 w 3261"/>
                  <a:gd name="T99" fmla="*/ 2432 h 2443"/>
                  <a:gd name="T100" fmla="*/ 110 w 3261"/>
                  <a:gd name="T101" fmla="*/ 2420 h 2443"/>
                  <a:gd name="T102" fmla="*/ 83 w 3261"/>
                  <a:gd name="T103" fmla="*/ 2404 h 2443"/>
                  <a:gd name="T104" fmla="*/ 60 w 3261"/>
                  <a:gd name="T105" fmla="*/ 2383 h 2443"/>
                  <a:gd name="T106" fmla="*/ 39 w 3261"/>
                  <a:gd name="T107" fmla="*/ 2360 h 2443"/>
                  <a:gd name="T108" fmla="*/ 23 w 3261"/>
                  <a:gd name="T109" fmla="*/ 2333 h 2443"/>
                  <a:gd name="T110" fmla="*/ 10 w 3261"/>
                  <a:gd name="T111" fmla="*/ 2304 h 2443"/>
                  <a:gd name="T112" fmla="*/ 3 w 3261"/>
                  <a:gd name="T113" fmla="*/ 2272 h 2443"/>
                  <a:gd name="T114" fmla="*/ 0 w 3261"/>
                  <a:gd name="T115" fmla="*/ 2239 h 2443"/>
                  <a:gd name="T116" fmla="*/ 0 w 3261"/>
                  <a:gd name="T117" fmla="*/ 0 h 2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1" h="2443">
                    <a:moveTo>
                      <a:pt x="1631" y="1832"/>
                    </a:moveTo>
                    <a:lnTo>
                      <a:pt x="2242" y="1832"/>
                    </a:lnTo>
                    <a:lnTo>
                      <a:pt x="2242" y="2036"/>
                    </a:lnTo>
                    <a:lnTo>
                      <a:pt x="1631" y="2036"/>
                    </a:lnTo>
                    <a:lnTo>
                      <a:pt x="1631" y="1832"/>
                    </a:lnTo>
                    <a:close/>
                    <a:moveTo>
                      <a:pt x="1631" y="1424"/>
                    </a:moveTo>
                    <a:lnTo>
                      <a:pt x="2446" y="1424"/>
                    </a:lnTo>
                    <a:lnTo>
                      <a:pt x="2446" y="1629"/>
                    </a:lnTo>
                    <a:lnTo>
                      <a:pt x="1631" y="1629"/>
                    </a:lnTo>
                    <a:lnTo>
                      <a:pt x="1631" y="1424"/>
                    </a:lnTo>
                    <a:close/>
                    <a:moveTo>
                      <a:pt x="1631" y="1017"/>
                    </a:moveTo>
                    <a:lnTo>
                      <a:pt x="2446" y="1017"/>
                    </a:lnTo>
                    <a:lnTo>
                      <a:pt x="2446" y="1221"/>
                    </a:lnTo>
                    <a:lnTo>
                      <a:pt x="1631" y="1221"/>
                    </a:lnTo>
                    <a:lnTo>
                      <a:pt x="1631" y="1017"/>
                    </a:lnTo>
                    <a:close/>
                    <a:moveTo>
                      <a:pt x="407" y="1017"/>
                    </a:moveTo>
                    <a:lnTo>
                      <a:pt x="1426" y="1017"/>
                    </a:lnTo>
                    <a:lnTo>
                      <a:pt x="1426" y="2036"/>
                    </a:lnTo>
                    <a:lnTo>
                      <a:pt x="407" y="2036"/>
                    </a:lnTo>
                    <a:lnTo>
                      <a:pt x="407" y="1017"/>
                    </a:lnTo>
                    <a:close/>
                    <a:moveTo>
                      <a:pt x="407" y="611"/>
                    </a:moveTo>
                    <a:lnTo>
                      <a:pt x="2446" y="611"/>
                    </a:lnTo>
                    <a:lnTo>
                      <a:pt x="2446" y="814"/>
                    </a:lnTo>
                    <a:lnTo>
                      <a:pt x="407" y="814"/>
                    </a:lnTo>
                    <a:lnTo>
                      <a:pt x="407" y="611"/>
                    </a:lnTo>
                    <a:close/>
                    <a:moveTo>
                      <a:pt x="204" y="204"/>
                    </a:moveTo>
                    <a:lnTo>
                      <a:pt x="204" y="2239"/>
                    </a:lnTo>
                    <a:lnTo>
                      <a:pt x="2650" y="2239"/>
                    </a:lnTo>
                    <a:lnTo>
                      <a:pt x="2650" y="204"/>
                    </a:lnTo>
                    <a:lnTo>
                      <a:pt x="204" y="204"/>
                    </a:lnTo>
                    <a:close/>
                    <a:moveTo>
                      <a:pt x="0" y="0"/>
                    </a:moveTo>
                    <a:lnTo>
                      <a:pt x="2853" y="0"/>
                    </a:lnTo>
                    <a:lnTo>
                      <a:pt x="2853" y="407"/>
                    </a:lnTo>
                    <a:lnTo>
                      <a:pt x="3261" y="407"/>
                    </a:lnTo>
                    <a:lnTo>
                      <a:pt x="3261" y="2137"/>
                    </a:lnTo>
                    <a:lnTo>
                      <a:pt x="3258" y="2179"/>
                    </a:lnTo>
                    <a:lnTo>
                      <a:pt x="3250" y="2218"/>
                    </a:lnTo>
                    <a:lnTo>
                      <a:pt x="3237" y="2256"/>
                    </a:lnTo>
                    <a:lnTo>
                      <a:pt x="3220" y="2291"/>
                    </a:lnTo>
                    <a:lnTo>
                      <a:pt x="3198" y="2324"/>
                    </a:lnTo>
                    <a:lnTo>
                      <a:pt x="3171" y="2353"/>
                    </a:lnTo>
                    <a:lnTo>
                      <a:pt x="3142" y="2379"/>
                    </a:lnTo>
                    <a:lnTo>
                      <a:pt x="3109" y="2401"/>
                    </a:lnTo>
                    <a:lnTo>
                      <a:pt x="3074" y="2419"/>
                    </a:lnTo>
                    <a:lnTo>
                      <a:pt x="3037" y="2432"/>
                    </a:lnTo>
                    <a:lnTo>
                      <a:pt x="2997" y="2440"/>
                    </a:lnTo>
                    <a:lnTo>
                      <a:pt x="2955" y="2443"/>
                    </a:lnTo>
                    <a:lnTo>
                      <a:pt x="204" y="2443"/>
                    </a:lnTo>
                    <a:lnTo>
                      <a:pt x="171" y="2440"/>
                    </a:lnTo>
                    <a:lnTo>
                      <a:pt x="140" y="2432"/>
                    </a:lnTo>
                    <a:lnTo>
                      <a:pt x="110" y="2420"/>
                    </a:lnTo>
                    <a:lnTo>
                      <a:pt x="83" y="2404"/>
                    </a:lnTo>
                    <a:lnTo>
                      <a:pt x="60" y="2383"/>
                    </a:lnTo>
                    <a:lnTo>
                      <a:pt x="39" y="2360"/>
                    </a:lnTo>
                    <a:lnTo>
                      <a:pt x="23" y="2333"/>
                    </a:lnTo>
                    <a:lnTo>
                      <a:pt x="10" y="2304"/>
                    </a:lnTo>
                    <a:lnTo>
                      <a:pt x="3" y="2272"/>
                    </a:lnTo>
                    <a:lnTo>
                      <a:pt x="0" y="2239"/>
                    </a:lnTo>
                    <a:lnTo>
                      <a:pt x="0" y="0"/>
                    </a:lnTo>
                    <a:close/>
                  </a:path>
                </a:pathLst>
              </a:custGeom>
              <a:solidFill>
                <a:schemeClr val="bg1"/>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5" b="0" i="0" u="none" strike="noStrike" kern="1200" cap="none" spc="0" normalizeH="0" baseline="0" noProof="0" dirty="0">
                  <a:ln>
                    <a:noFill/>
                  </a:ln>
                  <a:solidFill>
                    <a:prstClr val="black"/>
                  </a:solidFill>
                  <a:effectLst/>
                  <a:uLnTx/>
                  <a:uFillTx/>
                  <a:latin typeface="汉仪君黑-45简" panose="020B0604020202020204" pitchFamily="34" charset="-122"/>
                  <a:ea typeface="Arial" panose="020B0604020202020204" pitchFamily="34" charset="0"/>
                  <a:cs typeface="+mn-cs"/>
                  <a:sym typeface="汉仪君黑-45简" panose="020B0604020202020204" pitchFamily="34" charset="-122"/>
                </a:endParaRPr>
              </a:p>
            </p:txBody>
          </p:sp>
        </p:grpSp>
        <p:sp>
          <p:nvSpPr>
            <p:cNvPr id="40" name="椭圆 39"/>
            <p:cNvSpPr/>
            <p:nvPr/>
          </p:nvSpPr>
          <p:spPr>
            <a:xfrm>
              <a:off x="946460" y="2396320"/>
              <a:ext cx="72000" cy="72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君黑-45简" panose="020B0604020202020204" pitchFamily="34" charset="-122"/>
                <a:sym typeface="汉仪君黑-45简" panose="020B0604020202020204" pitchFamily="34" charset="-122"/>
              </a:endParaRPr>
            </a:p>
          </p:txBody>
        </p:sp>
      </p:grpSp>
      <p:grpSp>
        <p:nvGrpSpPr>
          <p:cNvPr id="18" name="组合 17"/>
          <p:cNvGrpSpPr/>
          <p:nvPr/>
        </p:nvGrpSpPr>
        <p:grpSpPr>
          <a:xfrm>
            <a:off x="1163373" y="3805656"/>
            <a:ext cx="9723851" cy="2446131"/>
            <a:chOff x="749033" y="1634650"/>
            <a:chExt cx="9723851" cy="2423059"/>
          </a:xfrm>
        </p:grpSpPr>
        <p:grpSp>
          <p:nvGrpSpPr>
            <p:cNvPr id="25" name="组合 24"/>
            <p:cNvGrpSpPr/>
            <p:nvPr/>
          </p:nvGrpSpPr>
          <p:grpSpPr>
            <a:xfrm>
              <a:off x="749033" y="1634650"/>
              <a:ext cx="9723851" cy="2423059"/>
              <a:chOff x="749033" y="1634650"/>
              <a:chExt cx="9723851" cy="2423059"/>
            </a:xfrm>
          </p:grpSpPr>
          <p:grpSp>
            <p:nvGrpSpPr>
              <p:cNvPr id="32" name="组合 31"/>
              <p:cNvGrpSpPr/>
              <p:nvPr/>
            </p:nvGrpSpPr>
            <p:grpSpPr>
              <a:xfrm>
                <a:off x="749033" y="1634650"/>
                <a:ext cx="9723851" cy="2423059"/>
                <a:chOff x="749033" y="1634650"/>
                <a:chExt cx="9723851" cy="2423059"/>
              </a:xfrm>
            </p:grpSpPr>
            <p:sp>
              <p:nvSpPr>
                <p:cNvPr id="35" name="矩形: 圆角 68"/>
                <p:cNvSpPr/>
                <p:nvPr/>
              </p:nvSpPr>
              <p:spPr>
                <a:xfrm>
                  <a:off x="767738" y="2023676"/>
                  <a:ext cx="9705146" cy="2034033"/>
                </a:xfrm>
                <a:prstGeom prst="roundRect">
                  <a:avLst>
                    <a:gd name="adj" fmla="val 3887"/>
                  </a:avLst>
                </a:prstGeom>
                <a:solidFill>
                  <a:schemeClr val="bg1"/>
                </a:solidFill>
                <a:ln w="9525">
                  <a:solidFill>
                    <a:schemeClr val="bg1">
                      <a:lumMod val="85000"/>
                    </a:schemeClr>
                  </a:solidFill>
                </a:ln>
                <a:effectLst>
                  <a:outerShdw blurRad="381000" dist="2286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汉仪君黑-45简" panose="020B0604020202020204" pitchFamily="34" charset="-122"/>
                    <a:cs typeface="+mn-ea"/>
                    <a:sym typeface="汉仪君黑-45简" panose="020B0604020202020204" pitchFamily="34" charset="-122"/>
                  </a:endParaRPr>
                </a:p>
              </p:txBody>
            </p:sp>
            <p:sp>
              <p:nvSpPr>
                <p:cNvPr id="36" name="矩形 1"/>
                <p:cNvSpPr/>
                <p:nvPr/>
              </p:nvSpPr>
              <p:spPr>
                <a:xfrm>
                  <a:off x="3818197" y="1822682"/>
                  <a:ext cx="587212" cy="3386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汉仪君黑-45简" panose="020B0604020202020204" pitchFamily="34" charset="-122"/>
                    <a:ea typeface="Arial" panose="020B0604020202020204" pitchFamily="34" charset="0"/>
                    <a:cs typeface="+mn-cs"/>
                    <a:sym typeface="汉仪君黑-45简" panose="020B0604020202020204" pitchFamily="34" charset="-122"/>
                  </a:endParaRPr>
                </a:p>
              </p:txBody>
            </p:sp>
            <p:sp>
              <p:nvSpPr>
                <p:cNvPr id="37" name="矩形: 圆顶角 2"/>
                <p:cNvSpPr/>
                <p:nvPr/>
              </p:nvSpPr>
              <p:spPr>
                <a:xfrm>
                  <a:off x="749033" y="1634650"/>
                  <a:ext cx="3551012" cy="527403"/>
                </a:xfrm>
                <a:prstGeom prst="round2SameRect">
                  <a:avLst>
                    <a:gd name="adj1" fmla="val 19430"/>
                    <a:gd name="adj2" fmla="val 0"/>
                  </a:avLst>
                </a:prstGeom>
                <a:solidFill>
                  <a:srgbClr val="2F5597"/>
                </a:solidFill>
                <a:ln w="12700" cap="flat" cmpd="sng" algn="ctr">
                  <a:noFill/>
                  <a:prstDash val="solid"/>
                  <a:miter lim="800000"/>
                </a:ln>
                <a:effectLst/>
              </p:spPr>
              <p:txBody>
                <a:bodyPr wrap="square" rtlCol="0" anchor="ctr">
                  <a:noAutofit/>
                </a:bodyPr>
                <a:lstStyle/>
                <a:p>
                  <a:pPr algn="ctr"/>
                  <a:endParaRPr lang="zh-CN" altLang="en-US" kern="0">
                    <a:solidFill>
                      <a:prstClr val="white"/>
                    </a:solidFill>
                    <a:latin typeface="汉仪君黑-45简" panose="020B0604020202020204" pitchFamily="34" charset="-122"/>
                    <a:sym typeface="汉仪君黑-45简" panose="020B0604020202020204" pitchFamily="34" charset="-122"/>
                  </a:endParaRPr>
                </a:p>
              </p:txBody>
            </p:sp>
          </p:grpSp>
          <p:sp>
            <p:nvSpPr>
              <p:cNvPr id="34" name="Freeform 26"/>
              <p:cNvSpPr>
                <a:spLocks noEditPoints="1"/>
              </p:cNvSpPr>
              <p:nvPr/>
            </p:nvSpPr>
            <p:spPr bwMode="auto">
              <a:xfrm>
                <a:off x="929606" y="1776382"/>
                <a:ext cx="361395" cy="270161"/>
              </a:xfrm>
              <a:custGeom>
                <a:avLst/>
                <a:gdLst>
                  <a:gd name="T0" fmla="*/ 1631 w 3261"/>
                  <a:gd name="T1" fmla="*/ 1832 h 2443"/>
                  <a:gd name="T2" fmla="*/ 2242 w 3261"/>
                  <a:gd name="T3" fmla="*/ 1832 h 2443"/>
                  <a:gd name="T4" fmla="*/ 2242 w 3261"/>
                  <a:gd name="T5" fmla="*/ 2036 h 2443"/>
                  <a:gd name="T6" fmla="*/ 1631 w 3261"/>
                  <a:gd name="T7" fmla="*/ 2036 h 2443"/>
                  <a:gd name="T8" fmla="*/ 1631 w 3261"/>
                  <a:gd name="T9" fmla="*/ 1832 h 2443"/>
                  <a:gd name="T10" fmla="*/ 1631 w 3261"/>
                  <a:gd name="T11" fmla="*/ 1424 h 2443"/>
                  <a:gd name="T12" fmla="*/ 2446 w 3261"/>
                  <a:gd name="T13" fmla="*/ 1424 h 2443"/>
                  <a:gd name="T14" fmla="*/ 2446 w 3261"/>
                  <a:gd name="T15" fmla="*/ 1629 h 2443"/>
                  <a:gd name="T16" fmla="*/ 1631 w 3261"/>
                  <a:gd name="T17" fmla="*/ 1629 h 2443"/>
                  <a:gd name="T18" fmla="*/ 1631 w 3261"/>
                  <a:gd name="T19" fmla="*/ 1424 h 2443"/>
                  <a:gd name="T20" fmla="*/ 1631 w 3261"/>
                  <a:gd name="T21" fmla="*/ 1017 h 2443"/>
                  <a:gd name="T22" fmla="*/ 2446 w 3261"/>
                  <a:gd name="T23" fmla="*/ 1017 h 2443"/>
                  <a:gd name="T24" fmla="*/ 2446 w 3261"/>
                  <a:gd name="T25" fmla="*/ 1221 h 2443"/>
                  <a:gd name="T26" fmla="*/ 1631 w 3261"/>
                  <a:gd name="T27" fmla="*/ 1221 h 2443"/>
                  <a:gd name="T28" fmla="*/ 1631 w 3261"/>
                  <a:gd name="T29" fmla="*/ 1017 h 2443"/>
                  <a:gd name="T30" fmla="*/ 407 w 3261"/>
                  <a:gd name="T31" fmla="*/ 1017 h 2443"/>
                  <a:gd name="T32" fmla="*/ 1426 w 3261"/>
                  <a:gd name="T33" fmla="*/ 1017 h 2443"/>
                  <a:gd name="T34" fmla="*/ 1426 w 3261"/>
                  <a:gd name="T35" fmla="*/ 2036 h 2443"/>
                  <a:gd name="T36" fmla="*/ 407 w 3261"/>
                  <a:gd name="T37" fmla="*/ 2036 h 2443"/>
                  <a:gd name="T38" fmla="*/ 407 w 3261"/>
                  <a:gd name="T39" fmla="*/ 1017 h 2443"/>
                  <a:gd name="T40" fmla="*/ 407 w 3261"/>
                  <a:gd name="T41" fmla="*/ 611 h 2443"/>
                  <a:gd name="T42" fmla="*/ 2446 w 3261"/>
                  <a:gd name="T43" fmla="*/ 611 h 2443"/>
                  <a:gd name="T44" fmla="*/ 2446 w 3261"/>
                  <a:gd name="T45" fmla="*/ 814 h 2443"/>
                  <a:gd name="T46" fmla="*/ 407 w 3261"/>
                  <a:gd name="T47" fmla="*/ 814 h 2443"/>
                  <a:gd name="T48" fmla="*/ 407 w 3261"/>
                  <a:gd name="T49" fmla="*/ 611 h 2443"/>
                  <a:gd name="T50" fmla="*/ 204 w 3261"/>
                  <a:gd name="T51" fmla="*/ 204 h 2443"/>
                  <a:gd name="T52" fmla="*/ 204 w 3261"/>
                  <a:gd name="T53" fmla="*/ 2239 h 2443"/>
                  <a:gd name="T54" fmla="*/ 2650 w 3261"/>
                  <a:gd name="T55" fmla="*/ 2239 h 2443"/>
                  <a:gd name="T56" fmla="*/ 2650 w 3261"/>
                  <a:gd name="T57" fmla="*/ 204 h 2443"/>
                  <a:gd name="T58" fmla="*/ 204 w 3261"/>
                  <a:gd name="T59" fmla="*/ 204 h 2443"/>
                  <a:gd name="T60" fmla="*/ 0 w 3261"/>
                  <a:gd name="T61" fmla="*/ 0 h 2443"/>
                  <a:gd name="T62" fmla="*/ 2853 w 3261"/>
                  <a:gd name="T63" fmla="*/ 0 h 2443"/>
                  <a:gd name="T64" fmla="*/ 2853 w 3261"/>
                  <a:gd name="T65" fmla="*/ 407 h 2443"/>
                  <a:gd name="T66" fmla="*/ 3261 w 3261"/>
                  <a:gd name="T67" fmla="*/ 407 h 2443"/>
                  <a:gd name="T68" fmla="*/ 3261 w 3261"/>
                  <a:gd name="T69" fmla="*/ 2137 h 2443"/>
                  <a:gd name="T70" fmla="*/ 3258 w 3261"/>
                  <a:gd name="T71" fmla="*/ 2179 h 2443"/>
                  <a:gd name="T72" fmla="*/ 3250 w 3261"/>
                  <a:gd name="T73" fmla="*/ 2218 h 2443"/>
                  <a:gd name="T74" fmla="*/ 3237 w 3261"/>
                  <a:gd name="T75" fmla="*/ 2256 h 2443"/>
                  <a:gd name="T76" fmla="*/ 3220 w 3261"/>
                  <a:gd name="T77" fmla="*/ 2291 h 2443"/>
                  <a:gd name="T78" fmla="*/ 3198 w 3261"/>
                  <a:gd name="T79" fmla="*/ 2324 h 2443"/>
                  <a:gd name="T80" fmla="*/ 3171 w 3261"/>
                  <a:gd name="T81" fmla="*/ 2353 h 2443"/>
                  <a:gd name="T82" fmla="*/ 3142 w 3261"/>
                  <a:gd name="T83" fmla="*/ 2379 h 2443"/>
                  <a:gd name="T84" fmla="*/ 3109 w 3261"/>
                  <a:gd name="T85" fmla="*/ 2401 h 2443"/>
                  <a:gd name="T86" fmla="*/ 3074 w 3261"/>
                  <a:gd name="T87" fmla="*/ 2419 h 2443"/>
                  <a:gd name="T88" fmla="*/ 3037 w 3261"/>
                  <a:gd name="T89" fmla="*/ 2432 h 2443"/>
                  <a:gd name="T90" fmla="*/ 2997 w 3261"/>
                  <a:gd name="T91" fmla="*/ 2440 h 2443"/>
                  <a:gd name="T92" fmla="*/ 2955 w 3261"/>
                  <a:gd name="T93" fmla="*/ 2443 h 2443"/>
                  <a:gd name="T94" fmla="*/ 204 w 3261"/>
                  <a:gd name="T95" fmla="*/ 2443 h 2443"/>
                  <a:gd name="T96" fmla="*/ 171 w 3261"/>
                  <a:gd name="T97" fmla="*/ 2440 h 2443"/>
                  <a:gd name="T98" fmla="*/ 140 w 3261"/>
                  <a:gd name="T99" fmla="*/ 2432 h 2443"/>
                  <a:gd name="T100" fmla="*/ 110 w 3261"/>
                  <a:gd name="T101" fmla="*/ 2420 h 2443"/>
                  <a:gd name="T102" fmla="*/ 83 w 3261"/>
                  <a:gd name="T103" fmla="*/ 2404 h 2443"/>
                  <a:gd name="T104" fmla="*/ 60 w 3261"/>
                  <a:gd name="T105" fmla="*/ 2383 h 2443"/>
                  <a:gd name="T106" fmla="*/ 39 w 3261"/>
                  <a:gd name="T107" fmla="*/ 2360 h 2443"/>
                  <a:gd name="T108" fmla="*/ 23 w 3261"/>
                  <a:gd name="T109" fmla="*/ 2333 h 2443"/>
                  <a:gd name="T110" fmla="*/ 10 w 3261"/>
                  <a:gd name="T111" fmla="*/ 2304 h 2443"/>
                  <a:gd name="T112" fmla="*/ 3 w 3261"/>
                  <a:gd name="T113" fmla="*/ 2272 h 2443"/>
                  <a:gd name="T114" fmla="*/ 0 w 3261"/>
                  <a:gd name="T115" fmla="*/ 2239 h 2443"/>
                  <a:gd name="T116" fmla="*/ 0 w 3261"/>
                  <a:gd name="T117" fmla="*/ 0 h 2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1" h="2443">
                    <a:moveTo>
                      <a:pt x="1631" y="1832"/>
                    </a:moveTo>
                    <a:lnTo>
                      <a:pt x="2242" y="1832"/>
                    </a:lnTo>
                    <a:lnTo>
                      <a:pt x="2242" y="2036"/>
                    </a:lnTo>
                    <a:lnTo>
                      <a:pt x="1631" y="2036"/>
                    </a:lnTo>
                    <a:lnTo>
                      <a:pt x="1631" y="1832"/>
                    </a:lnTo>
                    <a:close/>
                    <a:moveTo>
                      <a:pt x="1631" y="1424"/>
                    </a:moveTo>
                    <a:lnTo>
                      <a:pt x="2446" y="1424"/>
                    </a:lnTo>
                    <a:lnTo>
                      <a:pt x="2446" y="1629"/>
                    </a:lnTo>
                    <a:lnTo>
                      <a:pt x="1631" y="1629"/>
                    </a:lnTo>
                    <a:lnTo>
                      <a:pt x="1631" y="1424"/>
                    </a:lnTo>
                    <a:close/>
                    <a:moveTo>
                      <a:pt x="1631" y="1017"/>
                    </a:moveTo>
                    <a:lnTo>
                      <a:pt x="2446" y="1017"/>
                    </a:lnTo>
                    <a:lnTo>
                      <a:pt x="2446" y="1221"/>
                    </a:lnTo>
                    <a:lnTo>
                      <a:pt x="1631" y="1221"/>
                    </a:lnTo>
                    <a:lnTo>
                      <a:pt x="1631" y="1017"/>
                    </a:lnTo>
                    <a:close/>
                    <a:moveTo>
                      <a:pt x="407" y="1017"/>
                    </a:moveTo>
                    <a:lnTo>
                      <a:pt x="1426" y="1017"/>
                    </a:lnTo>
                    <a:lnTo>
                      <a:pt x="1426" y="2036"/>
                    </a:lnTo>
                    <a:lnTo>
                      <a:pt x="407" y="2036"/>
                    </a:lnTo>
                    <a:lnTo>
                      <a:pt x="407" y="1017"/>
                    </a:lnTo>
                    <a:close/>
                    <a:moveTo>
                      <a:pt x="407" y="611"/>
                    </a:moveTo>
                    <a:lnTo>
                      <a:pt x="2446" y="611"/>
                    </a:lnTo>
                    <a:lnTo>
                      <a:pt x="2446" y="814"/>
                    </a:lnTo>
                    <a:lnTo>
                      <a:pt x="407" y="814"/>
                    </a:lnTo>
                    <a:lnTo>
                      <a:pt x="407" y="611"/>
                    </a:lnTo>
                    <a:close/>
                    <a:moveTo>
                      <a:pt x="204" y="204"/>
                    </a:moveTo>
                    <a:lnTo>
                      <a:pt x="204" y="2239"/>
                    </a:lnTo>
                    <a:lnTo>
                      <a:pt x="2650" y="2239"/>
                    </a:lnTo>
                    <a:lnTo>
                      <a:pt x="2650" y="204"/>
                    </a:lnTo>
                    <a:lnTo>
                      <a:pt x="204" y="204"/>
                    </a:lnTo>
                    <a:close/>
                    <a:moveTo>
                      <a:pt x="0" y="0"/>
                    </a:moveTo>
                    <a:lnTo>
                      <a:pt x="2853" y="0"/>
                    </a:lnTo>
                    <a:lnTo>
                      <a:pt x="2853" y="407"/>
                    </a:lnTo>
                    <a:lnTo>
                      <a:pt x="3261" y="407"/>
                    </a:lnTo>
                    <a:lnTo>
                      <a:pt x="3261" y="2137"/>
                    </a:lnTo>
                    <a:lnTo>
                      <a:pt x="3258" y="2179"/>
                    </a:lnTo>
                    <a:lnTo>
                      <a:pt x="3250" y="2218"/>
                    </a:lnTo>
                    <a:lnTo>
                      <a:pt x="3237" y="2256"/>
                    </a:lnTo>
                    <a:lnTo>
                      <a:pt x="3220" y="2291"/>
                    </a:lnTo>
                    <a:lnTo>
                      <a:pt x="3198" y="2324"/>
                    </a:lnTo>
                    <a:lnTo>
                      <a:pt x="3171" y="2353"/>
                    </a:lnTo>
                    <a:lnTo>
                      <a:pt x="3142" y="2379"/>
                    </a:lnTo>
                    <a:lnTo>
                      <a:pt x="3109" y="2401"/>
                    </a:lnTo>
                    <a:lnTo>
                      <a:pt x="3074" y="2419"/>
                    </a:lnTo>
                    <a:lnTo>
                      <a:pt x="3037" y="2432"/>
                    </a:lnTo>
                    <a:lnTo>
                      <a:pt x="2997" y="2440"/>
                    </a:lnTo>
                    <a:lnTo>
                      <a:pt x="2955" y="2443"/>
                    </a:lnTo>
                    <a:lnTo>
                      <a:pt x="204" y="2443"/>
                    </a:lnTo>
                    <a:lnTo>
                      <a:pt x="171" y="2440"/>
                    </a:lnTo>
                    <a:lnTo>
                      <a:pt x="140" y="2432"/>
                    </a:lnTo>
                    <a:lnTo>
                      <a:pt x="110" y="2420"/>
                    </a:lnTo>
                    <a:lnTo>
                      <a:pt x="83" y="2404"/>
                    </a:lnTo>
                    <a:lnTo>
                      <a:pt x="60" y="2383"/>
                    </a:lnTo>
                    <a:lnTo>
                      <a:pt x="39" y="2360"/>
                    </a:lnTo>
                    <a:lnTo>
                      <a:pt x="23" y="2333"/>
                    </a:lnTo>
                    <a:lnTo>
                      <a:pt x="10" y="2304"/>
                    </a:lnTo>
                    <a:lnTo>
                      <a:pt x="3" y="2272"/>
                    </a:lnTo>
                    <a:lnTo>
                      <a:pt x="0" y="2239"/>
                    </a:lnTo>
                    <a:lnTo>
                      <a:pt x="0" y="0"/>
                    </a:lnTo>
                    <a:close/>
                  </a:path>
                </a:pathLst>
              </a:custGeom>
              <a:solidFill>
                <a:schemeClr val="bg1"/>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5" b="0" i="0" u="none" strike="noStrike" kern="1200" cap="none" spc="0" normalizeH="0" baseline="0" noProof="0" dirty="0">
                  <a:ln>
                    <a:noFill/>
                  </a:ln>
                  <a:solidFill>
                    <a:prstClr val="black"/>
                  </a:solidFill>
                  <a:effectLst/>
                  <a:uLnTx/>
                  <a:uFillTx/>
                  <a:latin typeface="汉仪君黑-45简" panose="020B0604020202020204" pitchFamily="34" charset="-122"/>
                  <a:ea typeface="Arial" panose="020B0604020202020204" pitchFamily="34" charset="0"/>
                  <a:cs typeface="+mn-cs"/>
                  <a:sym typeface="汉仪君黑-45简" panose="020B0604020202020204" pitchFamily="34" charset="-122"/>
                </a:endParaRPr>
              </a:p>
            </p:txBody>
          </p:sp>
        </p:grpSp>
        <p:sp>
          <p:nvSpPr>
            <p:cNvPr id="28" name="文本框 27"/>
            <p:cNvSpPr txBox="1"/>
            <p:nvPr/>
          </p:nvSpPr>
          <p:spPr>
            <a:xfrm>
              <a:off x="890436" y="2325661"/>
              <a:ext cx="9311640" cy="1478239"/>
            </a:xfrm>
            <a:prstGeom prst="rect">
              <a:avLst/>
            </a:prstGeom>
            <a:noFill/>
          </p:spPr>
          <p:txBody>
            <a:bodyPr wrap="square">
              <a:noAutofit/>
            </a:bodyPr>
            <a:lstStyle/>
            <a:p>
              <a:pPr marL="285750" indent="-285750" algn="just">
                <a:lnSpc>
                  <a:spcPct val="130000"/>
                </a:lnSpc>
                <a:buFont typeface="Arial" panose="020B0604020202020204" pitchFamily="34" charset="0"/>
                <a:buChar char="•"/>
              </a:pPr>
              <a:r>
                <a:rPr lang="zh-CN" altLang="en-US" sz="1400" dirty="0">
                  <a:latin typeface="微软雅黑" panose="020B0503020204020204" charset="-122"/>
                  <a:ea typeface="微软雅黑" panose="020B0503020204020204" charset="-122"/>
                </a:rPr>
                <a:t>市场爆发增长：动力电池涂覆材料</a:t>
              </a:r>
              <a:r>
                <a:rPr lang="en-US" altLang="zh-CN" sz="1400" dirty="0">
                  <a:latin typeface="微软雅黑" panose="020B0503020204020204" charset="-122"/>
                  <a:ea typeface="微软雅黑" panose="020B0503020204020204" charset="-122"/>
                </a:rPr>
                <a:t>2023</a:t>
              </a:r>
              <a:r>
                <a:rPr lang="zh-CN" altLang="en-US" sz="1400" dirty="0">
                  <a:latin typeface="微软雅黑" panose="020B0503020204020204" charset="-122"/>
                  <a:ea typeface="微软雅黑" panose="020B0503020204020204" charset="-122"/>
                </a:rPr>
                <a:t>年全球销售额</a:t>
              </a:r>
              <a:r>
                <a:rPr lang="en-US" altLang="zh-CN" sz="1400" dirty="0">
                  <a:latin typeface="微软雅黑" panose="020B0503020204020204" charset="-122"/>
                  <a:ea typeface="微软雅黑" panose="020B0503020204020204" charset="-122"/>
                </a:rPr>
                <a:t>133</a:t>
              </a:r>
              <a:r>
                <a:rPr lang="zh-CN" altLang="en-US" sz="1400" dirty="0">
                  <a:latin typeface="微软雅黑" panose="020B0503020204020204" charset="-122"/>
                  <a:ea typeface="微软雅黑" panose="020B0503020204020204" charset="-122"/>
                </a:rPr>
                <a:t>亿元，</a:t>
              </a:r>
              <a:r>
                <a:rPr lang="en-US" altLang="zh-CN" sz="1400" dirty="0">
                  <a:latin typeface="微软雅黑" panose="020B0503020204020204" charset="-122"/>
                  <a:ea typeface="微软雅黑" panose="020B0503020204020204" charset="-122"/>
                </a:rPr>
                <a:t>2030</a:t>
              </a:r>
              <a:r>
                <a:rPr lang="zh-CN" altLang="en-US" sz="1400" dirty="0">
                  <a:latin typeface="微软雅黑" panose="020B0503020204020204" charset="-122"/>
                  <a:ea typeface="微软雅黑" panose="020B0503020204020204" charset="-122"/>
                </a:rPr>
                <a:t>年有望突破</a:t>
              </a:r>
              <a:r>
                <a:rPr lang="zh-CN" altLang="en-US" sz="1400" b="1" dirty="0">
                  <a:latin typeface="微软雅黑" panose="020B0503020204020204" charset="-122"/>
                  <a:ea typeface="微软雅黑" panose="020B0503020204020204" charset="-122"/>
                </a:rPr>
                <a:t>千亿级别</a:t>
              </a:r>
              <a:r>
                <a:rPr lang="zh-CN" altLang="en-US" sz="1400" dirty="0">
                  <a:latin typeface="微软雅黑" panose="020B0503020204020204" charset="-122"/>
                  <a:ea typeface="微软雅黑" panose="020B0503020204020204" charset="-122"/>
                </a:rPr>
                <a:t>，</a:t>
              </a:r>
              <a:r>
                <a:rPr lang="en-US" altLang="zh-CN" sz="1400" b="1" dirty="0">
                  <a:latin typeface="微软雅黑" panose="020B0503020204020204" charset="-122"/>
                  <a:ea typeface="微软雅黑" panose="020B0503020204020204" charset="-122"/>
                </a:rPr>
                <a:t>CAGR</a:t>
              </a:r>
              <a:r>
                <a:rPr lang="zh-CN" altLang="en-US" sz="1400" b="1" dirty="0">
                  <a:latin typeface="微软雅黑" panose="020B0503020204020204" charset="-122"/>
                  <a:ea typeface="微软雅黑" panose="020B0503020204020204" charset="-122"/>
                </a:rPr>
                <a:t>高达</a:t>
              </a:r>
              <a:r>
                <a:rPr lang="en-US" altLang="zh-CN" sz="1400" b="1" dirty="0">
                  <a:latin typeface="微软雅黑" panose="020B0503020204020204" charset="-122"/>
                  <a:ea typeface="微软雅黑" panose="020B0503020204020204" charset="-122"/>
                </a:rPr>
                <a:t>35%</a:t>
              </a:r>
              <a:r>
                <a:rPr lang="zh-CN" altLang="en-US" sz="1400" dirty="0">
                  <a:latin typeface="微软雅黑" panose="020B0503020204020204" charset="-122"/>
                  <a:ea typeface="微软雅黑" panose="020B0503020204020204" charset="-122"/>
                </a:rPr>
                <a:t>（增速为真空镀膜市场的</a:t>
              </a:r>
              <a:r>
                <a:rPr lang="en-US" altLang="zh-CN" sz="1400" b="1" dirty="0">
                  <a:latin typeface="微软雅黑" panose="020B0503020204020204" charset="-122"/>
                  <a:ea typeface="微软雅黑" panose="020B0503020204020204" charset="-122"/>
                </a:rPr>
                <a:t>8</a:t>
              </a:r>
              <a:r>
                <a:rPr lang="zh-CN" altLang="en-US" sz="1400" b="1" dirty="0">
                  <a:latin typeface="微软雅黑" panose="020B0503020204020204" charset="-122"/>
                  <a:ea typeface="微软雅黑" panose="020B0503020204020204" charset="-122"/>
                </a:rPr>
                <a:t>倍</a:t>
              </a:r>
              <a:r>
                <a:rPr lang="zh-CN" altLang="en-US" sz="1400" dirty="0">
                  <a:latin typeface="微软雅黑" panose="020B0503020204020204" charset="-122"/>
                  <a:ea typeface="微软雅黑" panose="020B0503020204020204" charset="-122"/>
                </a:rPr>
                <a:t>）</a:t>
              </a:r>
              <a:endParaRPr lang="zh-CN" altLang="en-US" sz="1400" dirty="0">
                <a:latin typeface="微软雅黑" panose="020B0503020204020204" charset="-122"/>
                <a:ea typeface="微软雅黑" panose="020B0503020204020204" charset="-122"/>
              </a:endParaRPr>
            </a:p>
            <a:p>
              <a:pPr marL="285750" indent="-285750" algn="just">
                <a:lnSpc>
                  <a:spcPct val="130000"/>
                </a:lnSpc>
                <a:buFont typeface="Arial" panose="020B0604020202020204" pitchFamily="34" charset="0"/>
                <a:buChar char="•"/>
              </a:pPr>
              <a:r>
                <a:rPr lang="zh-CN" altLang="en-US" sz="1400" dirty="0">
                  <a:latin typeface="微软雅黑" panose="020B0503020204020204" charset="-122"/>
                  <a:ea typeface="微软雅黑" panose="020B0503020204020204" charset="-122"/>
                </a:rPr>
                <a:t>中国市场主导：</a:t>
              </a:r>
              <a:r>
                <a:rPr lang="en-US" altLang="zh-CN" sz="1400" dirty="0">
                  <a:latin typeface="微软雅黑" panose="020B0503020204020204" charset="-122"/>
                  <a:ea typeface="微软雅黑" panose="020B0503020204020204" charset="-122"/>
                </a:rPr>
                <a:t>2024</a:t>
              </a:r>
              <a:r>
                <a:rPr lang="zh-CN" altLang="en-US" sz="1400" dirty="0">
                  <a:latin typeface="微软雅黑" panose="020B0503020204020204" charset="-122"/>
                  <a:ea typeface="微软雅黑" panose="020B0503020204020204" charset="-122"/>
                </a:rPr>
                <a:t>年中国市场规模约</a:t>
              </a:r>
              <a:r>
                <a:rPr lang="en-US" altLang="zh-CN" sz="1400" b="1" dirty="0">
                  <a:latin typeface="微软雅黑" panose="020B0503020204020204" charset="-122"/>
                  <a:ea typeface="微软雅黑" panose="020B0503020204020204" charset="-122"/>
                </a:rPr>
                <a:t>43</a:t>
              </a:r>
              <a:r>
                <a:rPr lang="zh-CN" altLang="en-US" sz="1400" b="1" dirty="0">
                  <a:latin typeface="微软雅黑" panose="020B0503020204020204" charset="-122"/>
                  <a:ea typeface="微软雅黑" panose="020B0503020204020204" charset="-122"/>
                </a:rPr>
                <a:t>亿元</a:t>
              </a:r>
              <a:r>
                <a:rPr lang="zh-CN" altLang="en-US" sz="1400" dirty="0">
                  <a:latin typeface="微软雅黑" panose="020B0503020204020204" charset="-122"/>
                  <a:ea typeface="微软雅黑" panose="020B0503020204020204" charset="-122"/>
                </a:rPr>
                <a:t>，占全球</a:t>
              </a:r>
              <a:r>
                <a:rPr lang="en-US" altLang="zh-CN" sz="1400" b="1" dirty="0">
                  <a:latin typeface="微软雅黑" panose="020B0503020204020204" charset="-122"/>
                  <a:ea typeface="微软雅黑" panose="020B0503020204020204" charset="-122"/>
                </a:rPr>
                <a:t>70%</a:t>
              </a:r>
              <a:r>
                <a:rPr lang="zh-CN" altLang="en-US" sz="1400" b="1" dirty="0">
                  <a:latin typeface="微软雅黑" panose="020B0503020204020204" charset="-122"/>
                  <a:ea typeface="微软雅黑" panose="020B0503020204020204" charset="-122"/>
                </a:rPr>
                <a:t>以上份额</a:t>
              </a:r>
              <a:r>
                <a:rPr lang="zh-CN" altLang="en-US" sz="1400" dirty="0">
                  <a:latin typeface="微软雅黑" panose="020B0503020204020204" charset="-122"/>
                  <a:ea typeface="微软雅黑" panose="020B0503020204020204" charset="-122"/>
                </a:rPr>
                <a:t>；预计</a:t>
              </a:r>
              <a:r>
                <a:rPr lang="en-US" altLang="zh-CN" sz="1400" dirty="0">
                  <a:latin typeface="微软雅黑" panose="020B0503020204020204" charset="-122"/>
                  <a:ea typeface="微软雅黑" panose="020B0503020204020204" charset="-122"/>
                </a:rPr>
                <a:t>2030</a:t>
              </a:r>
              <a:r>
                <a:rPr lang="zh-CN" altLang="en-US" sz="1400" dirty="0">
                  <a:latin typeface="微软雅黑" panose="020B0503020204020204" charset="-122"/>
                  <a:ea typeface="微软雅黑" panose="020B0503020204020204" charset="-122"/>
                </a:rPr>
                <a:t>年达到</a:t>
              </a:r>
              <a:r>
                <a:rPr lang="en-US" altLang="zh-CN" sz="1400" dirty="0">
                  <a:latin typeface="微软雅黑" panose="020B0503020204020204" charset="-122"/>
                  <a:ea typeface="微软雅黑" panose="020B0503020204020204" charset="-122"/>
                </a:rPr>
                <a:t>115</a:t>
              </a:r>
              <a:r>
                <a:rPr lang="zh-CN" altLang="en-US" sz="1400" dirty="0">
                  <a:latin typeface="微软雅黑" panose="020B0503020204020204" charset="-122"/>
                  <a:ea typeface="微软雅黑" panose="020B0503020204020204" charset="-122"/>
                </a:rPr>
                <a:t>亿元</a:t>
              </a:r>
              <a:endParaRPr lang="zh-CN" altLang="en-US" sz="1400" dirty="0">
                <a:latin typeface="微软雅黑" panose="020B0503020204020204" charset="-122"/>
                <a:ea typeface="微软雅黑" panose="020B0503020204020204" charset="-122"/>
              </a:endParaRPr>
            </a:p>
            <a:p>
              <a:pPr marL="285750" indent="-285750" algn="just">
                <a:lnSpc>
                  <a:spcPct val="130000"/>
                </a:lnSpc>
                <a:buFont typeface="Arial" panose="020B0604020202020204" pitchFamily="34" charset="0"/>
                <a:buChar char="•"/>
              </a:pPr>
              <a:r>
                <a:rPr lang="zh-CN" altLang="en-US" sz="1400" b="1" dirty="0">
                  <a:latin typeface="微软雅黑" panose="020B0503020204020204" charset="-122"/>
                  <a:ea typeface="微软雅黑" panose="020B0503020204020204" charset="-122"/>
                </a:rPr>
                <a:t>核心应用：复合集流体、防爆涂层、绝缘涂层、导电涂层（正负极柱头）、防腐涂层（电池壳体）等功能性镀膜需求刚性增长</a:t>
              </a:r>
              <a:endParaRPr lang="zh-CN" altLang="en-US" sz="1400" b="1" dirty="0">
                <a:solidFill>
                  <a:schemeClr val="tx1">
                    <a:lumMod val="75000"/>
                    <a:lumOff val="25000"/>
                  </a:schemeClr>
                </a:solidFill>
                <a:effectLst/>
                <a:latin typeface="微软雅黑" panose="020B0503020204020204" charset="-122"/>
                <a:ea typeface="微软雅黑" panose="020B0503020204020204" charset="-122"/>
              </a:endParaRPr>
            </a:p>
          </p:txBody>
        </p:sp>
      </p:grpSp>
      <p:sp>
        <p:nvSpPr>
          <p:cNvPr id="63" name="文本框 62"/>
          <p:cNvSpPr txBox="1"/>
          <p:nvPr/>
        </p:nvSpPr>
        <p:spPr>
          <a:xfrm>
            <a:off x="1442786" y="2117141"/>
            <a:ext cx="9295785" cy="905248"/>
          </a:xfrm>
          <a:prstGeom prst="rect">
            <a:avLst/>
          </a:prstGeom>
          <a:noFill/>
        </p:spPr>
        <p:txBody>
          <a:bodyPr wrap="square">
            <a:spAutoFit/>
          </a:bodyPr>
          <a:lstStyle/>
          <a:p>
            <a:pPr algn="just">
              <a:lnSpc>
                <a:spcPct val="130000"/>
              </a:lnSpc>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全球市场：</a:t>
            </a: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2024</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年规模达</a:t>
            </a:r>
            <a:r>
              <a:rPr lang="en-US" altLang="zh-CN" sz="1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270</a:t>
            </a:r>
            <a:r>
              <a:rPr lang="zh-CN" altLang="en-US" sz="1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亿美元</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，预计</a:t>
            </a: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2032</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年超过</a:t>
            </a: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450</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亿美元，</a:t>
            </a: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2024-2032</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年</a:t>
            </a:r>
            <a:r>
              <a:rPr lang="en-US" altLang="zh-CN" sz="1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CAGR</a:t>
            </a:r>
            <a:r>
              <a:rPr lang="zh-CN" altLang="en-US" sz="1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为</a:t>
            </a:r>
            <a:r>
              <a:rPr lang="en-US" altLang="zh-CN" sz="1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6.7%</a:t>
            </a:r>
            <a:endParaRPr lang="en-US" altLang="zh-CN" sz="1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just">
              <a:lnSpc>
                <a:spcPct val="130000"/>
              </a:lnSpc>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中国市场：</a:t>
            </a: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2022</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年镀膜材料市场达</a:t>
            </a:r>
            <a:r>
              <a:rPr lang="en-US" altLang="zh-CN" sz="1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284.97</a:t>
            </a:r>
            <a:r>
              <a:rPr lang="zh-CN" altLang="en-US" sz="1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亿</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元人民币，占据亚太地区</a:t>
            </a:r>
            <a:r>
              <a:rPr lang="en-US" altLang="zh-CN" sz="1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65%</a:t>
            </a:r>
            <a:r>
              <a:rPr lang="zh-CN" altLang="en-US" sz="1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市场份额</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，为全球最大单一市场</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just">
              <a:lnSpc>
                <a:spcPct val="130000"/>
              </a:lnSpc>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应用领域：汽车零部件镀膜</a:t>
            </a:r>
            <a:r>
              <a:rPr lang="zh-CN" altLang="en-US" sz="1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占比约</a:t>
            </a:r>
            <a:r>
              <a:rPr lang="en-US" altLang="zh-CN" sz="1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35%</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，其中新能源汽车配件镀膜需求年增长率超过</a:t>
            </a:r>
            <a:r>
              <a:rPr lang="en-US" altLang="zh-CN" sz="1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15%</a:t>
            </a:r>
            <a:endParaRPr lang="zh-CN" altLang="en-US" sz="1400" b="1" dirty="0">
              <a:latin typeface="微软雅黑" panose="020B0503020204020204" charset="-122"/>
              <a:ea typeface="微软雅黑" panose="020B0503020204020204" charset="-122"/>
            </a:endParaRPr>
          </a:p>
        </p:txBody>
      </p:sp>
      <p:sp>
        <p:nvSpPr>
          <p:cNvPr id="9" name="文本框 8"/>
          <p:cNvSpPr txBox="1"/>
          <p:nvPr/>
        </p:nvSpPr>
        <p:spPr>
          <a:xfrm>
            <a:off x="1664830" y="3863980"/>
            <a:ext cx="2824043" cy="400110"/>
          </a:xfrm>
          <a:prstGeom prst="rect">
            <a:avLst/>
          </a:prstGeom>
          <a:noFill/>
        </p:spPr>
        <p:txBody>
          <a:bodyPr wrap="square">
            <a:spAutoFit/>
          </a:bodyPr>
          <a:lstStyle/>
          <a:p>
            <a:r>
              <a:rPr lang="zh-CN" altLang="en-US" sz="2000" b="1" dirty="0">
                <a:solidFill>
                  <a:schemeClr val="bg1"/>
                </a:solidFill>
                <a:latin typeface="微软雅黑" panose="020B0503020204020204" charset="-122"/>
                <a:ea typeface="微软雅黑" panose="020B0503020204020204" charset="-122"/>
              </a:rPr>
              <a:t>动力电池镀膜市场需求</a:t>
            </a:r>
            <a:endParaRPr lang="zh-CN" altLang="en-US" sz="2000" b="1"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项目背景</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cxnSp>
        <p:nvCxnSpPr>
          <p:cNvPr id="2" name="直接连接符 1"/>
          <p:cNvCxnSpPr/>
          <p:nvPr>
            <p:custDataLst>
              <p:tags r:id="rId1"/>
            </p:custDataLst>
          </p:nvPr>
        </p:nvCxnSpPr>
        <p:spPr>
          <a:xfrm>
            <a:off x="946716" y="2909046"/>
            <a:ext cx="2961372" cy="0"/>
          </a:xfrm>
          <a:prstGeom prst="line">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2"/>
            </p:custDataLst>
          </p:nvPr>
        </p:nvSpPr>
        <p:spPr>
          <a:xfrm>
            <a:off x="946081" y="3070799"/>
            <a:ext cx="3074494" cy="2552686"/>
          </a:xfrm>
          <a:prstGeom prst="rect">
            <a:avLst/>
          </a:prstGeom>
          <a:noFill/>
          <a:ln w="9525">
            <a:noFill/>
          </a:ln>
        </p:spPr>
        <p:txBody>
          <a:bodyPr wrap="square" anchor="t">
            <a:spAutoFit/>
          </a:bodyPr>
          <a:lstStyle/>
          <a:p>
            <a:pPr marL="285750" indent="-285750" algn="l">
              <a:lnSpc>
                <a:spcPct val="150000"/>
              </a:lnSpc>
              <a:buClrTx/>
              <a:buSzTx/>
              <a:buFont typeface="Arial" panose="020B0604020202020204" pitchFamily="34" charset="0"/>
              <a:buChar char="•"/>
            </a:pPr>
            <a:r>
              <a:rPr lang="zh-CN" altLang="en-US" sz="1200" dirty="0">
                <a:latin typeface="微软雅黑" panose="020B0503020204020204" charset="-122"/>
                <a:ea typeface="微软雅黑" panose="020B0503020204020204" charset="-122"/>
                <a:sym typeface="+mn-ea"/>
              </a:rPr>
              <a:t>属于</a:t>
            </a:r>
            <a:r>
              <a:rPr lang="zh-CN" altLang="en-US" sz="1200" b="1" dirty="0">
                <a:latin typeface="微软雅黑" panose="020B0503020204020204" charset="-122"/>
                <a:ea typeface="微软雅黑" panose="020B0503020204020204" charset="-122"/>
                <a:sym typeface="+mn-ea"/>
              </a:rPr>
              <a:t>《国家重点支持的高新技术领域》</a:t>
            </a:r>
            <a:r>
              <a:rPr lang="zh-CN" altLang="en-US" sz="1200" dirty="0">
                <a:latin typeface="微软雅黑" panose="020B0503020204020204" charset="-122"/>
                <a:ea typeface="微软雅黑" panose="020B0503020204020204" charset="-122"/>
                <a:sym typeface="+mn-ea"/>
              </a:rPr>
              <a:t>中"新材料技术"-"纳米材料"专项</a:t>
            </a:r>
            <a:endParaRPr lang="zh-CN" altLang="en-US" sz="1200" dirty="0">
              <a:latin typeface="微软雅黑" panose="020B0503020204020204" charset="-122"/>
              <a:ea typeface="微软雅黑" panose="020B0503020204020204" charset="-122"/>
            </a:endParaRPr>
          </a:p>
          <a:p>
            <a:pPr marL="285750" indent="-285750" algn="l">
              <a:lnSpc>
                <a:spcPct val="150000"/>
              </a:lnSpc>
              <a:buClrTx/>
              <a:buSzTx/>
              <a:buFont typeface="Arial" panose="020B0604020202020204" pitchFamily="34" charset="0"/>
              <a:buChar char="•"/>
            </a:pPr>
            <a:r>
              <a:rPr lang="zh-CN" altLang="en-US" sz="1200" dirty="0">
                <a:latin typeface="微软雅黑" panose="020B0503020204020204" charset="-122"/>
                <a:ea typeface="微软雅黑" panose="020B0503020204020204" charset="-122"/>
                <a:sym typeface="+mn-ea"/>
              </a:rPr>
              <a:t>符合《中国制造2025》中</a:t>
            </a:r>
            <a:r>
              <a:rPr lang="zh-CN" altLang="en-US" sz="1200" b="1" dirty="0">
                <a:latin typeface="微软雅黑" panose="020B0503020204020204" charset="-122"/>
                <a:ea typeface="微软雅黑" panose="020B0503020204020204" charset="-122"/>
                <a:sym typeface="+mn-ea"/>
              </a:rPr>
              <a:t>新材料发展战略方向</a:t>
            </a:r>
            <a:r>
              <a:rPr lang="zh-CN" altLang="en-US" sz="1200" dirty="0">
                <a:latin typeface="微软雅黑" panose="020B0503020204020204" charset="-122"/>
                <a:ea typeface="微软雅黑" panose="020B0503020204020204" charset="-122"/>
                <a:sym typeface="+mn-ea"/>
              </a:rPr>
              <a:t>，享受研发费用加计扣除等税收优惠</a:t>
            </a:r>
            <a:endParaRPr lang="zh-CN" altLang="en-US" sz="1200" dirty="0">
              <a:latin typeface="微软雅黑" panose="020B0503020204020204" charset="-122"/>
              <a:ea typeface="微软雅黑" panose="020B0503020204020204" charset="-122"/>
            </a:endParaRPr>
          </a:p>
          <a:p>
            <a:pPr marL="285750" indent="-285750" algn="l">
              <a:lnSpc>
                <a:spcPct val="150000"/>
              </a:lnSpc>
              <a:buClrTx/>
              <a:buSzTx/>
              <a:buFont typeface="Arial" panose="020B0604020202020204" pitchFamily="34" charset="0"/>
              <a:buChar char="•"/>
            </a:pPr>
            <a:r>
              <a:rPr lang="zh-CN" altLang="en-US" sz="1200" dirty="0">
                <a:latin typeface="微软雅黑" panose="020B0503020204020204" charset="-122"/>
                <a:ea typeface="微软雅黑" panose="020B0503020204020204" charset="-122"/>
                <a:sym typeface="+mn-ea"/>
              </a:rPr>
              <a:t>半导体设备国产化替代支持政策</a:t>
            </a:r>
            <a:endParaRPr lang="zh-CN" altLang="en-US" sz="1200" dirty="0">
              <a:latin typeface="微软雅黑" panose="020B0503020204020204" charset="-122"/>
              <a:ea typeface="微软雅黑" panose="020B0503020204020204" charset="-122"/>
            </a:endParaRPr>
          </a:p>
          <a:p>
            <a:pPr marL="285750" indent="-285750" algn="l">
              <a:lnSpc>
                <a:spcPct val="150000"/>
              </a:lnSpc>
              <a:buClrTx/>
              <a:buSzTx/>
              <a:buFont typeface="Arial" panose="020B0604020202020204" pitchFamily="34" charset="0"/>
              <a:buChar char="•"/>
            </a:pPr>
            <a:r>
              <a:rPr lang="zh-CN" altLang="en-US" sz="1200" dirty="0">
                <a:latin typeface="微软雅黑" panose="020B0503020204020204" charset="-122"/>
                <a:ea typeface="微软雅黑" panose="020B0503020204020204" charset="-122"/>
                <a:sym typeface="+mn-ea"/>
              </a:rPr>
              <a:t>环保型真空镀膜工艺替代传统电镀，符合《环境保护综合名录（2021年版）》鼓励类技术</a:t>
            </a:r>
            <a:endParaRPr lang="zh-CN" altLang="en-US" sz="1200" dirty="0">
              <a:solidFill>
                <a:schemeClr val="tx1"/>
              </a:solidFill>
              <a:latin typeface="微软雅黑" panose="020B0503020204020204" charset="-122"/>
              <a:ea typeface="微软雅黑" panose="020B0503020204020204" charset="-122"/>
              <a:sym typeface="思源宋体" panose="02020400000000000000" charset="-122"/>
            </a:endParaRPr>
          </a:p>
        </p:txBody>
      </p:sp>
      <p:cxnSp>
        <p:nvCxnSpPr>
          <p:cNvPr id="5" name="直接连接符 4"/>
          <p:cNvCxnSpPr/>
          <p:nvPr>
            <p:custDataLst>
              <p:tags r:id="rId3"/>
            </p:custDataLst>
          </p:nvPr>
        </p:nvCxnSpPr>
        <p:spPr>
          <a:xfrm>
            <a:off x="946716" y="6172526"/>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custDataLst>
              <p:tags r:id="rId4"/>
            </p:custDataLst>
          </p:nvPr>
        </p:nvCxnSpPr>
        <p:spPr>
          <a:xfrm>
            <a:off x="4615314" y="2909046"/>
            <a:ext cx="2961372" cy="0"/>
          </a:xfrm>
          <a:prstGeom prst="line">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custDataLst>
              <p:tags r:id="rId5"/>
            </p:custDataLst>
          </p:nvPr>
        </p:nvSpPr>
        <p:spPr>
          <a:xfrm>
            <a:off x="8170790" y="3033023"/>
            <a:ext cx="3133795" cy="1167692"/>
          </a:xfrm>
          <a:prstGeom prst="rect">
            <a:avLst/>
          </a:prstGeom>
          <a:noFill/>
          <a:ln w="9525">
            <a:noFill/>
          </a:ln>
        </p:spPr>
        <p:txBody>
          <a:bodyPr wrap="square" anchor="t">
            <a:spAutoFit/>
          </a:bodyPr>
          <a:lstStyle/>
          <a:p>
            <a:pPr marL="285750" indent="-285750">
              <a:lnSpc>
                <a:spcPct val="150000"/>
              </a:lnSpc>
              <a:buFont typeface="Arial" panose="020B0604020202020204" pitchFamily="34" charset="0"/>
              <a:buChar char="•"/>
            </a:pPr>
            <a:r>
              <a:rPr lang="zh-CN" altLang="en-US" sz="1200" dirty="0">
                <a:latin typeface="微软雅黑" panose="020B0503020204020204" charset="-122"/>
                <a:ea typeface="微软雅黑" panose="020B0503020204020204" charset="-122"/>
                <a:sym typeface="+mn-ea"/>
              </a:rPr>
              <a:t>江苏省专精特新企业培育工程</a:t>
            </a:r>
            <a:endParaRPr lang="en-US" altLang="zh-CN" sz="1200" dirty="0">
              <a:latin typeface="微软雅黑" panose="020B0503020204020204" charset="-122"/>
              <a:ea typeface="微软雅黑" panose="020B0503020204020204" charset="-122"/>
              <a:sym typeface="+mn-ea"/>
            </a:endParaRPr>
          </a:p>
          <a:p>
            <a:pPr marL="285750" indent="-285750">
              <a:lnSpc>
                <a:spcPct val="150000"/>
              </a:lnSpc>
              <a:buFont typeface="Arial" panose="020B0604020202020204" pitchFamily="34" charset="0"/>
              <a:buChar char="•"/>
            </a:pPr>
            <a:r>
              <a:rPr lang="zh-CN" altLang="en-US" sz="1200" dirty="0">
                <a:latin typeface="微软雅黑" panose="020B0503020204020204" charset="-122"/>
                <a:ea typeface="微软雅黑" panose="020B0503020204020204" charset="-122"/>
                <a:sym typeface="+mn-ea"/>
              </a:rPr>
              <a:t>苏州市</a:t>
            </a:r>
            <a:r>
              <a:rPr lang="en-US" altLang="zh-CN" sz="1200" b="1" dirty="0">
                <a:latin typeface="微软雅黑" panose="020B0503020204020204" charset="-122"/>
                <a:ea typeface="微软雅黑" panose="020B0503020204020204" charset="-122"/>
                <a:sym typeface="+mn-ea"/>
              </a:rPr>
              <a:t>“</a:t>
            </a:r>
            <a:r>
              <a:rPr lang="zh-CN" altLang="en-US" sz="1200" b="1" dirty="0">
                <a:latin typeface="微软雅黑" panose="020B0503020204020204" charset="-122"/>
                <a:ea typeface="微软雅黑" panose="020B0503020204020204" charset="-122"/>
                <a:sym typeface="+mn-ea"/>
              </a:rPr>
              <a:t>十四五</a:t>
            </a:r>
            <a:r>
              <a:rPr lang="en-US" altLang="zh-CN" sz="1200" b="1" dirty="0">
                <a:latin typeface="微软雅黑" panose="020B0503020204020204" charset="-122"/>
                <a:ea typeface="微软雅黑" panose="020B0503020204020204" charset="-122"/>
                <a:sym typeface="+mn-ea"/>
              </a:rPr>
              <a:t>”</a:t>
            </a:r>
            <a:r>
              <a:rPr lang="zh-CN" altLang="en-US" sz="1200" b="1" dirty="0">
                <a:latin typeface="微软雅黑" panose="020B0503020204020204" charset="-122"/>
                <a:ea typeface="微软雅黑" panose="020B0503020204020204" charset="-122"/>
                <a:sym typeface="+mn-ea"/>
              </a:rPr>
              <a:t>规划重点支持纳米新材料</a:t>
            </a:r>
            <a:r>
              <a:rPr lang="zh-CN" altLang="en-US" sz="1200" dirty="0">
                <a:latin typeface="微软雅黑" panose="020B0503020204020204" charset="-122"/>
                <a:ea typeface="微软雅黑" panose="020B0503020204020204" charset="-122"/>
                <a:sym typeface="+mn-ea"/>
              </a:rPr>
              <a:t>产业集群发展</a:t>
            </a:r>
            <a:endParaRPr lang="en-US" altLang="zh-CN" sz="1200" dirty="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1200" dirty="0">
                <a:latin typeface="微软雅黑" panose="020B0503020204020204" charset="-122"/>
                <a:ea typeface="微软雅黑" panose="020B0503020204020204" charset="-122"/>
                <a:sym typeface="+mn-ea"/>
              </a:rPr>
              <a:t>高新区提供产业配套政策</a:t>
            </a:r>
            <a:endParaRPr lang="zh-CN" altLang="en-US" sz="1200" dirty="0">
              <a:solidFill>
                <a:schemeClr val="tx1"/>
              </a:solidFill>
              <a:latin typeface="思源宋体" panose="02020400000000000000" charset="-122"/>
              <a:ea typeface="思源宋体" panose="02020400000000000000" charset="-122"/>
              <a:sym typeface="思源宋体" panose="02020400000000000000" charset="-122"/>
            </a:endParaRPr>
          </a:p>
        </p:txBody>
      </p:sp>
      <p:cxnSp>
        <p:nvCxnSpPr>
          <p:cNvPr id="31" name="直接连接符 30"/>
          <p:cNvCxnSpPr/>
          <p:nvPr>
            <p:custDataLst>
              <p:tags r:id="rId6"/>
            </p:custDataLst>
          </p:nvPr>
        </p:nvCxnSpPr>
        <p:spPr>
          <a:xfrm>
            <a:off x="4615314" y="6172526"/>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custDataLst>
              <p:tags r:id="rId7"/>
            </p:custDataLst>
          </p:nvPr>
        </p:nvCxnSpPr>
        <p:spPr>
          <a:xfrm>
            <a:off x="8283912" y="2909046"/>
            <a:ext cx="2961372" cy="0"/>
          </a:xfrm>
          <a:prstGeom prst="line">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custDataLst>
              <p:tags r:id="rId8"/>
            </p:custDataLst>
          </p:nvPr>
        </p:nvSpPr>
        <p:spPr>
          <a:xfrm>
            <a:off x="8170790" y="4200715"/>
            <a:ext cx="3074494" cy="1167692"/>
          </a:xfrm>
          <a:prstGeom prst="rect">
            <a:avLst/>
          </a:prstGeom>
          <a:noFill/>
          <a:ln w="9525">
            <a:noFill/>
          </a:ln>
        </p:spPr>
        <p:txBody>
          <a:bodyPr wrap="square" anchor="t">
            <a:spAutoFit/>
          </a:bodyPr>
          <a:lstStyle/>
          <a:p>
            <a:pPr marL="285750" indent="-285750">
              <a:lnSpc>
                <a:spcPct val="150000"/>
              </a:lnSpc>
              <a:buFont typeface="Arial" panose="020B0604020202020204" pitchFamily="34" charset="0"/>
              <a:buChar char="•"/>
            </a:pPr>
            <a:r>
              <a:rPr lang="zh-CN" altLang="en-US" sz="1200" b="1" dirty="0">
                <a:latin typeface="微软雅黑" panose="020B0503020204020204" charset="-122"/>
                <a:ea typeface="微软雅黑" panose="020B0503020204020204" charset="-122"/>
                <a:sym typeface="+mn-ea"/>
              </a:rPr>
              <a:t>新能源汽车产业链扶持</a:t>
            </a:r>
            <a:r>
              <a:rPr lang="zh-CN" altLang="en-US" sz="1200" dirty="0">
                <a:latin typeface="微软雅黑" panose="020B0503020204020204" charset="-122"/>
                <a:ea typeface="微软雅黑" panose="020B0503020204020204" charset="-122"/>
                <a:sym typeface="+mn-ea"/>
              </a:rPr>
              <a:t>政策</a:t>
            </a:r>
            <a:endParaRPr lang="en-US" altLang="zh-CN" sz="1200" dirty="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1200" dirty="0">
                <a:latin typeface="微软雅黑" panose="020B0503020204020204" charset="-122"/>
                <a:ea typeface="微软雅黑" panose="020B0503020204020204" charset="-122"/>
                <a:sym typeface="+mn-ea"/>
              </a:rPr>
              <a:t>绿色制造和碳中和相关鼓励政策</a:t>
            </a:r>
            <a:endParaRPr lang="zh-CN" altLang="en-US" sz="1200" dirty="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1200" dirty="0">
                <a:latin typeface="微软雅黑" panose="020B0503020204020204" charset="-122"/>
                <a:ea typeface="微软雅黑" panose="020B0503020204020204" charset="-122"/>
                <a:sym typeface="+mn-ea"/>
              </a:rPr>
              <a:t>高新技术企业税收优惠政策（研发费用加计</a:t>
            </a:r>
            <a:r>
              <a:rPr lang="en-US" altLang="zh-CN" sz="1200" dirty="0">
                <a:latin typeface="微软雅黑" panose="020B0503020204020204" charset="-122"/>
                <a:ea typeface="微软雅黑" panose="020B0503020204020204" charset="-122"/>
                <a:sym typeface="+mn-ea"/>
              </a:rPr>
              <a:t>75%</a:t>
            </a:r>
            <a:r>
              <a:rPr lang="zh-CN" altLang="en-US" sz="1200" dirty="0">
                <a:latin typeface="微软雅黑" panose="020B0503020204020204" charset="-122"/>
                <a:ea typeface="微软雅黑" panose="020B0503020204020204" charset="-122"/>
                <a:sym typeface="+mn-ea"/>
              </a:rPr>
              <a:t>）</a:t>
            </a:r>
            <a:endParaRPr lang="zh-CN" altLang="en-US" sz="1200" dirty="0">
              <a:solidFill>
                <a:schemeClr val="tx1"/>
              </a:solidFill>
              <a:latin typeface="思源宋体" panose="02020400000000000000" charset="-122"/>
              <a:ea typeface="思源宋体" panose="02020400000000000000" charset="-122"/>
              <a:sym typeface="思源宋体" panose="02020400000000000000" charset="-122"/>
            </a:endParaRPr>
          </a:p>
        </p:txBody>
      </p:sp>
      <p:cxnSp>
        <p:nvCxnSpPr>
          <p:cNvPr id="37" name="直接连接符 36"/>
          <p:cNvCxnSpPr/>
          <p:nvPr>
            <p:custDataLst>
              <p:tags r:id="rId9"/>
            </p:custDataLst>
          </p:nvPr>
        </p:nvCxnSpPr>
        <p:spPr>
          <a:xfrm>
            <a:off x="8283912" y="6172526"/>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41" name="文本框 40"/>
          <p:cNvSpPr txBox="1"/>
          <p:nvPr>
            <p:custDataLst>
              <p:tags r:id="rId10"/>
            </p:custDataLst>
          </p:nvPr>
        </p:nvSpPr>
        <p:spPr>
          <a:xfrm>
            <a:off x="5049803" y="2415738"/>
            <a:ext cx="1951565" cy="369332"/>
          </a:xfrm>
          <a:prstGeom prst="rect">
            <a:avLst/>
          </a:prstGeom>
          <a:noFill/>
          <a:ln w="9525">
            <a:noFill/>
          </a:ln>
        </p:spPr>
        <p:txBody>
          <a:bodyPr wrap="square" anchor="t">
            <a:spAutoFit/>
          </a:bodyPr>
          <a:lstStyle/>
          <a:p>
            <a:pPr>
              <a:lnSpc>
                <a:spcPct val="100000"/>
              </a:lnSpc>
            </a:pPr>
            <a:r>
              <a:rPr lang="zh-CN" altLang="en-US" b="1" dirty="0">
                <a:solidFill>
                  <a:srgbClr val="2F5597"/>
                </a:solidFill>
                <a:latin typeface="微软雅黑" panose="020B0503020204020204" charset="-122"/>
                <a:ea typeface="微软雅黑" panose="020B0503020204020204" charset="-122"/>
                <a:sym typeface="+mn-ea"/>
              </a:rPr>
              <a:t>动力电池新国标</a:t>
            </a:r>
            <a:endParaRPr lang="zh-CN" altLang="en-US" b="1" dirty="0">
              <a:solidFill>
                <a:srgbClr val="2F5597"/>
              </a:solidFill>
              <a:latin typeface="微软雅黑" panose="020B0503020204020204" charset="-122"/>
              <a:ea typeface="微软雅黑" panose="020B0503020204020204" charset="-122"/>
              <a:sym typeface="+mn-ea"/>
            </a:endParaRPr>
          </a:p>
        </p:txBody>
      </p:sp>
      <p:sp>
        <p:nvSpPr>
          <p:cNvPr id="42" name="文本框 41"/>
          <p:cNvSpPr txBox="1"/>
          <p:nvPr>
            <p:custDataLst>
              <p:tags r:id="rId11"/>
            </p:custDataLst>
          </p:nvPr>
        </p:nvSpPr>
        <p:spPr>
          <a:xfrm>
            <a:off x="8708445" y="2415738"/>
            <a:ext cx="2371035" cy="369332"/>
          </a:xfrm>
          <a:prstGeom prst="rect">
            <a:avLst/>
          </a:prstGeom>
          <a:noFill/>
          <a:ln w="9525">
            <a:noFill/>
          </a:ln>
        </p:spPr>
        <p:txBody>
          <a:bodyPr wrap="square" anchor="t">
            <a:spAutoFit/>
          </a:bodyPr>
          <a:lstStyle/>
          <a:p>
            <a:pPr>
              <a:lnSpc>
                <a:spcPct val="100000"/>
              </a:lnSpc>
            </a:pPr>
            <a:r>
              <a:rPr lang="zh-CN" altLang="en-US" b="1" dirty="0">
                <a:solidFill>
                  <a:srgbClr val="2F5597"/>
                </a:solidFill>
                <a:latin typeface="微软雅黑" panose="020B0503020204020204" charset="-122"/>
                <a:ea typeface="微软雅黑" panose="020B0503020204020204" charset="-122"/>
                <a:sym typeface="+mn-ea"/>
              </a:rPr>
              <a:t>地方及产业政策导向</a:t>
            </a:r>
            <a:endParaRPr lang="zh-CN" altLang="en-US" b="1" dirty="0">
              <a:solidFill>
                <a:srgbClr val="2F5597"/>
              </a:solidFill>
              <a:latin typeface="微软雅黑" panose="020B0503020204020204" charset="-122"/>
              <a:ea typeface="微软雅黑" panose="020B0503020204020204" charset="-122"/>
              <a:sym typeface="+mn-ea"/>
            </a:endParaRPr>
          </a:p>
        </p:txBody>
      </p:sp>
      <p:grpSp>
        <p:nvGrpSpPr>
          <p:cNvPr id="15" name="组合 14"/>
          <p:cNvGrpSpPr/>
          <p:nvPr>
            <p:custDataLst>
              <p:tags r:id="rId12"/>
            </p:custDataLst>
          </p:nvPr>
        </p:nvGrpSpPr>
        <p:grpSpPr>
          <a:xfrm>
            <a:off x="955040" y="2415540"/>
            <a:ext cx="2366645" cy="368300"/>
            <a:chOff x="836" y="3804"/>
            <a:chExt cx="3727" cy="580"/>
          </a:xfrm>
        </p:grpSpPr>
        <p:sp>
          <p:nvSpPr>
            <p:cNvPr id="40" name="文本框 39"/>
            <p:cNvSpPr txBox="1"/>
            <p:nvPr>
              <p:custDataLst>
                <p:tags r:id="rId13"/>
              </p:custDataLst>
            </p:nvPr>
          </p:nvSpPr>
          <p:spPr>
            <a:xfrm>
              <a:off x="1491" y="3804"/>
              <a:ext cx="3073" cy="580"/>
            </a:xfrm>
            <a:prstGeom prst="rect">
              <a:avLst/>
            </a:prstGeom>
            <a:noFill/>
            <a:ln w="9525">
              <a:noFill/>
            </a:ln>
          </p:spPr>
          <p:txBody>
            <a:bodyPr wrap="square" anchor="t">
              <a:spAutoFit/>
            </a:bodyPr>
            <a:lstStyle/>
            <a:p>
              <a:pPr>
                <a:lnSpc>
                  <a:spcPct val="100000"/>
                </a:lnSpc>
              </a:pPr>
              <a:r>
                <a:rPr lang="zh-CN" altLang="en-US" b="1" dirty="0">
                  <a:solidFill>
                    <a:srgbClr val="2F5597"/>
                  </a:solidFill>
                  <a:latin typeface="微软雅黑" panose="020B0503020204020204" charset="-122"/>
                  <a:ea typeface="微软雅黑" panose="020B0503020204020204" charset="-122"/>
                  <a:sym typeface="+mn-ea"/>
                </a:rPr>
                <a:t>国家政策支持</a:t>
              </a:r>
              <a:endParaRPr lang="zh-CN" altLang="en-US" b="1" dirty="0">
                <a:solidFill>
                  <a:srgbClr val="2F5597"/>
                </a:solidFill>
                <a:latin typeface="微软雅黑" panose="020B0503020204020204" charset="-122"/>
                <a:ea typeface="微软雅黑" panose="020B0503020204020204" charset="-122"/>
                <a:sym typeface="+mn-ea"/>
              </a:endParaRPr>
            </a:p>
          </p:txBody>
        </p:sp>
        <p:grpSp>
          <p:nvGrpSpPr>
            <p:cNvPr id="10" name="组合 9"/>
            <p:cNvGrpSpPr/>
            <p:nvPr>
              <p:custDataLst>
                <p:tags r:id="rId14"/>
              </p:custDataLst>
            </p:nvPr>
          </p:nvGrpSpPr>
          <p:grpSpPr>
            <a:xfrm>
              <a:off x="836" y="3902"/>
              <a:ext cx="654" cy="386"/>
              <a:chOff x="7695" y="3352"/>
              <a:chExt cx="654" cy="386"/>
            </a:xfrm>
          </p:grpSpPr>
          <p:sp>
            <p:nvSpPr>
              <p:cNvPr id="49" name="椭圆 48"/>
              <p:cNvSpPr/>
              <p:nvPr>
                <p:custDataLst>
                  <p:tags r:id="rId15"/>
                </p:custDataLst>
              </p:nvPr>
            </p:nvSpPr>
            <p:spPr>
              <a:xfrm>
                <a:off x="7695" y="3352"/>
                <a:ext cx="407" cy="387"/>
              </a:xfrm>
              <a:prstGeom prst="ellipse">
                <a:avLst/>
              </a:prstGeom>
              <a:noFill/>
              <a:ln>
                <a:solidFill>
                  <a:srgbClr val="2F5597"/>
                </a:solidFill>
              </a:ln>
            </p:spPr>
            <p:style>
              <a:lnRef idx="2">
                <a:srgbClr val="BB4FFF">
                  <a:shade val="50000"/>
                </a:srgbClr>
              </a:lnRef>
              <a:fillRef idx="1">
                <a:srgbClr val="BB4FFF"/>
              </a:fillRef>
              <a:effectRef idx="0">
                <a:srgbClr val="BB4FFF"/>
              </a:effectRef>
              <a:fontRef idx="minor">
                <a:srgbClr val="FFFFFF"/>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1" name="椭圆 10"/>
              <p:cNvSpPr/>
              <p:nvPr>
                <p:custDataLst>
                  <p:tags r:id="rId16"/>
                </p:custDataLst>
              </p:nvPr>
            </p:nvSpPr>
            <p:spPr>
              <a:xfrm>
                <a:off x="7943" y="3352"/>
                <a:ext cx="407" cy="387"/>
              </a:xfrm>
              <a:prstGeom prst="ellipse">
                <a:avLst/>
              </a:prstGeom>
              <a:solidFill>
                <a:srgbClr val="2F5597"/>
              </a:solidFill>
              <a:ln>
                <a:noFill/>
              </a:ln>
            </p:spPr>
            <p:style>
              <a:lnRef idx="2">
                <a:srgbClr val="BB4FFF">
                  <a:shade val="50000"/>
                </a:srgbClr>
              </a:lnRef>
              <a:fillRef idx="1">
                <a:srgbClr val="BB4FFF"/>
              </a:fillRef>
              <a:effectRef idx="0">
                <a:srgbClr val="BB4FFF"/>
              </a:effectRef>
              <a:fontRef idx="minor">
                <a:srgbClr val="FFFFFF"/>
              </a:fontRef>
            </p:style>
            <p:txBody>
              <a:bodyPr rtlCol="0" anchor="ctr"/>
              <a:lstStyle/>
              <a:p>
                <a:pPr algn="ctr"/>
                <a:endParaRPr lang="zh-CN" altLang="en-US">
                  <a:latin typeface="微软雅黑" panose="020B0503020204020204" charset="-122"/>
                  <a:ea typeface="微软雅黑" panose="020B0503020204020204" charset="-122"/>
                </a:endParaRPr>
              </a:p>
            </p:txBody>
          </p:sp>
        </p:grpSp>
      </p:grpSp>
      <p:sp>
        <p:nvSpPr>
          <p:cNvPr id="13" name="文本框 12"/>
          <p:cNvSpPr txBox="1"/>
          <p:nvPr/>
        </p:nvSpPr>
        <p:spPr>
          <a:xfrm>
            <a:off x="5194300" y="1054100"/>
            <a:ext cx="1874520" cy="521970"/>
          </a:xfrm>
          <a:prstGeom prst="rect">
            <a:avLst/>
          </a:prstGeom>
          <a:noFill/>
        </p:spPr>
        <p:txBody>
          <a:bodyPr wrap="square" rtlCol="0" anchor="t">
            <a:spAutoFit/>
          </a:bodyPr>
          <a:lstStyle/>
          <a:p>
            <a:r>
              <a:rPr lang="zh-CN" altLang="en-US" sz="2800" b="1" dirty="0">
                <a:solidFill>
                  <a:srgbClr val="0A58A2"/>
                </a:solidFill>
                <a:latin typeface="微软雅黑" panose="020B0503020204020204" charset="-122"/>
                <a:ea typeface="微软雅黑" panose="020B0503020204020204" charset="-122"/>
                <a:sym typeface="+mn-ea"/>
              </a:rPr>
              <a:t>政策支持</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12" name="直接连接符 11"/>
          <p:cNvCxnSpPr/>
          <p:nvPr>
            <p:custDataLst>
              <p:tags r:id="rId17"/>
            </p:custDataLst>
          </p:nvPr>
        </p:nvCxnSpPr>
        <p:spPr>
          <a:xfrm>
            <a:off x="4564311" y="1711290"/>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custDataLst>
              <p:tags r:id="rId18"/>
            </p:custDataLst>
          </p:nvPr>
        </p:nvSpPr>
        <p:spPr>
          <a:xfrm>
            <a:off x="4564311" y="1577820"/>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grpSp>
        <p:nvGrpSpPr>
          <p:cNvPr id="18" name="组合 17"/>
          <p:cNvGrpSpPr/>
          <p:nvPr/>
        </p:nvGrpSpPr>
        <p:grpSpPr>
          <a:xfrm>
            <a:off x="4618990" y="2477770"/>
            <a:ext cx="415290" cy="245110"/>
            <a:chOff x="6456" y="3949"/>
            <a:chExt cx="654" cy="386"/>
          </a:xfrm>
        </p:grpSpPr>
        <p:sp>
          <p:nvSpPr>
            <p:cNvPr id="16" name="椭圆 15"/>
            <p:cNvSpPr/>
            <p:nvPr>
              <p:custDataLst>
                <p:tags r:id="rId19"/>
              </p:custDataLst>
            </p:nvPr>
          </p:nvSpPr>
          <p:spPr>
            <a:xfrm>
              <a:off x="6456" y="3949"/>
              <a:ext cx="407" cy="387"/>
            </a:xfrm>
            <a:prstGeom prst="ellipse">
              <a:avLst/>
            </a:prstGeom>
            <a:noFill/>
            <a:ln>
              <a:solidFill>
                <a:srgbClr val="2F5597"/>
              </a:solidFill>
            </a:ln>
          </p:spPr>
          <p:style>
            <a:lnRef idx="2">
              <a:srgbClr val="BB4FFF">
                <a:shade val="50000"/>
              </a:srgbClr>
            </a:lnRef>
            <a:fillRef idx="1">
              <a:srgbClr val="BB4FFF"/>
            </a:fillRef>
            <a:effectRef idx="0">
              <a:srgbClr val="BB4FFF"/>
            </a:effectRef>
            <a:fontRef idx="minor">
              <a:srgbClr val="FFFFFF"/>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7" name="椭圆 16"/>
            <p:cNvSpPr/>
            <p:nvPr>
              <p:custDataLst>
                <p:tags r:id="rId20"/>
              </p:custDataLst>
            </p:nvPr>
          </p:nvSpPr>
          <p:spPr>
            <a:xfrm>
              <a:off x="6704" y="3949"/>
              <a:ext cx="407" cy="387"/>
            </a:xfrm>
            <a:prstGeom prst="ellipse">
              <a:avLst/>
            </a:prstGeom>
            <a:solidFill>
              <a:srgbClr val="2F5597"/>
            </a:solidFill>
            <a:ln>
              <a:noFill/>
            </a:ln>
          </p:spPr>
          <p:style>
            <a:lnRef idx="2">
              <a:srgbClr val="BB4FFF">
                <a:shade val="50000"/>
              </a:srgbClr>
            </a:lnRef>
            <a:fillRef idx="1">
              <a:srgbClr val="BB4FFF"/>
            </a:fillRef>
            <a:effectRef idx="0">
              <a:srgbClr val="BB4FFF"/>
            </a:effectRef>
            <a:fontRef idx="minor">
              <a:srgbClr val="FFFFFF"/>
            </a:fontRef>
          </p:style>
          <p:txBody>
            <a:bodyPr rtlCol="0" anchor="ctr"/>
            <a:lstStyle/>
            <a:p>
              <a:pPr algn="ctr"/>
              <a:endParaRPr lang="zh-CN" altLang="en-US">
                <a:latin typeface="微软雅黑" panose="020B0503020204020204" charset="-122"/>
                <a:ea typeface="微软雅黑" panose="020B0503020204020204" charset="-122"/>
              </a:endParaRPr>
            </a:p>
          </p:txBody>
        </p:sp>
      </p:grpSp>
      <p:grpSp>
        <p:nvGrpSpPr>
          <p:cNvPr id="19" name="组合 18"/>
          <p:cNvGrpSpPr/>
          <p:nvPr/>
        </p:nvGrpSpPr>
        <p:grpSpPr>
          <a:xfrm>
            <a:off x="8278495" y="2477770"/>
            <a:ext cx="415290" cy="245110"/>
            <a:chOff x="6456" y="3949"/>
            <a:chExt cx="654" cy="386"/>
          </a:xfrm>
        </p:grpSpPr>
        <p:sp>
          <p:nvSpPr>
            <p:cNvPr id="20" name="椭圆 19"/>
            <p:cNvSpPr/>
            <p:nvPr>
              <p:custDataLst>
                <p:tags r:id="rId21"/>
              </p:custDataLst>
            </p:nvPr>
          </p:nvSpPr>
          <p:spPr>
            <a:xfrm>
              <a:off x="6456" y="3949"/>
              <a:ext cx="407" cy="387"/>
            </a:xfrm>
            <a:prstGeom prst="ellipse">
              <a:avLst/>
            </a:prstGeom>
            <a:noFill/>
            <a:ln>
              <a:solidFill>
                <a:srgbClr val="2F5597"/>
              </a:solidFill>
            </a:ln>
          </p:spPr>
          <p:style>
            <a:lnRef idx="2">
              <a:srgbClr val="BB4FFF">
                <a:shade val="50000"/>
              </a:srgbClr>
            </a:lnRef>
            <a:fillRef idx="1">
              <a:srgbClr val="BB4FFF"/>
            </a:fillRef>
            <a:effectRef idx="0">
              <a:srgbClr val="BB4FFF"/>
            </a:effectRef>
            <a:fontRef idx="minor">
              <a:srgbClr val="FFFFFF"/>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1" name="椭圆 20"/>
            <p:cNvSpPr/>
            <p:nvPr>
              <p:custDataLst>
                <p:tags r:id="rId22"/>
              </p:custDataLst>
            </p:nvPr>
          </p:nvSpPr>
          <p:spPr>
            <a:xfrm>
              <a:off x="6704" y="3949"/>
              <a:ext cx="407" cy="387"/>
            </a:xfrm>
            <a:prstGeom prst="ellipse">
              <a:avLst/>
            </a:prstGeom>
            <a:solidFill>
              <a:srgbClr val="2F5597"/>
            </a:solidFill>
            <a:ln>
              <a:noFill/>
            </a:ln>
          </p:spPr>
          <p:style>
            <a:lnRef idx="2">
              <a:srgbClr val="BB4FFF">
                <a:shade val="50000"/>
              </a:srgbClr>
            </a:lnRef>
            <a:fillRef idx="1">
              <a:srgbClr val="BB4FFF"/>
            </a:fillRef>
            <a:effectRef idx="0">
              <a:srgbClr val="BB4FFF"/>
            </a:effectRef>
            <a:fontRef idx="minor">
              <a:srgbClr val="FFFFFF"/>
            </a:fontRef>
          </p:style>
          <p:txBody>
            <a:bodyPr rtlCol="0" anchor="ctr"/>
            <a:lstStyle/>
            <a:p>
              <a:pPr algn="ctr"/>
              <a:endParaRPr lang="zh-CN" altLang="en-US">
                <a:latin typeface="微软雅黑" panose="020B0503020204020204" charset="-122"/>
                <a:ea typeface="微软雅黑" panose="020B0503020204020204" charset="-122"/>
              </a:endParaRPr>
            </a:p>
          </p:txBody>
        </p:sp>
      </p:grpSp>
      <p:pic>
        <p:nvPicPr>
          <p:cNvPr id="6" name="图片 5"/>
          <p:cNvPicPr>
            <a:picLocks noChangeAspect="1"/>
          </p:cNvPicPr>
          <p:nvPr/>
        </p:nvPicPr>
        <p:blipFill>
          <a:blip r:embed="rId23"/>
          <a:stretch>
            <a:fillRect/>
          </a:stretch>
        </p:blipFill>
        <p:spPr>
          <a:xfrm>
            <a:off x="5548040" y="4378476"/>
            <a:ext cx="1167039" cy="1670073"/>
          </a:xfrm>
          <a:prstGeom prst="rect">
            <a:avLst/>
          </a:prstGeom>
        </p:spPr>
      </p:pic>
      <p:sp>
        <p:nvSpPr>
          <p:cNvPr id="7" name="文本框 6"/>
          <p:cNvSpPr txBox="1"/>
          <p:nvPr>
            <p:custDataLst>
              <p:tags r:id="rId24"/>
            </p:custDataLst>
          </p:nvPr>
        </p:nvSpPr>
        <p:spPr>
          <a:xfrm>
            <a:off x="4558435" y="3110523"/>
            <a:ext cx="2961372" cy="1444691"/>
          </a:xfrm>
          <a:prstGeom prst="rect">
            <a:avLst/>
          </a:prstGeom>
          <a:noFill/>
          <a:ln w="9525">
            <a:noFill/>
          </a:ln>
        </p:spPr>
        <p:txBody>
          <a:bodyPr wrap="square" anchor="t">
            <a:spAutoFit/>
          </a:bodyPr>
          <a:lstStyle/>
          <a:p>
            <a:pPr marL="285750" indent="-285750">
              <a:lnSpc>
                <a:spcPct val="150000"/>
              </a:lnSpc>
              <a:buFont typeface="Arial" panose="020B0604020202020204" pitchFamily="34" charset="0"/>
              <a:buChar char="•"/>
            </a:pPr>
            <a:r>
              <a:rPr lang="en-US" altLang="zh-CN" sz="1200" dirty="0">
                <a:latin typeface="微软雅黑" panose="020B0503020204020204" charset="-122"/>
                <a:ea typeface="微软雅黑" panose="020B0503020204020204" charset="-122"/>
                <a:sym typeface="+mn-ea"/>
              </a:rPr>
              <a:t>2026</a:t>
            </a:r>
            <a:r>
              <a:rPr lang="zh-CN" altLang="en-US" sz="1200" dirty="0">
                <a:latin typeface="微软雅黑" panose="020B0503020204020204" charset="-122"/>
                <a:ea typeface="微软雅黑" panose="020B0503020204020204" charset="-122"/>
                <a:sym typeface="+mn-ea"/>
              </a:rPr>
              <a:t>年</a:t>
            </a:r>
            <a:r>
              <a:rPr lang="en-US" altLang="zh-CN" sz="1200" dirty="0">
                <a:latin typeface="微软雅黑" panose="020B0503020204020204" charset="-122"/>
                <a:ea typeface="微软雅黑" panose="020B0503020204020204" charset="-122"/>
                <a:sym typeface="+mn-ea"/>
              </a:rPr>
              <a:t>7</a:t>
            </a:r>
            <a:r>
              <a:rPr lang="zh-CN" altLang="en-US" sz="1200" dirty="0">
                <a:latin typeface="微软雅黑" panose="020B0503020204020204" charset="-122"/>
                <a:ea typeface="微软雅黑" panose="020B0503020204020204" charset="-122"/>
                <a:sym typeface="+mn-ea"/>
              </a:rPr>
              <a:t>月</a:t>
            </a:r>
            <a:r>
              <a:rPr lang="en-US" altLang="zh-CN" sz="1200" dirty="0">
                <a:latin typeface="微软雅黑" panose="020B0503020204020204" charset="-122"/>
                <a:ea typeface="微软雅黑" panose="020B0503020204020204" charset="-122"/>
                <a:sym typeface="+mn-ea"/>
              </a:rPr>
              <a:t>1</a:t>
            </a:r>
            <a:r>
              <a:rPr lang="zh-CN" altLang="en-US" sz="1200" dirty="0">
                <a:latin typeface="微软雅黑" panose="020B0503020204020204" charset="-122"/>
                <a:ea typeface="微软雅黑" panose="020B0503020204020204" charset="-122"/>
                <a:sym typeface="+mn-ea"/>
              </a:rPr>
              <a:t>日起实施的</a:t>
            </a:r>
            <a:r>
              <a:rPr lang="en-US" altLang="zh-CN" sz="1200" dirty="0">
                <a:latin typeface="微软雅黑" panose="020B0503020204020204" charset="-122"/>
                <a:ea typeface="微软雅黑" panose="020B0503020204020204" charset="-122"/>
                <a:sym typeface="+mn-ea"/>
              </a:rPr>
              <a:t>《</a:t>
            </a:r>
            <a:r>
              <a:rPr lang="zh-CN" altLang="en-US" sz="1200" dirty="0">
                <a:latin typeface="微软雅黑" panose="020B0503020204020204" charset="-122"/>
                <a:ea typeface="微软雅黑" panose="020B0503020204020204" charset="-122"/>
                <a:sym typeface="+mn-ea"/>
              </a:rPr>
              <a:t>电动汽车用动力蓄电池安全要求</a:t>
            </a:r>
            <a:r>
              <a:rPr lang="zh-CN" altLang="en-US" sz="1200" b="1" dirty="0">
                <a:latin typeface="微软雅黑" panose="020B0503020204020204" charset="-122"/>
                <a:ea typeface="微软雅黑" panose="020B0503020204020204" charset="-122"/>
                <a:sym typeface="+mn-ea"/>
              </a:rPr>
              <a:t>（</a:t>
            </a:r>
            <a:r>
              <a:rPr lang="en-US" altLang="zh-CN" sz="1200" b="1" dirty="0">
                <a:latin typeface="微软雅黑" panose="020B0503020204020204" charset="-122"/>
                <a:ea typeface="微软雅黑" panose="020B0503020204020204" charset="-122"/>
                <a:sym typeface="+mn-ea"/>
              </a:rPr>
              <a:t>GB38031-2025</a:t>
            </a:r>
            <a:r>
              <a:rPr lang="zh-CN" altLang="en-US" sz="1200" b="1" dirty="0">
                <a:latin typeface="微软雅黑" panose="020B0503020204020204" charset="-122"/>
                <a:ea typeface="微软雅黑" panose="020B0503020204020204" charset="-122"/>
                <a:sym typeface="+mn-ea"/>
              </a:rPr>
              <a:t>）</a:t>
            </a:r>
            <a:r>
              <a:rPr lang="zh-CN" altLang="en-US" sz="1200" dirty="0">
                <a:latin typeface="微软雅黑" panose="020B0503020204020204" charset="-122"/>
                <a:ea typeface="微软雅黑" panose="020B0503020204020204" charset="-122"/>
                <a:sym typeface="+mn-ea"/>
              </a:rPr>
              <a:t>是电池</a:t>
            </a:r>
            <a:r>
              <a:rPr lang="en-US" altLang="zh-CN" sz="1200" dirty="0">
                <a:latin typeface="微软雅黑" panose="020B0503020204020204" charset="-122"/>
                <a:ea typeface="微软雅黑" panose="020B0503020204020204" charset="-122"/>
                <a:sym typeface="+mn-ea"/>
              </a:rPr>
              <a:t>pack</a:t>
            </a:r>
            <a:r>
              <a:rPr lang="zh-CN" altLang="en-US" sz="1200" dirty="0">
                <a:latin typeface="微软雅黑" panose="020B0503020204020204" charset="-122"/>
                <a:ea typeface="微软雅黑" panose="020B0503020204020204" charset="-122"/>
                <a:sym typeface="+mn-ea"/>
              </a:rPr>
              <a:t>包的核心新国标，包含</a:t>
            </a:r>
            <a:r>
              <a:rPr lang="zh-CN" altLang="en-US" sz="1200" b="1" dirty="0">
                <a:latin typeface="微软雅黑" panose="020B0503020204020204" charset="-122"/>
                <a:ea typeface="微软雅黑" panose="020B0503020204020204" charset="-122"/>
                <a:sym typeface="+mn-ea"/>
              </a:rPr>
              <a:t>温度、隔热、防撞</a:t>
            </a:r>
            <a:r>
              <a:rPr lang="zh-CN" altLang="en-US" sz="1200" dirty="0">
                <a:latin typeface="微软雅黑" panose="020B0503020204020204" charset="-122"/>
                <a:ea typeface="微软雅黑" panose="020B0503020204020204" charset="-122"/>
                <a:sym typeface="+mn-ea"/>
              </a:rPr>
              <a:t>相关的严苛细则</a:t>
            </a:r>
            <a:endParaRPr lang="zh-CN" altLang="en-US" sz="1200" dirty="0">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7663" t="30559" r="8668" b="15619"/>
          <a:stretch>
            <a:fillRect/>
          </a:stretch>
        </p:blipFill>
        <p:spPr>
          <a:xfrm>
            <a:off x="0" y="-452755"/>
            <a:ext cx="12192000" cy="3248025"/>
          </a:xfrm>
          <a:prstGeom prst="rect">
            <a:avLst/>
          </a:prstGeom>
        </p:spPr>
      </p:pic>
      <p:sp>
        <p:nvSpPr>
          <p:cNvPr id="4" name="矩形 3"/>
          <p:cNvSpPr/>
          <p:nvPr/>
        </p:nvSpPr>
        <p:spPr>
          <a:xfrm>
            <a:off x="0" y="-452755"/>
            <a:ext cx="12192000" cy="3248025"/>
          </a:xfrm>
          <a:prstGeom prst="rect">
            <a:avLst/>
          </a:prstGeom>
          <a:solidFill>
            <a:schemeClr val="accent5">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文本框 24"/>
          <p:cNvSpPr txBox="1"/>
          <p:nvPr/>
        </p:nvSpPr>
        <p:spPr>
          <a:xfrm>
            <a:off x="1527175" y="711835"/>
            <a:ext cx="9138285" cy="1106805"/>
          </a:xfrm>
          <a:prstGeom prst="rect">
            <a:avLst/>
          </a:prstGeom>
          <a:noFill/>
        </p:spPr>
        <p:txBody>
          <a:bodyPr wrap="square" rtlCol="0">
            <a:spAutoFit/>
          </a:bodyPr>
          <a:lstStyle/>
          <a:p>
            <a:pPr algn="ctr"/>
            <a:r>
              <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rPr>
              <a:t>PART  THREE.</a:t>
            </a:r>
            <a:endPar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endParaRPr>
          </a:p>
        </p:txBody>
      </p:sp>
      <p:sp>
        <p:nvSpPr>
          <p:cNvPr id="62" name="文本框 61"/>
          <p:cNvSpPr txBox="1"/>
          <p:nvPr/>
        </p:nvSpPr>
        <p:spPr>
          <a:xfrm>
            <a:off x="3335973" y="3467735"/>
            <a:ext cx="5520690" cy="1106805"/>
          </a:xfrm>
          <a:prstGeom prst="rect">
            <a:avLst/>
          </a:prstGeom>
          <a:noFill/>
        </p:spPr>
        <p:txBody>
          <a:bodyPr wrap="square" rtlCol="0">
            <a:spAutoFit/>
          </a:bodyPr>
          <a:lstStyle/>
          <a:p>
            <a:pPr algn="ctr"/>
            <a:r>
              <a:rPr lang="zh-CN" altLang="en-US" sz="6600" dirty="0">
                <a:solidFill>
                  <a:srgbClr val="2F5597"/>
                </a:solidFill>
                <a:effectLst>
                  <a:outerShdw blurRad="38100" dist="38100" dir="2700000" algn="tl">
                    <a:srgbClr val="000000">
                      <a:alpha val="20000"/>
                    </a:srgbClr>
                  </a:outerShdw>
                </a:effectLst>
                <a:latin typeface="兰米宋体" panose="02000503000000000000" charset="-122"/>
                <a:ea typeface="兰米宋体" panose="02000503000000000000" charset="-122"/>
                <a:sym typeface="兰米宋体" panose="02000503000000000000" charset="-122"/>
              </a:rPr>
              <a:t>核心技术</a:t>
            </a:r>
            <a:endParaRPr lang="zh-CN" altLang="en-US" sz="6600" dirty="0">
              <a:solidFill>
                <a:srgbClr val="2F5597"/>
              </a:solidFill>
              <a:effectLst>
                <a:outerShdw blurRad="38100" dist="38100" dir="2700000" algn="tl">
                  <a:srgbClr val="000000">
                    <a:alpha val="20000"/>
                  </a:srgbClr>
                </a:outerShdw>
              </a:effectLst>
              <a:latin typeface="兰米宋体" panose="02000503000000000000" charset="-122"/>
              <a:ea typeface="兰米宋体" panose="02000503000000000000" charset="-122"/>
              <a:sym typeface="兰米宋体" panose="02000503000000000000" charset="-122"/>
            </a:endParaRPr>
          </a:p>
        </p:txBody>
      </p:sp>
      <p:sp>
        <p:nvSpPr>
          <p:cNvPr id="8" name="文本框 7"/>
          <p:cNvSpPr txBox="1"/>
          <p:nvPr/>
        </p:nvSpPr>
        <p:spPr>
          <a:xfrm>
            <a:off x="3839528" y="4955072"/>
            <a:ext cx="4513580" cy="380365"/>
          </a:xfrm>
          <a:prstGeom prst="rect">
            <a:avLst/>
          </a:prstGeom>
          <a:noFill/>
        </p:spPr>
        <p:txBody>
          <a:bodyPr wrap="square" rtlCol="0">
            <a:noAutofit/>
          </a:bodyPr>
          <a:lstStyle/>
          <a:p>
            <a:pPr algn="ctr"/>
            <a:r>
              <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rPr>
              <a:t>Core Technology</a:t>
            </a:r>
            <a:endPar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endParaRPr>
          </a:p>
          <a:p>
            <a:pPr algn="ctr"/>
            <a:endPar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endParaRPr>
          </a:p>
        </p:txBody>
      </p:sp>
      <p:cxnSp>
        <p:nvCxnSpPr>
          <p:cNvPr id="9" name="直接连接符 8"/>
          <p:cNvCxnSpPr/>
          <p:nvPr/>
        </p:nvCxnSpPr>
        <p:spPr>
          <a:xfrm>
            <a:off x="4623575" y="4780862"/>
            <a:ext cx="2945487" cy="0"/>
          </a:xfrm>
          <a:prstGeom prst="line">
            <a:avLst/>
          </a:prstGeom>
          <a:ln w="22225">
            <a:solidFill>
              <a:srgbClr val="2F5597"/>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635" y="6672580"/>
            <a:ext cx="12191365" cy="18542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2" name="组合 11"/>
          <p:cNvGrpSpPr/>
          <p:nvPr/>
        </p:nvGrpSpPr>
        <p:grpSpPr>
          <a:xfrm rot="16200000" flipH="1">
            <a:off x="6041390" y="808355"/>
            <a:ext cx="80010" cy="12019280"/>
            <a:chOff x="9597" y="0"/>
            <a:chExt cx="0" cy="10800"/>
          </a:xfrm>
        </p:grpSpPr>
        <p:cxnSp>
          <p:nvCxnSpPr>
            <p:cNvPr id="19" name="直接连接符 18"/>
            <p:cNvCxnSpPr/>
            <p:nvPr/>
          </p:nvCxnSpPr>
          <p:spPr>
            <a:xfrm>
              <a:off x="9597" y="0"/>
              <a:ext cx="0" cy="5211"/>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9597" y="4680"/>
              <a:ext cx="0" cy="6120"/>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310" y="221141"/>
            <a:ext cx="1327225" cy="5308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核心技术</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pic>
        <p:nvPicPr>
          <p:cNvPr id="6" name="Picture 4" descr="圖片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392330" y="1723606"/>
            <a:ext cx="5068101" cy="2966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6697495" y="1723606"/>
            <a:ext cx="4105212" cy="2024296"/>
          </a:xfrm>
          <a:prstGeom prst="roundRect">
            <a:avLst/>
          </a:prstGeom>
          <a:ln>
            <a:solidFill>
              <a:srgbClr val="2F5597"/>
            </a:solidFill>
          </a:ln>
        </p:spPr>
        <p:style>
          <a:lnRef idx="2">
            <a:schemeClr val="accent1"/>
          </a:lnRef>
          <a:fillRef idx="1">
            <a:schemeClr val="lt1"/>
          </a:fillRef>
          <a:effectRef idx="0">
            <a:schemeClr val="accent1"/>
          </a:effectRef>
          <a:fontRef idx="minor">
            <a:schemeClr val="dk1"/>
          </a:fontRef>
        </p:style>
        <p:txBody>
          <a:bodyPr wrap="square">
            <a:noAutofit/>
          </a:bodyPr>
          <a:lstStyle/>
          <a:p>
            <a:pPr>
              <a:lnSpc>
                <a:spcPct val="150000"/>
              </a:lnSpc>
            </a:pPr>
            <a:r>
              <a:rPr lang="zh-CN" altLang="en-US" sz="1400" b="1" i="0" dirty="0">
                <a:solidFill>
                  <a:srgbClr val="2F5597"/>
                </a:solidFill>
                <a:effectLst/>
                <a:latin typeface="微软雅黑" panose="020B0503020204020204" charset="-122"/>
                <a:ea typeface="微软雅黑" panose="020B0503020204020204" charset="-122"/>
              </a:rPr>
              <a:t>真空镀膜</a:t>
            </a:r>
            <a:r>
              <a:rPr lang="zh-CN" altLang="en-US" sz="1400" b="0" i="0" dirty="0">
                <a:solidFill>
                  <a:srgbClr val="0F1115"/>
                </a:solidFill>
                <a:effectLst/>
                <a:latin typeface="微软雅黑" panose="020B0503020204020204" charset="-122"/>
                <a:ea typeface="微软雅黑" panose="020B0503020204020204" charset="-122"/>
              </a:rPr>
              <a:t>是一种在高度真空的环境中，通过物理或化学方法在固体材料表面沉积一层功能性薄膜的技术。这层薄膜能赋予并提升基材的</a:t>
            </a:r>
            <a:r>
              <a:rPr lang="zh-CN" altLang="en-US" sz="1400" b="1" i="0" dirty="0">
                <a:solidFill>
                  <a:schemeClr val="accent5">
                    <a:lumMod val="75000"/>
                  </a:schemeClr>
                </a:solidFill>
                <a:effectLst/>
                <a:latin typeface="微软雅黑" panose="020B0503020204020204" charset="-122"/>
                <a:ea typeface="微软雅黑" panose="020B0503020204020204" charset="-122"/>
              </a:rPr>
              <a:t>耐磨、耐腐蚀、透光性、导电、防护辐射、隔水、隔氧</a:t>
            </a:r>
            <a:r>
              <a:rPr lang="zh-CN" altLang="en-US" sz="1400" b="0" i="0" dirty="0">
                <a:solidFill>
                  <a:srgbClr val="0F1115"/>
                </a:solidFill>
                <a:effectLst/>
                <a:latin typeface="微软雅黑" panose="020B0503020204020204" charset="-122"/>
                <a:ea typeface="微软雅黑" panose="020B0503020204020204" charset="-122"/>
              </a:rPr>
              <a:t>等性能，为企业降本增</a:t>
            </a:r>
            <a:r>
              <a:rPr lang="zh-CN" altLang="en-US" sz="1400" b="0" i="0">
                <a:solidFill>
                  <a:srgbClr val="0F1115"/>
                </a:solidFill>
                <a:effectLst/>
                <a:latin typeface="微软雅黑" panose="020B0503020204020204" charset="-122"/>
                <a:ea typeface="微软雅黑" panose="020B0503020204020204" charset="-122"/>
              </a:rPr>
              <a:t>效。</a:t>
            </a:r>
            <a:endParaRPr lang="en-US" altLang="zh-CN" sz="1400" b="0" i="0">
              <a:solidFill>
                <a:srgbClr val="0F1115"/>
              </a:solidFill>
              <a:effectLst/>
              <a:latin typeface="微软雅黑" panose="020B0503020204020204" charset="-122"/>
              <a:ea typeface="微软雅黑" panose="020B0503020204020204" charset="-122"/>
            </a:endParaRPr>
          </a:p>
        </p:txBody>
      </p:sp>
      <p:grpSp>
        <p:nvGrpSpPr>
          <p:cNvPr id="4" name="组合 3"/>
          <p:cNvGrpSpPr/>
          <p:nvPr/>
        </p:nvGrpSpPr>
        <p:grpSpPr>
          <a:xfrm>
            <a:off x="6295202" y="3837647"/>
            <a:ext cx="4566774" cy="2418454"/>
            <a:chOff x="6096000" y="3016392"/>
            <a:chExt cx="4555394" cy="2562409"/>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3016392"/>
              <a:ext cx="4555394" cy="2562409"/>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10295792" y="5442438"/>
              <a:ext cx="290146" cy="967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custDataLst>
              <p:tags r:id="rId3"/>
            </p:custDataLst>
          </p:nvPr>
        </p:nvSpPr>
        <p:spPr>
          <a:xfrm>
            <a:off x="6828940" y="6255965"/>
            <a:ext cx="3601832" cy="36933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lvl="0" algn="r">
              <a:defRPr/>
            </a:pPr>
            <a:r>
              <a:rPr lang="zh-CN" altLang="en-US" b="1">
                <a:ea typeface="思源宋体" panose="02020400000000000000"/>
              </a:rPr>
              <a:t>独创高精度连续式真空溅射装置</a:t>
            </a:r>
            <a:endParaRPr lang="zh-CN" altLang="en-US" b="1">
              <a:ea typeface="思源宋体" panose="02020400000000000000"/>
            </a:endParaRPr>
          </a:p>
        </p:txBody>
      </p:sp>
      <p:sp>
        <p:nvSpPr>
          <p:cNvPr id="7" name="文本框 6"/>
          <p:cNvSpPr txBox="1"/>
          <p:nvPr>
            <p:custDataLst>
              <p:tags r:id="rId4"/>
            </p:custDataLst>
          </p:nvPr>
        </p:nvSpPr>
        <p:spPr>
          <a:xfrm>
            <a:off x="1558251" y="5096280"/>
            <a:ext cx="4737080" cy="1337945"/>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zh-CN" altLang="en-US" sz="1400" b="1">
                <a:solidFill>
                  <a:srgbClr val="2F5597"/>
                </a:solidFill>
                <a:latin typeface="微软雅黑" panose="020B0503020204020204" charset="-122"/>
                <a:ea typeface="微软雅黑" panose="020B0503020204020204" charset="-122"/>
                <a:cs typeface="微软雅黑" panose="020B0503020204020204" charset="-122"/>
              </a:rPr>
              <a:t>热能管理</a:t>
            </a:r>
            <a:r>
              <a:rPr lang="en-US" altLang="zh-CN" sz="1400" b="1">
                <a:solidFill>
                  <a:srgbClr val="2F5597"/>
                </a:solidFill>
                <a:latin typeface="微软雅黑" panose="020B0503020204020204" charset="-122"/>
                <a:ea typeface="微软雅黑" panose="020B0503020204020204" charset="-122"/>
                <a:cs typeface="微软雅黑" panose="020B0503020204020204" charset="-122"/>
              </a:rPr>
              <a:t>-</a:t>
            </a:r>
            <a:r>
              <a:rPr lang="zh-CN" altLang="en-US" sz="1400" b="1">
                <a:solidFill>
                  <a:srgbClr val="2F5597"/>
                </a:solidFill>
                <a:latin typeface="微软雅黑" panose="020B0503020204020204" charset="-122"/>
                <a:ea typeface="微软雅黑" panose="020B0503020204020204" charset="-122"/>
                <a:cs typeface="微软雅黑" panose="020B0503020204020204" charset="-122"/>
              </a:rPr>
              <a:t>突破对镀膜基础材料的限制</a:t>
            </a:r>
            <a:endParaRPr lang="zh-CN" altLang="en-US" sz="1400" b="1">
              <a:solidFill>
                <a:srgbClr val="2F5597"/>
              </a:solidFill>
              <a:latin typeface="微软雅黑" panose="020B0503020204020204" charset="-122"/>
              <a:ea typeface="微软雅黑" panose="020B0503020204020204" charset="-122"/>
              <a:cs typeface="微软雅黑" panose="020B0503020204020204" charset="-122"/>
            </a:endParaRPr>
          </a:p>
          <a:p>
            <a:pPr marL="285750" indent="-285750">
              <a:lnSpc>
                <a:spcPct val="150000"/>
              </a:lnSpc>
              <a:buFont typeface="Wingdings" panose="05000000000000000000" pitchFamily="2" charset="2"/>
              <a:buChar char="Ø"/>
            </a:pPr>
            <a:r>
              <a:rPr lang="zh-CN" altLang="en-US" sz="1400" b="1">
                <a:solidFill>
                  <a:srgbClr val="2F5597"/>
                </a:solidFill>
                <a:latin typeface="微软雅黑" panose="020B0503020204020204" charset="-122"/>
                <a:ea typeface="微软雅黑" panose="020B0503020204020204" charset="-122"/>
                <a:cs typeface="微软雅黑" panose="020B0503020204020204" charset="-122"/>
              </a:rPr>
              <a:t>膜均匀性可控在</a:t>
            </a:r>
            <a:r>
              <a:rPr lang="en-US" altLang="zh-CN" sz="1400" b="1">
                <a:solidFill>
                  <a:srgbClr val="2F5597"/>
                </a:solidFill>
                <a:latin typeface="微软雅黑" panose="020B0503020204020204" charset="-122"/>
                <a:ea typeface="微软雅黑" panose="020B0503020204020204" charset="-122"/>
                <a:cs typeface="微软雅黑" panose="020B0503020204020204" charset="-122"/>
              </a:rPr>
              <a:t>±2nm</a:t>
            </a:r>
            <a:endParaRPr lang="en-US" altLang="zh-CN" sz="1400" b="1">
              <a:solidFill>
                <a:srgbClr val="2F5597"/>
              </a:solidFill>
              <a:latin typeface="微软雅黑" panose="020B0503020204020204" charset="-122"/>
              <a:ea typeface="微软雅黑" panose="020B0503020204020204" charset="-122"/>
              <a:cs typeface="微软雅黑" panose="020B0503020204020204" charset="-122"/>
            </a:endParaRPr>
          </a:p>
          <a:p>
            <a:pPr marL="285750" indent="-285750">
              <a:lnSpc>
                <a:spcPct val="150000"/>
              </a:lnSpc>
              <a:buFont typeface="Wingdings" panose="05000000000000000000" pitchFamily="2" charset="2"/>
              <a:buChar char="Ø"/>
            </a:pPr>
            <a:r>
              <a:rPr lang="zh-CN" altLang="en-US" sz="1400" b="1">
                <a:solidFill>
                  <a:srgbClr val="2F5597"/>
                </a:solidFill>
                <a:latin typeface="微软雅黑" panose="020B0503020204020204" charset="-122"/>
                <a:ea typeface="微软雅黑" panose="020B0503020204020204" charset="-122"/>
                <a:cs typeface="微软雅黑" panose="020B0503020204020204" charset="-122"/>
              </a:rPr>
              <a:t>多种工艺气体一次性配比，镀膜颜色稳定与性能一致</a:t>
            </a:r>
            <a:endParaRPr lang="zh-CN" altLang="en-US" sz="1400" b="1">
              <a:solidFill>
                <a:srgbClr val="2F5597"/>
              </a:solidFill>
              <a:latin typeface="微软雅黑" panose="020B0503020204020204" charset="-122"/>
              <a:ea typeface="微软雅黑" panose="020B0503020204020204" charset="-122"/>
              <a:cs typeface="微软雅黑" panose="020B0503020204020204" charset="-122"/>
            </a:endParaRPr>
          </a:p>
          <a:p>
            <a:endParaRPr lang="zh-CN" altLang="en-US" b="1" dirty="0">
              <a:solidFill>
                <a:srgbClr val="2F5597"/>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custDataLst>
              <p:tags r:id="rId5"/>
            </p:custDataLst>
          </p:nvPr>
        </p:nvSpPr>
        <p:spPr>
          <a:xfrm>
            <a:off x="3036164" y="4689860"/>
            <a:ext cx="1644050" cy="36933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lvl="0" algn="r">
              <a:defRPr/>
            </a:pPr>
            <a:r>
              <a:rPr lang="zh-CN" altLang="en-US" b="1">
                <a:ea typeface="思源宋体" panose="02020400000000000000"/>
              </a:rPr>
              <a:t>真空镀膜原理</a:t>
            </a:r>
            <a:endParaRPr lang="zh-CN" altLang="en-US" b="1">
              <a:ea typeface="思源宋体" panose="02020400000000000000"/>
            </a:endParaRPr>
          </a:p>
        </p:txBody>
      </p:sp>
      <p:sp>
        <p:nvSpPr>
          <p:cNvPr id="10" name="文本框 9"/>
          <p:cNvSpPr txBox="1"/>
          <p:nvPr/>
        </p:nvSpPr>
        <p:spPr>
          <a:xfrm>
            <a:off x="4525645" y="700405"/>
            <a:ext cx="4167505" cy="521970"/>
          </a:xfrm>
          <a:prstGeom prst="rect">
            <a:avLst/>
          </a:prstGeom>
          <a:noFill/>
        </p:spPr>
        <p:txBody>
          <a:bodyPr wrap="square" rtlCol="0" anchor="t">
            <a:spAutoFit/>
          </a:bodyPr>
          <a:lstStyle/>
          <a:p>
            <a:r>
              <a:rPr lang="zh-CN" altLang="en-US" sz="2800" b="1">
                <a:solidFill>
                  <a:srgbClr val="0A58A2"/>
                </a:solidFill>
                <a:latin typeface="微软雅黑" panose="020B0503020204020204" charset="-122"/>
                <a:ea typeface="微软雅黑" panose="020B0503020204020204" charset="-122"/>
                <a:sym typeface="+mn-ea"/>
              </a:rPr>
              <a:t>核心技术一：真空</a:t>
            </a:r>
            <a:r>
              <a:rPr lang="zh-CN" altLang="en-US" sz="2800" b="1">
                <a:solidFill>
                  <a:srgbClr val="0A58A2"/>
                </a:solidFill>
                <a:latin typeface="微软雅黑" panose="020B0503020204020204" charset="-122"/>
                <a:ea typeface="微软雅黑" panose="020B0503020204020204" charset="-122"/>
                <a:sym typeface="+mn-ea"/>
              </a:rPr>
              <a:t>镀膜</a:t>
            </a:r>
            <a:endParaRPr lang="zh-CN" altLang="en-US" sz="2800" b="1">
              <a:solidFill>
                <a:srgbClr val="0A58A2"/>
              </a:solidFill>
              <a:latin typeface="微软雅黑" panose="020B0503020204020204" charset="-122"/>
              <a:ea typeface="微软雅黑" panose="020B0503020204020204" charset="-122"/>
              <a:sym typeface="+mn-ea"/>
            </a:endParaRPr>
          </a:p>
        </p:txBody>
      </p:sp>
      <p:cxnSp>
        <p:nvCxnSpPr>
          <p:cNvPr id="11" name="直接连接符 10"/>
          <p:cNvCxnSpPr/>
          <p:nvPr>
            <p:custDataLst>
              <p:tags r:id="rId6"/>
            </p:custDataLst>
          </p:nvPr>
        </p:nvCxnSpPr>
        <p:spPr>
          <a:xfrm flipV="1">
            <a:off x="4307771" y="1296635"/>
            <a:ext cx="3907790" cy="2032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custDataLst>
              <p:tags r:id="rId7"/>
            </p:custDataLst>
          </p:nvPr>
        </p:nvSpPr>
        <p:spPr>
          <a:xfrm>
            <a:off x="4289356" y="1161260"/>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核心技术</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2" name="文本框 1"/>
          <p:cNvSpPr txBox="1"/>
          <p:nvPr/>
        </p:nvSpPr>
        <p:spPr>
          <a:xfrm>
            <a:off x="4761128" y="905883"/>
            <a:ext cx="2897954" cy="523220"/>
          </a:xfrm>
          <a:prstGeom prst="rect">
            <a:avLst/>
          </a:prstGeom>
          <a:noFill/>
        </p:spPr>
        <p:txBody>
          <a:bodyPr wrap="square" rtlCol="0" anchor="t">
            <a:spAutoFit/>
          </a:bodyPr>
          <a:lstStyle/>
          <a:p>
            <a:r>
              <a:rPr lang="zh-CN" altLang="en-US" sz="2800" b="1">
                <a:solidFill>
                  <a:srgbClr val="0A58A2"/>
                </a:solidFill>
                <a:latin typeface="微软雅黑" panose="020B0503020204020204" charset="-122"/>
                <a:ea typeface="微软雅黑" panose="020B0503020204020204" charset="-122"/>
                <a:sym typeface="+mn-ea"/>
              </a:rPr>
              <a:t>技术优势与对比</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3" name="直接连接符 2"/>
          <p:cNvCxnSpPr/>
          <p:nvPr>
            <p:custDataLst>
              <p:tags r:id="rId1"/>
            </p:custDataLst>
          </p:nvPr>
        </p:nvCxnSpPr>
        <p:spPr>
          <a:xfrm>
            <a:off x="4634796" y="1635090"/>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custDataLst>
              <p:tags r:id="rId2"/>
            </p:custDataLst>
          </p:nvPr>
        </p:nvSpPr>
        <p:spPr>
          <a:xfrm>
            <a:off x="4616381" y="1479395"/>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graphicFrame>
        <p:nvGraphicFramePr>
          <p:cNvPr id="29" name="表格 28"/>
          <p:cNvGraphicFramePr>
            <a:graphicFrameLocks noGrp="1"/>
          </p:cNvGraphicFramePr>
          <p:nvPr/>
        </p:nvGraphicFramePr>
        <p:xfrm>
          <a:off x="1013805" y="2093800"/>
          <a:ext cx="10502266" cy="4281007"/>
        </p:xfrm>
        <a:graphic>
          <a:graphicData uri="http://schemas.openxmlformats.org/drawingml/2006/table">
            <a:tbl>
              <a:tblPr firstRow="1" bandRow="1">
                <a:tableStyleId>{5C22544A-7EE6-4342-B048-85BDC9FD1C3A}</a:tableStyleId>
              </a:tblPr>
              <a:tblGrid>
                <a:gridCol w="1046489"/>
                <a:gridCol w="1192192"/>
                <a:gridCol w="1134319"/>
                <a:gridCol w="2442258"/>
                <a:gridCol w="2071869"/>
                <a:gridCol w="2615139"/>
              </a:tblGrid>
              <a:tr h="1055506">
                <a:tc>
                  <a:txBody>
                    <a:bodyPr/>
                    <a:lstStyle/>
                    <a:p>
                      <a:pPr algn="ctr">
                        <a:lnSpc>
                          <a:spcPct val="150000"/>
                        </a:lnSpc>
                      </a:pPr>
                      <a:r>
                        <a:rPr lang="zh-CN" altLang="en-US" sz="1600" b="1" dirty="0">
                          <a:latin typeface="微软雅黑" panose="020B0503020204020204" charset="-122"/>
                          <a:ea typeface="微软雅黑" panose="020B0503020204020204" charset="-122"/>
                        </a:rPr>
                        <a:t>技术指标</a:t>
                      </a:r>
                      <a:endParaRPr lang="zh-CN" altLang="en-US" sz="1600" b="1" dirty="0">
                        <a:latin typeface="微软雅黑" panose="020B0503020204020204" charset="-122"/>
                        <a:ea typeface="微软雅黑" panose="020B0503020204020204" charset="-122"/>
                      </a:endParaRPr>
                    </a:p>
                  </a:txBody>
                  <a:tcPr anchor="ctr">
                    <a:solidFill>
                      <a:srgbClr val="2F5597"/>
                    </a:solidFill>
                  </a:tcP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zh-CN" altLang="en-US" sz="1600" b="1" dirty="0">
                          <a:latin typeface="微软雅黑" panose="020B0503020204020204" charset="-122"/>
                          <a:ea typeface="微软雅黑" panose="020B0503020204020204" charset="-122"/>
                        </a:rPr>
                        <a:t>镀膜均匀性</a:t>
                      </a:r>
                      <a:endParaRPr lang="zh-CN" altLang="en-US" sz="1600" b="1" dirty="0">
                        <a:latin typeface="微软雅黑" panose="020B0503020204020204" charset="-122"/>
                        <a:ea typeface="微软雅黑" panose="020B0503020204020204" charset="-122"/>
                      </a:endParaRPr>
                    </a:p>
                  </a:txBody>
                  <a:tcPr anchor="ctr">
                    <a:solidFill>
                      <a:srgbClr val="2F5597"/>
                    </a:solidFill>
                  </a:tcPr>
                </a:tc>
                <a:tc>
                  <a:txBody>
                    <a:bodyPr/>
                    <a:lstStyle/>
                    <a:p>
                      <a:pPr algn="ctr">
                        <a:lnSpc>
                          <a:spcPct val="150000"/>
                        </a:lnSpc>
                      </a:pPr>
                      <a:r>
                        <a:rPr lang="zh-CN" altLang="en-US" sz="1600" b="1" dirty="0">
                          <a:latin typeface="微软雅黑" panose="020B0503020204020204" charset="-122"/>
                          <a:ea typeface="微软雅黑" panose="020B0503020204020204" charset="-122"/>
                        </a:rPr>
                        <a:t>良品率</a:t>
                      </a:r>
                      <a:endParaRPr lang="zh-CN" altLang="en-US" sz="1600" b="1" dirty="0">
                        <a:latin typeface="微软雅黑" panose="020B0503020204020204" charset="-122"/>
                        <a:ea typeface="微软雅黑" panose="020B0503020204020204" charset="-122"/>
                      </a:endParaRPr>
                    </a:p>
                  </a:txBody>
                  <a:tcPr anchor="ctr">
                    <a:solidFill>
                      <a:srgbClr val="2F5597"/>
                    </a:solidFill>
                  </a:tcPr>
                </a:tc>
                <a:tc>
                  <a:txBody>
                    <a:bodyPr/>
                    <a:lstStyle/>
                    <a:p>
                      <a:pPr algn="ctr">
                        <a:lnSpc>
                          <a:spcPct val="150000"/>
                        </a:lnSpc>
                        <a:buNone/>
                      </a:pPr>
                      <a:r>
                        <a:rPr lang="zh-CN" altLang="en-US" sz="1600" b="1" dirty="0">
                          <a:latin typeface="微软雅黑" panose="020B0503020204020204" charset="-122"/>
                          <a:ea typeface="微软雅黑" panose="020B0503020204020204" charset="-122"/>
                        </a:rPr>
                        <a:t>镀膜靶材</a:t>
                      </a:r>
                      <a:endParaRPr lang="zh-CN" altLang="en-US" sz="1600" b="1" dirty="0">
                        <a:latin typeface="微软雅黑" panose="020B0503020204020204" charset="-122"/>
                        <a:ea typeface="微软雅黑" panose="020B0503020204020204" charset="-122"/>
                      </a:endParaRPr>
                    </a:p>
                  </a:txBody>
                  <a:tcPr anchor="ctr">
                    <a:solidFill>
                      <a:srgbClr val="2F5597"/>
                    </a:solidFill>
                  </a:tcPr>
                </a:tc>
                <a:tc>
                  <a:txBody>
                    <a:bodyPr/>
                    <a:lstStyle/>
                    <a:p>
                      <a:pPr algn="ctr">
                        <a:lnSpc>
                          <a:spcPct val="150000"/>
                        </a:lnSpc>
                        <a:buNone/>
                      </a:pPr>
                      <a:r>
                        <a:rPr lang="zh-CN" altLang="en-US" sz="1600" b="1" dirty="0">
                          <a:latin typeface="微软雅黑" panose="020B0503020204020204" charset="-122"/>
                          <a:ea typeface="微软雅黑" panose="020B0503020204020204" charset="-122"/>
                        </a:rPr>
                        <a:t>镀膜设备</a:t>
                      </a:r>
                      <a:endParaRPr lang="zh-CN" altLang="en-US" sz="1600" b="1" dirty="0">
                        <a:latin typeface="微软雅黑" panose="020B0503020204020204" charset="-122"/>
                        <a:ea typeface="微软雅黑" panose="020B0503020204020204" charset="-122"/>
                      </a:endParaRPr>
                    </a:p>
                  </a:txBody>
                  <a:tcPr anchor="ctr">
                    <a:solidFill>
                      <a:srgbClr val="2F5597"/>
                    </a:solidFill>
                  </a:tcPr>
                </a:tc>
                <a:tc>
                  <a:txBody>
                    <a:bodyPr/>
                    <a:lstStyle/>
                    <a:p>
                      <a:pPr algn="ctr">
                        <a:lnSpc>
                          <a:spcPct val="150000"/>
                        </a:lnSpc>
                        <a:buNone/>
                      </a:pPr>
                      <a:r>
                        <a:rPr lang="zh-CN" altLang="en-US" sz="1600" b="1" dirty="0">
                          <a:latin typeface="微软雅黑" panose="020B0503020204020204" charset="-122"/>
                          <a:ea typeface="微软雅黑" panose="020B0503020204020204" charset="-122"/>
                        </a:rPr>
                        <a:t>连续镀膜工艺</a:t>
                      </a:r>
                      <a:endParaRPr lang="zh-CN" altLang="en-US" sz="1600" b="1" dirty="0">
                        <a:latin typeface="微软雅黑" panose="020B0503020204020204" charset="-122"/>
                        <a:ea typeface="微软雅黑" panose="020B0503020204020204" charset="-122"/>
                      </a:endParaRPr>
                    </a:p>
                  </a:txBody>
                  <a:tcPr anchor="ctr">
                    <a:solidFill>
                      <a:srgbClr val="2F5597"/>
                    </a:solidFill>
                  </a:tcPr>
                </a:tc>
              </a:tr>
              <a:tr h="1075167">
                <a:tc>
                  <a:txBody>
                    <a:bodyPr/>
                    <a:lstStyle/>
                    <a:p>
                      <a:pPr algn="ctr">
                        <a:lnSpc>
                          <a:spcPct val="150000"/>
                        </a:lnSpc>
                      </a:pPr>
                      <a:r>
                        <a:rPr lang="zh-CN" altLang="en-US" sz="1600" b="1" i="0" kern="1200" dirty="0">
                          <a:solidFill>
                            <a:srgbClr val="2F5597"/>
                          </a:solidFill>
                          <a:effectLst/>
                          <a:latin typeface="微软雅黑" panose="020B0503020204020204" charset="-122"/>
                          <a:ea typeface="微软雅黑" panose="020B0503020204020204" charset="-122"/>
                          <a:cs typeface="+mn-cs"/>
                        </a:rPr>
                        <a:t>苏州融睿</a:t>
                      </a:r>
                      <a:endParaRPr lang="zh-CN" altLang="en-US" sz="1600" b="1" i="0" kern="1200" dirty="0">
                        <a:solidFill>
                          <a:srgbClr val="2F5597"/>
                        </a:solidFill>
                        <a:effectLst/>
                        <a:latin typeface="微软雅黑" panose="020B0503020204020204" charset="-122"/>
                        <a:ea typeface="微软雅黑" panose="020B0503020204020204" charset="-122"/>
                        <a:cs typeface="+mn-cs"/>
                      </a:endParaRPr>
                    </a:p>
                  </a:txBody>
                  <a:tcPr anchor="ctr"/>
                </a:tc>
                <a:tc>
                  <a:txBody>
                    <a:bodyPr/>
                    <a:lstStyle/>
                    <a:p>
                      <a:pPr algn="ctr">
                        <a:lnSpc>
                          <a:spcPct val="150000"/>
                        </a:lnSpc>
                      </a:pPr>
                      <a:r>
                        <a:rPr lang="en-US" sz="1800" dirty="0">
                          <a:solidFill>
                            <a:srgbClr val="333333"/>
                          </a:solidFill>
                          <a:latin typeface="微软雅黑" panose="020B0503020204020204" charset="-122"/>
                          <a:ea typeface="微软雅黑" panose="020B0503020204020204" charset="-122"/>
                          <a:cs typeface="Noto Sans SC" panose="020B0200000000000000" pitchFamily="34" charset="-120"/>
                          <a:sym typeface="+mn-ea"/>
                        </a:rPr>
                        <a:t>±2纳米</a:t>
                      </a:r>
                      <a:endParaRPr lang="zh-CN" altLang="en-US" sz="1800" dirty="0">
                        <a:latin typeface="微软雅黑" panose="020B0503020204020204" charset="-122"/>
                        <a:ea typeface="微软雅黑" panose="020B0503020204020204" charset="-122"/>
                      </a:endParaRPr>
                    </a:p>
                  </a:txBody>
                  <a:tcPr anchor="ctr"/>
                </a:tc>
                <a:tc>
                  <a:txBody>
                    <a:bodyPr/>
                    <a:lstStyle/>
                    <a:p>
                      <a:pPr algn="ctr">
                        <a:lnSpc>
                          <a:spcPct val="150000"/>
                        </a:lnSpc>
                      </a:pPr>
                      <a:r>
                        <a:rPr lang="en-US" altLang="zh-CN" sz="1600" dirty="0">
                          <a:latin typeface="微软雅黑" panose="020B0503020204020204" charset="-122"/>
                          <a:ea typeface="微软雅黑" panose="020B0503020204020204" charset="-122"/>
                        </a:rPr>
                        <a:t>85%</a:t>
                      </a:r>
                      <a:r>
                        <a:rPr lang="zh-CN" altLang="en-US" sz="1600" dirty="0">
                          <a:latin typeface="微软雅黑" panose="020B0503020204020204" charset="-122"/>
                          <a:ea typeface="微软雅黑" panose="020B0503020204020204" charset="-122"/>
                        </a:rPr>
                        <a:t>以上</a:t>
                      </a:r>
                      <a:endParaRPr lang="zh-CN" altLang="en-US" sz="1600" dirty="0">
                        <a:latin typeface="微软雅黑" panose="020B0503020204020204" charset="-122"/>
                        <a:ea typeface="微软雅黑" panose="020B0503020204020204" charset="-122"/>
                      </a:endParaRPr>
                    </a:p>
                  </a:txBody>
                  <a:tcPr anchor="ctr"/>
                </a:tc>
                <a:tc>
                  <a:txBody>
                    <a:bodyPr/>
                    <a:lstStyle/>
                    <a:p>
                      <a:pPr algn="ctr">
                        <a:lnSpc>
                          <a:spcPct val="150000"/>
                        </a:lnSpc>
                        <a:buNone/>
                      </a:pPr>
                      <a:r>
                        <a:rPr lang="zh-CN" altLang="en-US" sz="1600" dirty="0">
                          <a:latin typeface="微软雅黑" panose="020B0503020204020204" charset="-122"/>
                          <a:ea typeface="微软雅黑" panose="020B0503020204020204" charset="-122"/>
                        </a:rPr>
                        <a:t>自主研发配方应对多种客户需求，可定制化镀膜</a:t>
                      </a:r>
                      <a:endParaRPr lang="zh-CN" altLang="en-US" sz="1600" dirty="0">
                        <a:latin typeface="微软雅黑" panose="020B0503020204020204" charset="-122"/>
                        <a:ea typeface="微软雅黑" panose="020B0503020204020204" charset="-122"/>
                      </a:endParaRPr>
                    </a:p>
                  </a:txBody>
                  <a:tcPr anchor="ctr"/>
                </a:tc>
                <a:tc>
                  <a:txBody>
                    <a:bodyPr/>
                    <a:lstStyle/>
                    <a:p>
                      <a:pPr algn="ctr">
                        <a:lnSpc>
                          <a:spcPct val="150000"/>
                        </a:lnSpc>
                        <a:buNone/>
                      </a:pPr>
                      <a:r>
                        <a:rPr lang="zh-CN" altLang="en-US" sz="1600" dirty="0">
                          <a:latin typeface="微软雅黑" panose="020B0503020204020204" charset="-122"/>
                          <a:ea typeface="微软雅黑" panose="020B0503020204020204" charset="-122"/>
                        </a:rPr>
                        <a:t>兼容性高，匹配多种镀膜要求</a:t>
                      </a:r>
                      <a:endParaRPr lang="zh-CN" altLang="en-US" sz="1600" dirty="0">
                        <a:latin typeface="微软雅黑" panose="020B0503020204020204" charset="-122"/>
                        <a:ea typeface="微软雅黑" panose="020B0503020204020204" charset="-122"/>
                      </a:endParaRPr>
                    </a:p>
                  </a:txBody>
                  <a:tcPr anchor="ctr"/>
                </a:tc>
                <a:tc>
                  <a:txBody>
                    <a:bodyPr/>
                    <a:lstStyle/>
                    <a:p>
                      <a:pPr algn="ctr">
                        <a:lnSpc>
                          <a:spcPct val="150000"/>
                        </a:lnSpc>
                        <a:buNone/>
                      </a:pPr>
                      <a:r>
                        <a:rPr lang="zh-CN" altLang="en-US" sz="1600" dirty="0">
                          <a:latin typeface="微软雅黑" panose="020B0503020204020204" charset="-122"/>
                          <a:ea typeface="微软雅黑" panose="020B0503020204020204" charset="-122"/>
                        </a:rPr>
                        <a:t>生产速度增加至</a:t>
                      </a:r>
                      <a:r>
                        <a:rPr lang="en-US" altLang="zh-CN" sz="1600" dirty="0">
                          <a:latin typeface="微软雅黑" panose="020B0503020204020204" charset="-122"/>
                          <a:ea typeface="微软雅黑" panose="020B0503020204020204" charset="-122"/>
                        </a:rPr>
                        <a:t>15-20</a:t>
                      </a:r>
                      <a:r>
                        <a:rPr lang="zh-CN" altLang="en-US" sz="1600" dirty="0">
                          <a:latin typeface="微软雅黑" panose="020B0503020204020204" charset="-122"/>
                          <a:ea typeface="微软雅黑" panose="020B0503020204020204" charset="-122"/>
                        </a:rPr>
                        <a:t>倍，单个产品成本降低</a:t>
                      </a:r>
                      <a:r>
                        <a:rPr lang="en-US" altLang="zh-CN" sz="1600" dirty="0">
                          <a:latin typeface="微软雅黑" panose="020B0503020204020204" charset="-122"/>
                          <a:ea typeface="微软雅黑" panose="020B0503020204020204" charset="-122"/>
                        </a:rPr>
                        <a:t>40%</a:t>
                      </a:r>
                      <a:endParaRPr lang="en-US" altLang="zh-CN" sz="1600" dirty="0">
                        <a:latin typeface="微软雅黑" panose="020B0503020204020204" charset="-122"/>
                        <a:ea typeface="微软雅黑" panose="020B0503020204020204" charset="-122"/>
                      </a:endParaRPr>
                    </a:p>
                  </a:txBody>
                  <a:tcPr anchor="ctr"/>
                </a:tc>
              </a:tr>
              <a:tr h="1075167">
                <a:tc>
                  <a:txBody>
                    <a:bodyPr/>
                    <a:lstStyle/>
                    <a:p>
                      <a:pPr algn="ctr">
                        <a:lnSpc>
                          <a:spcPct val="150000"/>
                        </a:lnSpc>
                      </a:pPr>
                      <a:r>
                        <a:rPr lang="zh-CN" altLang="zh-CN" sz="1600" b="1" i="0" kern="1200">
                          <a:solidFill>
                            <a:srgbClr val="2F5597"/>
                          </a:solidFill>
                          <a:effectLst/>
                          <a:latin typeface="微软雅黑" panose="020B0503020204020204" charset="-122"/>
                          <a:ea typeface="微软雅黑" panose="020B0503020204020204" charset="-122"/>
                          <a:cs typeface="+mn-cs"/>
                        </a:rPr>
                        <a:t>蓝</a:t>
                      </a:r>
                      <a:r>
                        <a:rPr lang="en-US" altLang="zh-CN" sz="1600" b="1" i="0" kern="1200">
                          <a:solidFill>
                            <a:srgbClr val="2F5597"/>
                          </a:solidFill>
                          <a:effectLst/>
                          <a:latin typeface="微软雅黑" panose="020B0503020204020204" charset="-122"/>
                          <a:ea typeface="微软雅黑" panose="020B0503020204020204" charset="-122"/>
                          <a:cs typeface="+mn-cs"/>
                        </a:rPr>
                        <a:t>X</a:t>
                      </a:r>
                      <a:r>
                        <a:rPr lang="zh-CN" altLang="en-US" sz="1600" b="1" i="0" kern="1200">
                          <a:solidFill>
                            <a:srgbClr val="2F5597"/>
                          </a:solidFill>
                          <a:effectLst/>
                          <a:latin typeface="微软雅黑" panose="020B0503020204020204" charset="-122"/>
                          <a:ea typeface="微软雅黑" panose="020B0503020204020204" charset="-122"/>
                          <a:cs typeface="+mn-cs"/>
                        </a:rPr>
                        <a:t>科技</a:t>
                      </a:r>
                      <a:endParaRPr lang="zh-CN" altLang="en-US" sz="1600" b="1" i="0" kern="1200" dirty="0">
                        <a:solidFill>
                          <a:srgbClr val="2F5597"/>
                        </a:solidFill>
                        <a:effectLst/>
                        <a:latin typeface="微软雅黑" panose="020B0503020204020204" charset="-122"/>
                        <a:ea typeface="微软雅黑" panose="020B0503020204020204" charset="-122"/>
                        <a:cs typeface="+mn-cs"/>
                      </a:endParaRPr>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en-US" sz="1800" kern="1200" dirty="0">
                          <a:solidFill>
                            <a:srgbClr val="333333"/>
                          </a:solidFill>
                          <a:latin typeface="微软雅黑" panose="020B0503020204020204" charset="-122"/>
                          <a:ea typeface="微软雅黑" panose="020B0503020204020204" charset="-122"/>
                          <a:cs typeface="Noto Sans SC" panose="020B0200000000000000" pitchFamily="34" charset="-120"/>
                          <a:sym typeface="+mn-ea"/>
                        </a:rPr>
                        <a:t>±10纳米</a:t>
                      </a:r>
                      <a:endParaRPr lang="zh-CN" altLang="en-US" sz="1800" kern="1200" dirty="0">
                        <a:solidFill>
                          <a:srgbClr val="333333"/>
                        </a:solidFill>
                        <a:latin typeface="微软雅黑" panose="020B0503020204020204" charset="-122"/>
                        <a:ea typeface="微软雅黑" panose="020B0503020204020204" charset="-122"/>
                      </a:endParaRPr>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en-US" altLang="zh-CN" sz="1800" kern="1200" dirty="0">
                          <a:solidFill>
                            <a:srgbClr val="333333"/>
                          </a:solidFill>
                          <a:latin typeface="微软雅黑" panose="020B0503020204020204" charset="-122"/>
                          <a:ea typeface="微软雅黑" panose="020B0503020204020204" charset="-122"/>
                        </a:rPr>
                        <a:t>55%</a:t>
                      </a:r>
                      <a:endParaRPr lang="zh-CN" altLang="en-US" sz="1800" kern="1200" dirty="0">
                        <a:solidFill>
                          <a:srgbClr val="333333"/>
                        </a:solidFill>
                        <a:latin typeface="微软雅黑" panose="020B0503020204020204" charset="-122"/>
                        <a:ea typeface="微软雅黑" panose="020B0503020204020204" charset="-122"/>
                      </a:endParaRPr>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zh-CN" altLang="en-US" sz="1600" kern="1200" dirty="0">
                          <a:solidFill>
                            <a:srgbClr val="333333"/>
                          </a:solidFill>
                          <a:latin typeface="微软雅黑" panose="020B0503020204020204" charset="-122"/>
                          <a:ea typeface="微软雅黑" panose="020B0503020204020204" charset="-122"/>
                        </a:rPr>
                        <a:t>通常只能匹配现有产品所支持的镀膜效果</a:t>
                      </a:r>
                      <a:endParaRPr lang="zh-CN" altLang="en-US" sz="1600" kern="1200" dirty="0">
                        <a:solidFill>
                          <a:srgbClr val="333333"/>
                        </a:solidFill>
                        <a:latin typeface="微软雅黑" panose="020B0503020204020204" charset="-122"/>
                        <a:ea typeface="微软雅黑" panose="020B0503020204020204" charset="-122"/>
                      </a:endParaRPr>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zh-CN" altLang="en-US" sz="1800" kern="1200" dirty="0">
                          <a:solidFill>
                            <a:srgbClr val="333333"/>
                          </a:solidFill>
                          <a:latin typeface="微软雅黑" panose="020B0503020204020204" charset="-122"/>
                          <a:ea typeface="微软雅黑" panose="020B0503020204020204" charset="-122"/>
                        </a:rPr>
                        <a:t>单一效果镀膜</a:t>
                      </a:r>
                      <a:endParaRPr lang="zh-CN" altLang="en-US" sz="1800" kern="1200" dirty="0">
                        <a:solidFill>
                          <a:srgbClr val="333333"/>
                        </a:solidFill>
                        <a:latin typeface="微软雅黑" panose="020B0503020204020204" charset="-122"/>
                        <a:ea typeface="微软雅黑" panose="020B0503020204020204" charset="-122"/>
                      </a:endParaRPr>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zh-CN" altLang="zh-CN" sz="1800" kern="1200" dirty="0">
                          <a:solidFill>
                            <a:srgbClr val="333333"/>
                          </a:solidFill>
                          <a:latin typeface="微软雅黑" panose="020B0503020204020204" charset="-122"/>
                          <a:ea typeface="微软雅黑" panose="020B0503020204020204" charset="-122"/>
                          <a:cs typeface="+mn-cs"/>
                        </a:rPr>
                        <a:t>良率低，成本高</a:t>
                      </a:r>
                      <a:endParaRPr lang="zh-CN" altLang="en-US" sz="1800" kern="1200" dirty="0">
                        <a:solidFill>
                          <a:srgbClr val="333333"/>
                        </a:solidFill>
                        <a:latin typeface="微软雅黑" panose="020B0503020204020204" charset="-122"/>
                        <a:ea typeface="微软雅黑" panose="020B0503020204020204" charset="-122"/>
                      </a:endParaRPr>
                    </a:p>
                  </a:txBody>
                  <a:tcPr anchor="ctr"/>
                </a:tc>
              </a:tr>
              <a:tr h="1075167">
                <a:tc>
                  <a:txBody>
                    <a:bodyPr/>
                    <a:lstStyle/>
                    <a:p>
                      <a:pPr marL="0" algn="ctr" defTabSz="914400" rtl="0" eaLnBrk="1" latinLnBrk="0" hangingPunct="1">
                        <a:lnSpc>
                          <a:spcPct val="150000"/>
                        </a:lnSpc>
                      </a:pPr>
                      <a:r>
                        <a:rPr lang="zh-CN" altLang="zh-CN" sz="1600" b="1" i="0" kern="1200">
                          <a:solidFill>
                            <a:srgbClr val="2F5597"/>
                          </a:solidFill>
                          <a:effectLst/>
                          <a:latin typeface="微软雅黑" panose="020B0503020204020204" charset="-122"/>
                          <a:ea typeface="微软雅黑" panose="020B0503020204020204" charset="-122"/>
                          <a:cs typeface="+mn-cs"/>
                        </a:rPr>
                        <a:t>伯</a:t>
                      </a:r>
                      <a:r>
                        <a:rPr lang="en-US" altLang="zh-CN" sz="1600" b="1" i="0" kern="1200">
                          <a:solidFill>
                            <a:srgbClr val="2F5597"/>
                          </a:solidFill>
                          <a:effectLst/>
                          <a:latin typeface="微软雅黑" panose="020B0503020204020204" charset="-122"/>
                          <a:ea typeface="微软雅黑" panose="020B0503020204020204" charset="-122"/>
                          <a:cs typeface="+mn-cs"/>
                        </a:rPr>
                        <a:t>X</a:t>
                      </a:r>
                      <a:r>
                        <a:rPr lang="zh-CN" altLang="en-US" sz="1600" b="1" i="0" kern="1200">
                          <a:solidFill>
                            <a:srgbClr val="2F5597"/>
                          </a:solidFill>
                          <a:effectLst/>
                          <a:latin typeface="微软雅黑" panose="020B0503020204020204" charset="-122"/>
                          <a:ea typeface="微软雅黑" panose="020B0503020204020204" charset="-122"/>
                          <a:cs typeface="+mn-cs"/>
                        </a:rPr>
                        <a:t>公司</a:t>
                      </a:r>
                      <a:endParaRPr lang="zh-CN" altLang="en-US" sz="1600" b="1" i="0" kern="1200" dirty="0">
                        <a:solidFill>
                          <a:srgbClr val="2F5597"/>
                        </a:solidFill>
                        <a:effectLst/>
                        <a:latin typeface="微软雅黑" panose="020B0503020204020204" charset="-122"/>
                        <a:ea typeface="微软雅黑" panose="020B0503020204020204" charset="-122"/>
                        <a:cs typeface="+mn-cs"/>
                      </a:endParaRPr>
                    </a:p>
                  </a:txBody>
                  <a:tcPr anchor="ct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altLang="zh-CN" sz="1800" kern="1200" dirty="0">
                          <a:solidFill>
                            <a:srgbClr val="333333"/>
                          </a:solidFill>
                          <a:latin typeface="微软雅黑" panose="020B0503020204020204" charset="-122"/>
                          <a:ea typeface="微软雅黑" panose="020B0503020204020204" charset="-122"/>
                          <a:cs typeface="Noto Sans SC" panose="020B0200000000000000" pitchFamily="34" charset="-120"/>
                          <a:sym typeface="+mn-ea"/>
                        </a:rPr>
                        <a:t>±10纳米</a:t>
                      </a:r>
                      <a:endParaRPr lang="zh-CN" altLang="en-US" sz="1800" kern="1200" dirty="0">
                        <a:solidFill>
                          <a:srgbClr val="333333"/>
                        </a:solidFill>
                        <a:latin typeface="微软雅黑" panose="020B0503020204020204" charset="-122"/>
                        <a:ea typeface="微软雅黑" panose="020B0503020204020204" charset="-122"/>
                      </a:endParaRPr>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en-US" altLang="zh-CN" sz="1800" kern="1200" dirty="0">
                          <a:solidFill>
                            <a:srgbClr val="333333"/>
                          </a:solidFill>
                          <a:latin typeface="微软雅黑" panose="020B0503020204020204" charset="-122"/>
                          <a:ea typeface="微软雅黑" panose="020B0503020204020204" charset="-122"/>
                        </a:rPr>
                        <a:t>60%</a:t>
                      </a:r>
                      <a:endParaRPr lang="zh-CN" altLang="en-US" sz="1800" kern="1200" dirty="0">
                        <a:solidFill>
                          <a:srgbClr val="333333"/>
                        </a:solidFill>
                        <a:latin typeface="微软雅黑" panose="020B0503020204020204" charset="-122"/>
                        <a:ea typeface="微软雅黑" panose="020B0503020204020204" charset="-122"/>
                      </a:endParaRPr>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zh-CN" altLang="zh-CN" sz="1600" kern="1200" dirty="0">
                          <a:solidFill>
                            <a:srgbClr val="333333"/>
                          </a:solidFill>
                          <a:latin typeface="微软雅黑" panose="020B0503020204020204" charset="-122"/>
                          <a:ea typeface="微软雅黑" panose="020B0503020204020204" charset="-122"/>
                          <a:cs typeface="+mn-cs"/>
                        </a:rPr>
                        <a:t>按市场现有应用，或委托靶材厂商开发</a:t>
                      </a:r>
                      <a:endParaRPr lang="zh-CN" altLang="en-US" sz="1600" kern="1200" dirty="0">
                        <a:solidFill>
                          <a:srgbClr val="333333"/>
                        </a:solidFill>
                        <a:latin typeface="微软雅黑" panose="020B0503020204020204" charset="-122"/>
                        <a:ea typeface="微软雅黑" panose="020B0503020204020204" charset="-122"/>
                      </a:endParaRPr>
                    </a:p>
                  </a:txBody>
                  <a:tcPr anchor="ct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lang="zh-CN" altLang="en-US" sz="1800" kern="1200" dirty="0">
                          <a:solidFill>
                            <a:srgbClr val="333333"/>
                          </a:solidFill>
                          <a:latin typeface="微软雅黑" panose="020B0503020204020204" charset="-122"/>
                          <a:ea typeface="微软雅黑" panose="020B0503020204020204" charset="-122"/>
                        </a:rPr>
                        <a:t>单一效果镀膜</a:t>
                      </a:r>
                      <a:endParaRPr lang="zh-CN" altLang="en-US" sz="1800" kern="1200" dirty="0">
                        <a:solidFill>
                          <a:srgbClr val="333333"/>
                        </a:solidFill>
                        <a:latin typeface="微软雅黑" panose="020B0503020204020204" charset="-122"/>
                        <a:ea typeface="微软雅黑" panose="020B0503020204020204" charset="-122"/>
                      </a:endParaRPr>
                    </a:p>
                    <a:p>
                      <a:pPr marL="0" marR="0" indent="0" algn="ctr" defTabSz="914400" rtl="0" eaLnBrk="1" fontAlgn="auto" latinLnBrk="0" hangingPunct="1">
                        <a:lnSpc>
                          <a:spcPct val="150000"/>
                        </a:lnSpc>
                        <a:spcBef>
                          <a:spcPts val="0"/>
                        </a:spcBef>
                        <a:spcAft>
                          <a:spcPts val="0"/>
                        </a:spcAft>
                        <a:buClrTx/>
                        <a:buSzTx/>
                        <a:buFontTx/>
                        <a:buNone/>
                        <a:defRPr/>
                      </a:pPr>
                      <a:endParaRPr lang="zh-CN" altLang="en-US" sz="1800" kern="1200" dirty="0">
                        <a:solidFill>
                          <a:srgbClr val="333333"/>
                        </a:solidFill>
                        <a:latin typeface="微软雅黑" panose="020B0503020204020204" charset="-122"/>
                        <a:ea typeface="微软雅黑" panose="020B0503020204020204" charset="-122"/>
                      </a:endParaRPr>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zh-CN" altLang="zh-CN" sz="1800" kern="1200" dirty="0">
                          <a:solidFill>
                            <a:srgbClr val="333333"/>
                          </a:solidFill>
                          <a:latin typeface="微软雅黑" panose="020B0503020204020204" charset="-122"/>
                          <a:ea typeface="微软雅黑" panose="020B0503020204020204" charset="-122"/>
                          <a:cs typeface="+mn-cs"/>
                        </a:rPr>
                        <a:t>良率低，成本高</a:t>
                      </a:r>
                      <a:endParaRPr lang="zh-CN" altLang="en-US" sz="1800" kern="1200" dirty="0">
                        <a:solidFill>
                          <a:srgbClr val="333333"/>
                        </a:solidFill>
                        <a:latin typeface="微软雅黑" panose="020B0503020204020204" charset="-122"/>
                        <a:ea typeface="微软雅黑" panose="020B0503020204020204" charset="-122"/>
                      </a:endParaRPr>
                    </a:p>
                  </a:txBody>
                  <a:tcPr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核心技术</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9" name="文本框 8"/>
          <p:cNvSpPr txBox="1"/>
          <p:nvPr/>
        </p:nvSpPr>
        <p:spPr>
          <a:xfrm>
            <a:off x="881289" y="1954721"/>
            <a:ext cx="5068100" cy="1211882"/>
          </a:xfrm>
          <a:prstGeom prst="roundRect">
            <a:avLst/>
          </a:prstGeom>
          <a:ln>
            <a:solidFill>
              <a:srgbClr val="2F5597"/>
            </a:solidFill>
          </a:ln>
        </p:spPr>
        <p:style>
          <a:lnRef idx="2">
            <a:schemeClr val="accent1"/>
          </a:lnRef>
          <a:fillRef idx="1">
            <a:schemeClr val="lt1"/>
          </a:fillRef>
          <a:effectRef idx="0">
            <a:schemeClr val="accent1"/>
          </a:effectRef>
          <a:fontRef idx="minor">
            <a:schemeClr val="dk1"/>
          </a:fontRef>
        </p:style>
        <p:txBody>
          <a:bodyPr wrap="square">
            <a:noAutofit/>
          </a:bodyPr>
          <a:lstStyle/>
          <a:p>
            <a:pPr>
              <a:lnSpc>
                <a:spcPct val="150000"/>
              </a:lnSpc>
            </a:pPr>
            <a:r>
              <a:rPr lang="zh-CN" altLang="en-US" sz="1400" b="1" i="0">
                <a:solidFill>
                  <a:srgbClr val="2F5597"/>
                </a:solidFill>
                <a:effectLst/>
                <a:latin typeface="微软雅黑" panose="020B0503020204020204" charset="-122"/>
                <a:ea typeface="微软雅黑" panose="020B0503020204020204" charset="-122"/>
              </a:rPr>
              <a:t>复合集流体</a:t>
            </a:r>
            <a:r>
              <a:rPr lang="zh-CN" altLang="en-US" sz="1400" b="1" i="0">
                <a:solidFill>
                  <a:schemeClr val="tx1"/>
                </a:solidFill>
                <a:effectLst/>
                <a:latin typeface="微软雅黑" panose="020B0503020204020204" charset="-122"/>
                <a:ea typeface="微软雅黑" panose="020B0503020204020204" charset="-122"/>
              </a:rPr>
              <a:t>，通过在高分子材料（</a:t>
            </a:r>
            <a:r>
              <a:rPr lang="en-US" altLang="zh-CN" sz="1400" b="1" i="0">
                <a:solidFill>
                  <a:srgbClr val="2F5597"/>
                </a:solidFill>
                <a:effectLst/>
                <a:latin typeface="微软雅黑" panose="020B0503020204020204" charset="-122"/>
                <a:ea typeface="微软雅黑" panose="020B0503020204020204" charset="-122"/>
              </a:rPr>
              <a:t>PET,PP,PI</a:t>
            </a:r>
            <a:r>
              <a:rPr lang="en-US" altLang="zh-CN" sz="1400" b="1" i="0">
                <a:solidFill>
                  <a:schemeClr val="tx1"/>
                </a:solidFill>
                <a:effectLst/>
                <a:latin typeface="微软雅黑" panose="020B0503020204020204" charset="-122"/>
                <a:ea typeface="微软雅黑" panose="020B0503020204020204" charset="-122"/>
              </a:rPr>
              <a:t>,</a:t>
            </a:r>
            <a:r>
              <a:rPr lang="zh-CN" altLang="en-US" sz="1400" b="1" i="0">
                <a:solidFill>
                  <a:schemeClr val="tx1"/>
                </a:solidFill>
                <a:effectLst/>
                <a:latin typeface="微软雅黑" panose="020B0503020204020204" charset="-122"/>
                <a:ea typeface="微软雅黑" panose="020B0503020204020204" charset="-122"/>
              </a:rPr>
              <a:t>厚度</a:t>
            </a:r>
            <a:r>
              <a:rPr lang="en-US" altLang="zh-CN" sz="1400" b="1" i="0">
                <a:solidFill>
                  <a:srgbClr val="2F5597"/>
                </a:solidFill>
                <a:effectLst/>
                <a:latin typeface="微软雅黑" panose="020B0503020204020204" charset="-122"/>
                <a:ea typeface="微软雅黑" panose="020B0503020204020204" charset="-122"/>
              </a:rPr>
              <a:t>4um</a:t>
            </a:r>
            <a:r>
              <a:rPr lang="zh-CN" altLang="en-US" sz="1400" b="1" i="0">
                <a:solidFill>
                  <a:schemeClr val="tx1"/>
                </a:solidFill>
                <a:effectLst/>
                <a:latin typeface="微软雅黑" panose="020B0503020204020204" charset="-122"/>
                <a:ea typeface="微软雅黑" panose="020B0503020204020204" charset="-122"/>
              </a:rPr>
              <a:t>左右作为基材），材料两侧镀一定厚度的金属铜或金属铝。形成</a:t>
            </a:r>
            <a:r>
              <a:rPr lang="zh-CN" altLang="en-US" sz="1400" b="1" i="0">
                <a:solidFill>
                  <a:srgbClr val="2F5597"/>
                </a:solidFill>
                <a:effectLst/>
                <a:latin typeface="微软雅黑" panose="020B0503020204020204" charset="-122"/>
                <a:ea typeface="微软雅黑" panose="020B0503020204020204" charset="-122"/>
              </a:rPr>
              <a:t>三明治型的复合结构</a:t>
            </a:r>
            <a:r>
              <a:rPr lang="zh-CN" altLang="en-US" sz="1400" b="1" i="0">
                <a:solidFill>
                  <a:schemeClr val="tx1"/>
                </a:solidFill>
                <a:effectLst/>
                <a:latin typeface="微软雅黑" panose="020B0503020204020204" charset="-122"/>
                <a:ea typeface="微软雅黑" panose="020B0503020204020204" charset="-122"/>
              </a:rPr>
              <a:t>，上下膜层厚度个</a:t>
            </a:r>
            <a:r>
              <a:rPr lang="en-US" altLang="zh-CN" sz="1400" b="1" i="0">
                <a:solidFill>
                  <a:srgbClr val="2F5597"/>
                </a:solidFill>
                <a:effectLst/>
                <a:latin typeface="微软雅黑" panose="020B0503020204020204" charset="-122"/>
                <a:ea typeface="微软雅黑" panose="020B0503020204020204" charset="-122"/>
              </a:rPr>
              <a:t>1um</a:t>
            </a:r>
            <a:r>
              <a:rPr lang="zh-CN" altLang="en-US" sz="1400" b="1" i="0">
                <a:solidFill>
                  <a:schemeClr val="tx1"/>
                </a:solidFill>
                <a:effectLst/>
                <a:latin typeface="微软雅黑" panose="020B0503020204020204" charset="-122"/>
                <a:ea typeface="微软雅黑" panose="020B0503020204020204" charset="-122"/>
              </a:rPr>
              <a:t>。</a:t>
            </a:r>
            <a:endParaRPr lang="en-US" altLang="zh-CN" sz="1400" b="0" i="0">
              <a:solidFill>
                <a:schemeClr val="tx1"/>
              </a:solidFill>
              <a:effectLst/>
              <a:latin typeface="微软雅黑" panose="020B0503020204020204" charset="-122"/>
              <a:ea typeface="微软雅黑" panose="020B0503020204020204" charset="-122"/>
            </a:endParaRPr>
          </a:p>
        </p:txBody>
      </p:sp>
      <p:pic>
        <p:nvPicPr>
          <p:cNvPr id="10" name="图片 9"/>
          <p:cNvPicPr>
            <a:picLocks noChangeAspect="1"/>
          </p:cNvPicPr>
          <p:nvPr/>
        </p:nvPicPr>
        <p:blipFill>
          <a:blip r:embed="rId1"/>
          <a:stretch>
            <a:fillRect/>
          </a:stretch>
        </p:blipFill>
        <p:spPr>
          <a:xfrm>
            <a:off x="6096051" y="1954722"/>
            <a:ext cx="5171673" cy="1211881"/>
          </a:xfrm>
          <a:prstGeom prst="roundRect">
            <a:avLst/>
          </a:prstGeom>
        </p:spPr>
      </p:pic>
      <p:graphicFrame>
        <p:nvGraphicFramePr>
          <p:cNvPr id="11" name="表格 10"/>
          <p:cNvGraphicFramePr>
            <a:graphicFrameLocks noGrp="1"/>
          </p:cNvGraphicFramePr>
          <p:nvPr/>
        </p:nvGraphicFramePr>
        <p:xfrm>
          <a:off x="1555448" y="3506433"/>
          <a:ext cx="8976360" cy="3013710"/>
        </p:xfrm>
        <a:graphic>
          <a:graphicData uri="http://schemas.openxmlformats.org/drawingml/2006/table">
            <a:tbl>
              <a:tblPr firstRow="1" bandRow="1">
                <a:tableStyleId>{5C22544A-7EE6-4342-B048-85BDC9FD1C3A}</a:tableStyleId>
              </a:tblPr>
              <a:tblGrid>
                <a:gridCol w="4488156"/>
                <a:gridCol w="4488156"/>
              </a:tblGrid>
              <a:tr h="522565">
                <a:tc>
                  <a:txBody>
                    <a:bodyPr/>
                    <a:lstStyle/>
                    <a:p>
                      <a:pPr algn="ctr"/>
                      <a:r>
                        <a:rPr lang="zh-CN" altLang="en-US" sz="1800" b="0" kern="1200">
                          <a:solidFill>
                            <a:schemeClr val="lt1"/>
                          </a:solidFill>
                          <a:effectLst/>
                          <a:latin typeface="微软雅黑" panose="020B0503020204020204" charset="-122"/>
                          <a:ea typeface="微软雅黑" panose="020B0503020204020204" charset="-122"/>
                          <a:cs typeface="+mn-cs"/>
                        </a:rPr>
                        <a:t>传统集流体材料缺点</a:t>
                      </a:r>
                      <a:endParaRPr lang="zh-CN" altLang="en-US" sz="1800" b="0" kern="1200">
                        <a:solidFill>
                          <a:schemeClr val="lt1"/>
                        </a:solidFill>
                        <a:effectLst/>
                        <a:latin typeface="微软雅黑" panose="020B0503020204020204" charset="-122"/>
                        <a:ea typeface="微软雅黑" panose="020B0503020204020204" charset="-122"/>
                        <a:cs typeface="+mn-cs"/>
                      </a:endParaRPr>
                    </a:p>
                  </a:txBody>
                  <a:tcPr anchor="ctr" anchorCtr="0">
                    <a:solidFill>
                      <a:srgbClr val="2F5597"/>
                    </a:solidFill>
                  </a:tcPr>
                </a:tc>
                <a:tc>
                  <a:txBody>
                    <a:bodyPr/>
                    <a:lstStyle/>
                    <a:p>
                      <a:pPr algn="ctr"/>
                      <a:r>
                        <a:rPr lang="zh-CN" altLang="en-US" sz="1800" b="0" kern="1200">
                          <a:solidFill>
                            <a:schemeClr val="lt1"/>
                          </a:solidFill>
                          <a:effectLst/>
                          <a:latin typeface="微软雅黑" panose="020B0503020204020204" charset="-122"/>
                          <a:ea typeface="微软雅黑" panose="020B0503020204020204" charset="-122"/>
                          <a:cs typeface="+mn-cs"/>
                        </a:rPr>
                        <a:t>复合集流体优势</a:t>
                      </a:r>
                      <a:endParaRPr lang="zh-CN" altLang="en-US" sz="1800" b="0" kern="1200">
                        <a:solidFill>
                          <a:schemeClr val="lt1"/>
                        </a:solidFill>
                        <a:effectLst/>
                        <a:latin typeface="微软雅黑" panose="020B0503020204020204" charset="-122"/>
                        <a:ea typeface="微软雅黑" panose="020B0503020204020204" charset="-122"/>
                        <a:cs typeface="+mn-cs"/>
                      </a:endParaRPr>
                    </a:p>
                  </a:txBody>
                  <a:tcPr anchor="ctr" anchorCtr="0">
                    <a:solidFill>
                      <a:srgbClr val="2F5597"/>
                    </a:solidFill>
                  </a:tcPr>
                </a:tc>
              </a:tr>
              <a:tr h="730159">
                <a:tc>
                  <a:txBody>
                    <a:bodyPr/>
                    <a:lstStyle/>
                    <a:p>
                      <a:pPr algn="ctr"/>
                      <a:r>
                        <a:rPr lang="zh-CN" altLang="en-US" sz="1400" b="0" kern="1200">
                          <a:solidFill>
                            <a:schemeClr val="dk1"/>
                          </a:solidFill>
                          <a:effectLst/>
                          <a:latin typeface="微软雅黑" panose="020B0503020204020204" charset="-122"/>
                          <a:ea typeface="微软雅黑" panose="020B0503020204020204" charset="-122"/>
                          <a:cs typeface="+mn-cs"/>
                        </a:rPr>
                        <a:t>生产</a:t>
                      </a:r>
                      <a:r>
                        <a:rPr lang="zh-CN" altLang="en-US" sz="1400" b="1" kern="1200">
                          <a:solidFill>
                            <a:schemeClr val="dk1"/>
                          </a:solidFill>
                          <a:effectLst/>
                          <a:latin typeface="微软雅黑" panose="020B0503020204020204" charset="-122"/>
                          <a:ea typeface="微软雅黑" panose="020B0503020204020204" charset="-122"/>
                          <a:cs typeface="+mn-cs"/>
                        </a:rPr>
                        <a:t>成本较高</a:t>
                      </a:r>
                      <a:r>
                        <a:rPr lang="zh-CN" altLang="en-US" sz="1400" b="0" kern="1200">
                          <a:solidFill>
                            <a:schemeClr val="dk1"/>
                          </a:solidFill>
                          <a:effectLst/>
                          <a:latin typeface="微软雅黑" panose="020B0503020204020204" charset="-122"/>
                          <a:ea typeface="微软雅黑" panose="020B0503020204020204" charset="-122"/>
                          <a:cs typeface="+mn-cs"/>
                        </a:rPr>
                        <a:t>，工艺繁琐，薄膜较厚，</a:t>
                      </a:r>
                      <a:r>
                        <a:rPr lang="zh-CN" altLang="en-US" sz="1400" b="1" kern="1200">
                          <a:solidFill>
                            <a:schemeClr val="dk1"/>
                          </a:solidFill>
                          <a:effectLst/>
                          <a:latin typeface="微软雅黑" panose="020B0503020204020204" charset="-122"/>
                          <a:ea typeface="微软雅黑" panose="020B0503020204020204" charset="-122"/>
                          <a:cs typeface="+mn-cs"/>
                        </a:rPr>
                        <a:t>电池密度较低</a:t>
                      </a:r>
                      <a:r>
                        <a:rPr lang="zh-CN" altLang="en-US" sz="1400" b="0" kern="1200">
                          <a:solidFill>
                            <a:schemeClr val="dk1"/>
                          </a:solidFill>
                          <a:effectLst/>
                          <a:latin typeface="微软雅黑" panose="020B0503020204020204" charset="-122"/>
                          <a:ea typeface="微软雅黑" panose="020B0503020204020204" charset="-122"/>
                          <a:cs typeface="+mn-cs"/>
                        </a:rPr>
                        <a:t>，</a:t>
                      </a:r>
                      <a:r>
                        <a:rPr lang="zh-CN" altLang="en-US" sz="1400" b="1" kern="1200">
                          <a:solidFill>
                            <a:schemeClr val="dk1"/>
                          </a:solidFill>
                          <a:effectLst/>
                          <a:latin typeface="微软雅黑" panose="020B0503020204020204" charset="-122"/>
                          <a:ea typeface="微软雅黑" panose="020B0503020204020204" charset="-122"/>
                          <a:cs typeface="+mn-cs"/>
                        </a:rPr>
                        <a:t>重量较重</a:t>
                      </a:r>
                      <a:endParaRPr lang="zh-CN" altLang="en-US" sz="1400" b="1">
                        <a:latin typeface="微软雅黑" panose="020B0503020204020204" charset="-122"/>
                        <a:ea typeface="微软雅黑" panose="020B0503020204020204" charset="-122"/>
                      </a:endParaRPr>
                    </a:p>
                  </a:txBody>
                  <a:tcPr anchor="ctr" anchorCtr="0"/>
                </a:tc>
                <a:tc>
                  <a:txBody>
                    <a:bodyPr/>
                    <a:lstStyle/>
                    <a:p>
                      <a:pPr algn="ctr"/>
                      <a:r>
                        <a:rPr lang="zh-CN" altLang="en-US" sz="1400" b="0" kern="1200">
                          <a:solidFill>
                            <a:schemeClr val="dk1"/>
                          </a:solidFill>
                          <a:effectLst/>
                          <a:latin typeface="微软雅黑" panose="020B0503020204020204" charset="-122"/>
                          <a:ea typeface="微软雅黑" panose="020B0503020204020204" charset="-122"/>
                          <a:cs typeface="+mn-cs"/>
                        </a:rPr>
                        <a:t>通过</a:t>
                      </a:r>
                      <a:r>
                        <a:rPr lang="zh-CN" altLang="en-US" sz="1400" b="1" kern="1200">
                          <a:solidFill>
                            <a:schemeClr val="dk1"/>
                          </a:solidFill>
                          <a:effectLst/>
                          <a:latin typeface="微软雅黑" panose="020B0503020204020204" charset="-122"/>
                          <a:ea typeface="微软雅黑" panose="020B0503020204020204" charset="-122"/>
                          <a:cs typeface="+mn-cs"/>
                        </a:rPr>
                        <a:t>高分子材料替代部分金属层</a:t>
                      </a:r>
                      <a:r>
                        <a:rPr lang="zh-CN" altLang="en-US" sz="1400" b="0" kern="1200">
                          <a:solidFill>
                            <a:schemeClr val="dk1"/>
                          </a:solidFill>
                          <a:effectLst/>
                          <a:latin typeface="微软雅黑" panose="020B0503020204020204" charset="-122"/>
                          <a:ea typeface="微软雅黑" panose="020B0503020204020204" charset="-122"/>
                          <a:cs typeface="+mn-cs"/>
                        </a:rPr>
                        <a:t>，降低材料成本和重量，提升电池的安全性能。</a:t>
                      </a:r>
                      <a:endParaRPr lang="zh-CN" altLang="en-US" sz="1400" b="0">
                        <a:latin typeface="微软雅黑" panose="020B0503020204020204" charset="-122"/>
                        <a:ea typeface="微软雅黑" panose="020B0503020204020204" charset="-122"/>
                      </a:endParaRPr>
                    </a:p>
                  </a:txBody>
                  <a:tcPr anchor="ctr" anchorCtr="0"/>
                </a:tc>
              </a:tr>
              <a:tr h="730159">
                <a:tc>
                  <a:txBody>
                    <a:bodyPr/>
                    <a:lstStyle/>
                    <a:p>
                      <a:pPr algn="ctr"/>
                      <a:r>
                        <a:rPr lang="zh-CN" altLang="en-US" sz="1400" b="0" kern="1200">
                          <a:solidFill>
                            <a:schemeClr val="dk1"/>
                          </a:solidFill>
                          <a:effectLst/>
                          <a:latin typeface="微软雅黑" panose="020B0503020204020204" charset="-122"/>
                          <a:ea typeface="微软雅黑" panose="020B0503020204020204" charset="-122"/>
                          <a:cs typeface="+mn-cs"/>
                        </a:rPr>
                        <a:t>金属箔较厚，当电池发生短路时，集流体不易融化断开电流，无法阻止</a:t>
                      </a:r>
                      <a:r>
                        <a:rPr lang="zh-CN" altLang="en-US" sz="1400" b="1" kern="1200">
                          <a:solidFill>
                            <a:schemeClr val="dk1"/>
                          </a:solidFill>
                          <a:effectLst/>
                          <a:latin typeface="微软雅黑" panose="020B0503020204020204" charset="-122"/>
                          <a:ea typeface="微软雅黑" panose="020B0503020204020204" charset="-122"/>
                          <a:cs typeface="+mn-cs"/>
                        </a:rPr>
                        <a:t>热失控现象</a:t>
                      </a:r>
                      <a:r>
                        <a:rPr lang="zh-CN" altLang="en-US" sz="1400" b="0" kern="1200">
                          <a:solidFill>
                            <a:schemeClr val="dk1"/>
                          </a:solidFill>
                          <a:effectLst/>
                          <a:latin typeface="微软雅黑" panose="020B0503020204020204" charset="-122"/>
                          <a:ea typeface="微软雅黑" panose="020B0503020204020204" charset="-122"/>
                          <a:cs typeface="+mn-cs"/>
                        </a:rPr>
                        <a:t>的发生。</a:t>
                      </a:r>
                      <a:endParaRPr lang="zh-CN" altLang="en-US" sz="1400" b="0">
                        <a:latin typeface="微软雅黑" panose="020B0503020204020204" charset="-122"/>
                        <a:ea typeface="微软雅黑" panose="020B0503020204020204" charset="-122"/>
                      </a:endParaRPr>
                    </a:p>
                  </a:txBody>
                  <a:tcPr anchor="ctr" anchorCtr="0"/>
                </a:tc>
                <a:tc>
                  <a:txBody>
                    <a:bodyPr/>
                    <a:lstStyle/>
                    <a:p>
                      <a:pPr algn="ctr"/>
                      <a:r>
                        <a:rPr lang="zh-CN" altLang="en-US" sz="1400" b="0" kern="1200">
                          <a:solidFill>
                            <a:schemeClr val="dk1"/>
                          </a:solidFill>
                          <a:effectLst/>
                          <a:latin typeface="微软雅黑" panose="020B0503020204020204" charset="-122"/>
                          <a:ea typeface="微软雅黑" panose="020B0503020204020204" charset="-122"/>
                          <a:cs typeface="+mn-cs"/>
                        </a:rPr>
                        <a:t>复合集流体导电层较薄，</a:t>
                      </a:r>
                      <a:r>
                        <a:rPr lang="zh-CN" altLang="en-US" sz="1400" b="1" kern="1200">
                          <a:solidFill>
                            <a:schemeClr val="dk1"/>
                          </a:solidFill>
                          <a:effectLst/>
                          <a:latin typeface="微软雅黑" panose="020B0503020204020204" charset="-122"/>
                          <a:ea typeface="微软雅黑" panose="020B0503020204020204" charset="-122"/>
                          <a:cs typeface="+mn-cs"/>
                        </a:rPr>
                        <a:t>短路时更易被熔断</a:t>
                      </a:r>
                      <a:r>
                        <a:rPr lang="zh-CN" altLang="en-US" sz="1400" b="0" kern="1200">
                          <a:solidFill>
                            <a:schemeClr val="dk1"/>
                          </a:solidFill>
                          <a:effectLst/>
                          <a:latin typeface="微软雅黑" panose="020B0503020204020204" charset="-122"/>
                          <a:ea typeface="微软雅黑" panose="020B0503020204020204" charset="-122"/>
                          <a:cs typeface="+mn-cs"/>
                        </a:rPr>
                        <a:t>，局部电流切断，</a:t>
                      </a:r>
                      <a:r>
                        <a:rPr lang="zh-CN" altLang="en-US" sz="1400" b="1" kern="1200">
                          <a:solidFill>
                            <a:schemeClr val="dk1"/>
                          </a:solidFill>
                          <a:effectLst/>
                          <a:latin typeface="微软雅黑" panose="020B0503020204020204" charset="-122"/>
                          <a:ea typeface="微软雅黑" panose="020B0503020204020204" charset="-122"/>
                          <a:cs typeface="+mn-cs"/>
                        </a:rPr>
                        <a:t>阻止温度升高</a:t>
                      </a:r>
                      <a:r>
                        <a:rPr lang="zh-CN" altLang="en-US" sz="1400" b="0" kern="1200">
                          <a:solidFill>
                            <a:schemeClr val="dk1"/>
                          </a:solidFill>
                          <a:effectLst/>
                          <a:latin typeface="微软雅黑" panose="020B0503020204020204" charset="-122"/>
                          <a:ea typeface="微软雅黑" panose="020B0503020204020204" charset="-122"/>
                          <a:cs typeface="+mn-cs"/>
                        </a:rPr>
                        <a:t>，电芯烧毁。</a:t>
                      </a:r>
                      <a:endParaRPr lang="zh-CN" altLang="en-US" sz="1400" b="0">
                        <a:latin typeface="微软雅黑" panose="020B0503020204020204" charset="-122"/>
                        <a:ea typeface="微软雅黑" panose="020B0503020204020204" charset="-122"/>
                      </a:endParaRPr>
                    </a:p>
                  </a:txBody>
                  <a:tcPr anchor="ctr" anchorCtr="0"/>
                </a:tc>
              </a:tr>
              <a:tr h="1030813">
                <a:tc>
                  <a:txBody>
                    <a:bodyPr/>
                    <a:lstStyle/>
                    <a:p>
                      <a:pPr algn="ctr"/>
                      <a:r>
                        <a:rPr lang="zh-CN" altLang="en-US" sz="1400" b="0" kern="1200">
                          <a:solidFill>
                            <a:schemeClr val="dk1"/>
                          </a:solidFill>
                          <a:effectLst/>
                          <a:latin typeface="微软雅黑" panose="020B0503020204020204" charset="-122"/>
                          <a:ea typeface="微软雅黑" panose="020B0503020204020204" charset="-122"/>
                          <a:cs typeface="+mn-cs"/>
                        </a:rPr>
                        <a:t>传统集流体发生碰撞挤压后，或</a:t>
                      </a:r>
                      <a:r>
                        <a:rPr lang="zh-CN" altLang="en-US" sz="1400" b="1" kern="1200">
                          <a:solidFill>
                            <a:schemeClr val="dk1"/>
                          </a:solidFill>
                          <a:effectLst/>
                          <a:latin typeface="微软雅黑" panose="020B0503020204020204" charset="-122"/>
                          <a:ea typeface="微软雅黑" panose="020B0503020204020204" charset="-122"/>
                          <a:cs typeface="+mn-cs"/>
                        </a:rPr>
                        <a:t>金属刺穿</a:t>
                      </a:r>
                      <a:r>
                        <a:rPr lang="zh-CN" altLang="en-US" sz="1400" b="0" kern="1200">
                          <a:solidFill>
                            <a:schemeClr val="dk1"/>
                          </a:solidFill>
                          <a:effectLst/>
                          <a:latin typeface="微软雅黑" panose="020B0503020204020204" charset="-122"/>
                          <a:ea typeface="微软雅黑" panose="020B0503020204020204" charset="-122"/>
                          <a:cs typeface="+mn-cs"/>
                        </a:rPr>
                        <a:t>后，会造成金属箔产生</a:t>
                      </a:r>
                      <a:r>
                        <a:rPr lang="zh-CN" altLang="en-US" sz="1400" b="1" kern="1200">
                          <a:solidFill>
                            <a:schemeClr val="dk1"/>
                          </a:solidFill>
                          <a:effectLst/>
                          <a:latin typeface="微软雅黑" panose="020B0503020204020204" charset="-122"/>
                          <a:ea typeface="微软雅黑" panose="020B0503020204020204" charset="-122"/>
                          <a:cs typeface="+mn-cs"/>
                        </a:rPr>
                        <a:t>毛刺造成短路</a:t>
                      </a:r>
                      <a:r>
                        <a:rPr lang="zh-CN" altLang="en-US" sz="1400" b="0" kern="1200">
                          <a:solidFill>
                            <a:schemeClr val="dk1"/>
                          </a:solidFill>
                          <a:effectLst/>
                          <a:latin typeface="微软雅黑" panose="020B0503020204020204" charset="-122"/>
                          <a:ea typeface="微软雅黑" panose="020B0503020204020204" charset="-122"/>
                          <a:cs typeface="+mn-cs"/>
                        </a:rPr>
                        <a:t>，</a:t>
                      </a:r>
                      <a:endParaRPr lang="zh-CN" altLang="en-US" sz="1400" b="0">
                        <a:latin typeface="微软雅黑" panose="020B0503020204020204" charset="-122"/>
                        <a:ea typeface="微软雅黑" panose="020B0503020204020204" charset="-122"/>
                      </a:endParaRPr>
                    </a:p>
                  </a:txBody>
                  <a:tcPr anchor="ctr" anchorCtr="0"/>
                </a:tc>
                <a:tc>
                  <a:txBody>
                    <a:bodyPr/>
                    <a:lstStyle/>
                    <a:p>
                      <a:pPr algn="ctr"/>
                      <a:r>
                        <a:rPr lang="zh-CN" altLang="en-US" sz="1400" b="0" kern="1200">
                          <a:solidFill>
                            <a:schemeClr val="dk1"/>
                          </a:solidFill>
                          <a:effectLst/>
                          <a:latin typeface="微软雅黑" panose="020B0503020204020204" charset="-122"/>
                          <a:ea typeface="微软雅黑" panose="020B0503020204020204" charset="-122"/>
                          <a:cs typeface="+mn-cs"/>
                        </a:rPr>
                        <a:t>复合集流体，穿刺时不易产生毛刺，而且因为高分子材料发生断路效应，控制电流不增大，</a:t>
                      </a:r>
                      <a:r>
                        <a:rPr lang="zh-CN" altLang="en-US" sz="1400" b="1" kern="1200">
                          <a:solidFill>
                            <a:schemeClr val="dk1"/>
                          </a:solidFill>
                          <a:effectLst/>
                          <a:latin typeface="微软雅黑" panose="020B0503020204020204" charset="-122"/>
                          <a:ea typeface="微软雅黑" panose="020B0503020204020204" charset="-122"/>
                          <a:cs typeface="+mn-cs"/>
                        </a:rPr>
                        <a:t>有效控制电池热失控。</a:t>
                      </a:r>
                      <a:endParaRPr lang="zh-CN" altLang="en-US" sz="1400" b="1">
                        <a:latin typeface="微软雅黑" panose="020B0503020204020204" charset="-122"/>
                        <a:ea typeface="微软雅黑" panose="020B0503020204020204" charset="-122"/>
                      </a:endParaRPr>
                    </a:p>
                  </a:txBody>
                  <a:tcPr anchor="ctr" anchorCtr="0"/>
                </a:tc>
              </a:tr>
            </a:tbl>
          </a:graphicData>
        </a:graphic>
      </p:graphicFrame>
      <p:sp>
        <p:nvSpPr>
          <p:cNvPr id="2" name="文本框 1"/>
          <p:cNvSpPr txBox="1"/>
          <p:nvPr/>
        </p:nvSpPr>
        <p:spPr>
          <a:xfrm>
            <a:off x="4031615" y="812800"/>
            <a:ext cx="4167505" cy="521970"/>
          </a:xfrm>
          <a:prstGeom prst="rect">
            <a:avLst/>
          </a:prstGeom>
          <a:noFill/>
        </p:spPr>
        <p:txBody>
          <a:bodyPr wrap="square" rtlCol="0" anchor="t">
            <a:spAutoFit/>
          </a:bodyPr>
          <a:lstStyle/>
          <a:p>
            <a:r>
              <a:rPr lang="zh-CN" altLang="en-US" sz="2800" b="1">
                <a:solidFill>
                  <a:srgbClr val="0A58A2"/>
                </a:solidFill>
                <a:latin typeface="微软雅黑" panose="020B0503020204020204" charset="-122"/>
                <a:ea typeface="微软雅黑" panose="020B0503020204020204" charset="-122"/>
                <a:sym typeface="+mn-ea"/>
              </a:rPr>
              <a:t>核心技术</a:t>
            </a:r>
            <a:r>
              <a:rPr lang="zh-CN" altLang="en-US" sz="2800" b="1">
                <a:solidFill>
                  <a:srgbClr val="0A58A2"/>
                </a:solidFill>
                <a:latin typeface="微软雅黑" panose="020B0503020204020204" charset="-122"/>
                <a:ea typeface="微软雅黑" panose="020B0503020204020204" charset="-122"/>
                <a:sym typeface="+mn-ea"/>
              </a:rPr>
              <a:t>二：</a:t>
            </a:r>
            <a:r>
              <a:rPr lang="zh-CN" altLang="en-US" sz="2800" b="1">
                <a:solidFill>
                  <a:srgbClr val="0A58A2"/>
                </a:solidFill>
                <a:latin typeface="微软雅黑" panose="020B0503020204020204" charset="-122"/>
                <a:ea typeface="微软雅黑" panose="020B0503020204020204" charset="-122"/>
                <a:sym typeface="+mn-ea"/>
              </a:rPr>
              <a:t>复合集流体</a:t>
            </a:r>
            <a:endParaRPr lang="zh-CN" altLang="en-US" sz="2800" b="1">
              <a:solidFill>
                <a:srgbClr val="0A58A2"/>
              </a:solidFill>
              <a:latin typeface="微软雅黑" panose="020B0503020204020204" charset="-122"/>
              <a:ea typeface="微软雅黑" panose="020B0503020204020204" charset="-122"/>
              <a:sym typeface="+mn-ea"/>
            </a:endParaRPr>
          </a:p>
        </p:txBody>
      </p:sp>
      <p:cxnSp>
        <p:nvCxnSpPr>
          <p:cNvPr id="3" name="直接连接符 2"/>
          <p:cNvCxnSpPr/>
          <p:nvPr>
            <p:custDataLst>
              <p:tags r:id="rId2"/>
            </p:custDataLst>
          </p:nvPr>
        </p:nvCxnSpPr>
        <p:spPr>
          <a:xfrm flipV="1">
            <a:off x="3821996" y="1413475"/>
            <a:ext cx="4391025" cy="24765"/>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custDataLst>
              <p:tags r:id="rId3"/>
            </p:custDataLst>
          </p:nvPr>
        </p:nvSpPr>
        <p:spPr>
          <a:xfrm>
            <a:off x="3803581" y="1282545"/>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核心技术</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2" name="文本框 1"/>
          <p:cNvSpPr txBox="1"/>
          <p:nvPr/>
        </p:nvSpPr>
        <p:spPr>
          <a:xfrm>
            <a:off x="4872260" y="905883"/>
            <a:ext cx="3049092" cy="523220"/>
          </a:xfrm>
          <a:prstGeom prst="rect">
            <a:avLst/>
          </a:prstGeom>
          <a:noFill/>
        </p:spPr>
        <p:txBody>
          <a:bodyPr wrap="square" rtlCol="0" anchor="t">
            <a:spAutoFit/>
          </a:bodyPr>
          <a:lstStyle/>
          <a:p>
            <a:r>
              <a:rPr lang="zh-CN" altLang="en-US" sz="2800" b="1">
                <a:solidFill>
                  <a:srgbClr val="0A58A2"/>
                </a:solidFill>
                <a:latin typeface="微软雅黑" panose="020B0503020204020204" charset="-122"/>
                <a:ea typeface="微软雅黑" panose="020B0503020204020204" charset="-122"/>
                <a:sym typeface="+mn-ea"/>
              </a:rPr>
              <a:t>技术优势与对比</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3" name="直接连接符 2"/>
          <p:cNvCxnSpPr/>
          <p:nvPr>
            <p:custDataLst>
              <p:tags r:id="rId1"/>
            </p:custDataLst>
          </p:nvPr>
        </p:nvCxnSpPr>
        <p:spPr>
          <a:xfrm>
            <a:off x="4634796" y="1635090"/>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custDataLst>
              <p:tags r:id="rId2"/>
            </p:custDataLst>
          </p:nvPr>
        </p:nvSpPr>
        <p:spPr>
          <a:xfrm>
            <a:off x="4616381" y="1479395"/>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graphicFrame>
        <p:nvGraphicFramePr>
          <p:cNvPr id="29" name="表格 28"/>
          <p:cNvGraphicFramePr>
            <a:graphicFrameLocks noGrp="1"/>
          </p:cNvGraphicFramePr>
          <p:nvPr/>
        </p:nvGraphicFramePr>
        <p:xfrm>
          <a:off x="1972593" y="2067887"/>
          <a:ext cx="9085235" cy="3888420"/>
        </p:xfrm>
        <a:graphic>
          <a:graphicData uri="http://schemas.openxmlformats.org/drawingml/2006/table">
            <a:tbl>
              <a:tblPr firstRow="1" bandRow="1">
                <a:tableStyleId>{5C22544A-7EE6-4342-B048-85BDC9FD1C3A}</a:tableStyleId>
              </a:tblPr>
              <a:tblGrid>
                <a:gridCol w="1119795"/>
                <a:gridCol w="1232747"/>
                <a:gridCol w="1408853"/>
                <a:gridCol w="1510453"/>
                <a:gridCol w="1300480"/>
                <a:gridCol w="1205654"/>
                <a:gridCol w="1307253"/>
              </a:tblGrid>
              <a:tr h="987885">
                <a:tc>
                  <a:txBody>
                    <a:bodyPr/>
                    <a:lstStyle/>
                    <a:p>
                      <a:pPr algn="ctr">
                        <a:lnSpc>
                          <a:spcPct val="150000"/>
                        </a:lnSpc>
                      </a:pPr>
                      <a:r>
                        <a:rPr lang="zh-CN" altLang="en-US" sz="1600" b="1" dirty="0">
                          <a:latin typeface="微软雅黑" panose="020B0503020204020204" charset="-122"/>
                          <a:ea typeface="微软雅黑" panose="020B0503020204020204" charset="-122"/>
                        </a:rPr>
                        <a:t>技术指标</a:t>
                      </a:r>
                      <a:endParaRPr lang="zh-CN" altLang="en-US" sz="1600" b="1" dirty="0">
                        <a:latin typeface="微软雅黑" panose="020B0503020204020204" charset="-122"/>
                        <a:ea typeface="微软雅黑" panose="020B0503020204020204" charset="-122"/>
                      </a:endParaRPr>
                    </a:p>
                  </a:txBody>
                  <a:tcPr anchor="ctr">
                    <a:solidFill>
                      <a:srgbClr val="2F5597"/>
                    </a:solidFill>
                  </a:tcP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zh-CN" altLang="en-US" sz="1600" b="1" dirty="0">
                          <a:latin typeface="微软雅黑" panose="020B0503020204020204" charset="-122"/>
                          <a:ea typeface="微软雅黑" panose="020B0503020204020204" charset="-122"/>
                        </a:rPr>
                        <a:t>常温循环</a:t>
                      </a:r>
                      <a:endParaRPr lang="zh-CN" altLang="en-US" sz="1600" b="1" dirty="0">
                        <a:latin typeface="微软雅黑" panose="020B0503020204020204" charset="-122"/>
                        <a:ea typeface="微软雅黑" panose="020B0503020204020204" charset="-122"/>
                      </a:endParaRPr>
                    </a:p>
                  </a:txBody>
                  <a:tcPr anchor="ctr">
                    <a:solidFill>
                      <a:srgbClr val="2F5597"/>
                    </a:solidFill>
                  </a:tcP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zh-CN" altLang="en-US" sz="1600" b="1" dirty="0">
                          <a:latin typeface="微软雅黑" panose="020B0503020204020204" charset="-122"/>
                          <a:ea typeface="微软雅黑" panose="020B0503020204020204" charset="-122"/>
                        </a:rPr>
                        <a:t>高温循环</a:t>
                      </a:r>
                      <a:endParaRPr lang="en-US" altLang="zh-CN" sz="1600" b="1" dirty="0">
                        <a:latin typeface="微软雅黑" panose="020B0503020204020204" charset="-122"/>
                        <a:ea typeface="微软雅黑" panose="020B0503020204020204" charset="-122"/>
                      </a:endParaRPr>
                    </a:p>
                    <a:p>
                      <a:pPr marL="0" marR="0" indent="0" algn="ctr" defTabSz="914400" rtl="0" eaLnBrk="1" fontAlgn="auto" latinLnBrk="0" hangingPunct="1">
                        <a:lnSpc>
                          <a:spcPct val="150000"/>
                        </a:lnSpc>
                        <a:spcBef>
                          <a:spcPts val="0"/>
                        </a:spcBef>
                        <a:spcAft>
                          <a:spcPts val="0"/>
                        </a:spcAft>
                        <a:buClrTx/>
                        <a:buSzTx/>
                        <a:buFontTx/>
                        <a:buNone/>
                        <a:defRPr/>
                      </a:pPr>
                      <a:r>
                        <a:rPr lang="en-US" altLang="zh-CN" sz="1600" b="1" dirty="0">
                          <a:latin typeface="微软雅黑" panose="020B0503020204020204" charset="-122"/>
                          <a:ea typeface="微软雅黑" panose="020B0503020204020204" charset="-122"/>
                        </a:rPr>
                        <a:t>(45</a:t>
                      </a:r>
                      <a:r>
                        <a:rPr lang="zh-CN" altLang="en-US" sz="1600" b="1" dirty="0">
                          <a:latin typeface="微软雅黑" panose="020B0503020204020204" charset="-122"/>
                          <a:ea typeface="微软雅黑" panose="020B0503020204020204" charset="-122"/>
                        </a:rPr>
                        <a:t>℃</a:t>
                      </a:r>
                      <a:r>
                        <a:rPr lang="en-US" altLang="zh-CN" sz="1600" b="1" dirty="0">
                          <a:latin typeface="微软雅黑" panose="020B0503020204020204" charset="-122"/>
                          <a:ea typeface="微软雅黑" panose="020B0503020204020204" charset="-122"/>
                        </a:rPr>
                        <a:t>)</a:t>
                      </a:r>
                      <a:endParaRPr lang="zh-CN" altLang="en-US" sz="1600" b="1" dirty="0">
                        <a:latin typeface="微软雅黑" panose="020B0503020204020204" charset="-122"/>
                        <a:ea typeface="微软雅黑" panose="020B0503020204020204" charset="-122"/>
                      </a:endParaRPr>
                    </a:p>
                  </a:txBody>
                  <a:tcPr anchor="ctr">
                    <a:solidFill>
                      <a:srgbClr val="2F5597"/>
                    </a:solidFill>
                  </a:tcP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zh-CN" altLang="en-US" sz="1600" b="1" dirty="0">
                          <a:latin typeface="微软雅黑" panose="020B0503020204020204" charset="-122"/>
                          <a:ea typeface="微软雅黑" panose="020B0503020204020204" charset="-122"/>
                        </a:rPr>
                        <a:t>低温循环</a:t>
                      </a:r>
                      <a:endParaRPr lang="en-US" altLang="zh-CN" sz="1600" b="1" dirty="0">
                        <a:latin typeface="微软雅黑" panose="020B0503020204020204" charset="-122"/>
                        <a:ea typeface="微软雅黑" panose="020B0503020204020204" charset="-122"/>
                      </a:endParaRPr>
                    </a:p>
                    <a:p>
                      <a:pPr marL="0" marR="0" indent="0" algn="ctr" defTabSz="914400" rtl="0" eaLnBrk="1" fontAlgn="auto" latinLnBrk="0" hangingPunct="1">
                        <a:lnSpc>
                          <a:spcPct val="150000"/>
                        </a:lnSpc>
                        <a:spcBef>
                          <a:spcPts val="0"/>
                        </a:spcBef>
                        <a:spcAft>
                          <a:spcPts val="0"/>
                        </a:spcAft>
                        <a:buClrTx/>
                        <a:buSzTx/>
                        <a:buFontTx/>
                        <a:buNone/>
                        <a:defRPr/>
                      </a:pPr>
                      <a:r>
                        <a:rPr lang="en-US" altLang="zh-CN" sz="1600" b="1" dirty="0">
                          <a:latin typeface="微软雅黑" panose="020B0503020204020204" charset="-122"/>
                          <a:ea typeface="微软雅黑" panose="020B0503020204020204" charset="-122"/>
                        </a:rPr>
                        <a:t>(-20</a:t>
                      </a:r>
                      <a:r>
                        <a:rPr lang="zh-CN" altLang="en-US" sz="1600" b="1" dirty="0">
                          <a:latin typeface="微软雅黑" panose="020B0503020204020204" charset="-122"/>
                          <a:ea typeface="微软雅黑" panose="020B0503020204020204" charset="-122"/>
                        </a:rPr>
                        <a:t>℃</a:t>
                      </a:r>
                      <a:r>
                        <a:rPr lang="en-US" altLang="zh-CN" sz="1600" b="1" dirty="0">
                          <a:latin typeface="微软雅黑" panose="020B0503020204020204" charset="-122"/>
                          <a:ea typeface="微软雅黑" panose="020B0503020204020204" charset="-122"/>
                        </a:rPr>
                        <a:t>)</a:t>
                      </a:r>
                      <a:endParaRPr lang="zh-CN" altLang="en-US" sz="1600" b="1" dirty="0">
                        <a:latin typeface="微软雅黑" panose="020B0503020204020204" charset="-122"/>
                        <a:ea typeface="微软雅黑" panose="020B0503020204020204" charset="-122"/>
                      </a:endParaRPr>
                    </a:p>
                  </a:txBody>
                  <a:tcPr anchor="ctr">
                    <a:solidFill>
                      <a:srgbClr val="2F5597"/>
                    </a:solidFill>
                  </a:tcPr>
                </a:tc>
                <a:tc>
                  <a:txBody>
                    <a:bodyPr/>
                    <a:lstStyle/>
                    <a:p>
                      <a:pPr algn="ctr">
                        <a:lnSpc>
                          <a:spcPct val="150000"/>
                        </a:lnSpc>
                        <a:buNone/>
                      </a:pPr>
                      <a:r>
                        <a:rPr lang="zh-CN" altLang="en-US" sz="1600" b="1" dirty="0">
                          <a:latin typeface="微软雅黑" panose="020B0503020204020204" charset="-122"/>
                          <a:ea typeface="微软雅黑" panose="020B0503020204020204" charset="-122"/>
                        </a:rPr>
                        <a:t>镀膜</a:t>
                      </a:r>
                      <a:endParaRPr lang="en-US" altLang="zh-CN" sz="1600" b="1" dirty="0">
                        <a:latin typeface="微软雅黑" panose="020B0503020204020204" charset="-122"/>
                        <a:ea typeface="微软雅黑" panose="020B0503020204020204" charset="-122"/>
                      </a:endParaRPr>
                    </a:p>
                    <a:p>
                      <a:pPr algn="ctr">
                        <a:lnSpc>
                          <a:spcPct val="150000"/>
                        </a:lnSpc>
                        <a:buNone/>
                      </a:pPr>
                      <a:r>
                        <a:rPr lang="zh-CN" altLang="en-US" sz="1600" b="1" dirty="0">
                          <a:latin typeface="微软雅黑" panose="020B0503020204020204" charset="-122"/>
                          <a:ea typeface="微软雅黑" panose="020B0503020204020204" charset="-122"/>
                        </a:rPr>
                        <a:t>附着力</a:t>
                      </a:r>
                      <a:endParaRPr lang="zh-CN" altLang="en-US" sz="1600" b="1" dirty="0">
                        <a:latin typeface="微软雅黑" panose="020B0503020204020204" charset="-122"/>
                        <a:ea typeface="微软雅黑" panose="020B0503020204020204" charset="-122"/>
                      </a:endParaRPr>
                    </a:p>
                  </a:txBody>
                  <a:tcPr anchor="ctr">
                    <a:solidFill>
                      <a:srgbClr val="2F5597"/>
                    </a:solidFill>
                  </a:tcPr>
                </a:tc>
                <a:tc>
                  <a:txBody>
                    <a:bodyPr/>
                    <a:lstStyle/>
                    <a:p>
                      <a:pPr algn="ctr">
                        <a:lnSpc>
                          <a:spcPct val="150000"/>
                        </a:lnSpc>
                        <a:buNone/>
                      </a:pPr>
                      <a:r>
                        <a:rPr lang="zh-CN" altLang="en-US" sz="1600" b="1" dirty="0">
                          <a:latin typeface="微软雅黑" panose="020B0503020204020204" charset="-122"/>
                          <a:ea typeface="微软雅黑" panose="020B0503020204020204" charset="-122"/>
                        </a:rPr>
                        <a:t>内阻增长</a:t>
                      </a:r>
                      <a:endParaRPr lang="zh-CN" altLang="en-US" sz="1600" b="1" dirty="0">
                        <a:latin typeface="微软雅黑" panose="020B0503020204020204" charset="-122"/>
                        <a:ea typeface="微软雅黑" panose="020B0503020204020204" charset="-122"/>
                      </a:endParaRPr>
                    </a:p>
                  </a:txBody>
                  <a:tcPr anchor="ctr">
                    <a:solidFill>
                      <a:srgbClr val="2F5597"/>
                    </a:solidFill>
                  </a:tcPr>
                </a:tc>
                <a:tc>
                  <a:txBody>
                    <a:bodyPr/>
                    <a:lstStyle/>
                    <a:p>
                      <a:pPr algn="ctr">
                        <a:lnSpc>
                          <a:spcPct val="150000"/>
                        </a:lnSpc>
                        <a:buNone/>
                      </a:pPr>
                      <a:r>
                        <a:rPr lang="zh-CN" altLang="en-US" sz="1600" b="1" dirty="0">
                          <a:latin typeface="微软雅黑" panose="020B0503020204020204" charset="-122"/>
                          <a:ea typeface="微软雅黑" panose="020B0503020204020204" charset="-122"/>
                        </a:rPr>
                        <a:t>抗拉强度</a:t>
                      </a:r>
                      <a:endParaRPr lang="zh-CN" altLang="en-US" sz="1600" b="1" dirty="0">
                        <a:latin typeface="微软雅黑" panose="020B0503020204020204" charset="-122"/>
                        <a:ea typeface="微软雅黑" panose="020B0503020204020204" charset="-122"/>
                      </a:endParaRPr>
                    </a:p>
                  </a:txBody>
                  <a:tcPr anchor="ctr">
                    <a:solidFill>
                      <a:srgbClr val="2F5597"/>
                    </a:solidFill>
                  </a:tcPr>
                </a:tc>
              </a:tr>
              <a:tr h="966845">
                <a:tc>
                  <a:txBody>
                    <a:bodyPr/>
                    <a:lstStyle/>
                    <a:p>
                      <a:pPr algn="ctr">
                        <a:lnSpc>
                          <a:spcPct val="150000"/>
                        </a:lnSpc>
                      </a:pPr>
                      <a:r>
                        <a:rPr lang="zh-CN" altLang="en-US" sz="1600" b="1" i="0" kern="1200" dirty="0">
                          <a:solidFill>
                            <a:srgbClr val="2F5597"/>
                          </a:solidFill>
                          <a:effectLst/>
                          <a:latin typeface="微软雅黑" panose="020B0503020204020204" charset="-122"/>
                          <a:ea typeface="微软雅黑" panose="020B0503020204020204" charset="-122"/>
                          <a:cs typeface="+mn-cs"/>
                        </a:rPr>
                        <a:t>苏州融睿</a:t>
                      </a:r>
                      <a:endParaRPr lang="zh-CN" altLang="en-US" sz="1600" b="1" i="0" kern="1200" dirty="0">
                        <a:solidFill>
                          <a:srgbClr val="2F5597"/>
                        </a:solidFill>
                        <a:effectLst/>
                        <a:latin typeface="微软雅黑" panose="020B0503020204020204" charset="-122"/>
                        <a:ea typeface="微软雅黑" panose="020B0503020204020204" charset="-122"/>
                        <a:cs typeface="+mn-cs"/>
                      </a:endParaRPr>
                    </a:p>
                  </a:txBody>
                  <a:tcPr anchor="ctr"/>
                </a:tc>
                <a:tc>
                  <a:txBody>
                    <a:bodyPr/>
                    <a:lstStyle/>
                    <a:p>
                      <a:pPr algn="ctr">
                        <a:lnSpc>
                          <a:spcPct val="150000"/>
                        </a:lnSpc>
                      </a:pPr>
                      <a:r>
                        <a:rPr lang="en-US" altLang="zh-CN" sz="1800" dirty="0">
                          <a:solidFill>
                            <a:srgbClr val="333333"/>
                          </a:solidFill>
                          <a:latin typeface="微软雅黑" panose="020B0503020204020204" charset="-122"/>
                          <a:ea typeface="微软雅黑" panose="020B0503020204020204" charset="-122"/>
                          <a:sym typeface="+mn-ea"/>
                        </a:rPr>
                        <a:t>&gt;2500</a:t>
                      </a:r>
                      <a:r>
                        <a:rPr lang="zh-CN" altLang="en-US" sz="1800" dirty="0">
                          <a:solidFill>
                            <a:srgbClr val="333333"/>
                          </a:solidFill>
                          <a:latin typeface="微软雅黑" panose="020B0503020204020204" charset="-122"/>
                          <a:ea typeface="微软雅黑" panose="020B0503020204020204" charset="-122"/>
                          <a:sym typeface="+mn-ea"/>
                        </a:rPr>
                        <a:t>次</a:t>
                      </a:r>
                      <a:endParaRPr lang="zh-CN" altLang="en-US" sz="1800" dirty="0">
                        <a:latin typeface="微软雅黑" panose="020B0503020204020204" charset="-122"/>
                        <a:ea typeface="微软雅黑" panose="020B0503020204020204" charset="-122"/>
                      </a:endParaRPr>
                    </a:p>
                  </a:txBody>
                  <a:tcPr anchor="ctr"/>
                </a:tc>
                <a:tc>
                  <a:txBody>
                    <a:bodyPr/>
                    <a:lstStyle/>
                    <a:p>
                      <a:pPr algn="ctr">
                        <a:lnSpc>
                          <a:spcPct val="150000"/>
                        </a:lnSpc>
                      </a:pPr>
                      <a:r>
                        <a:rPr lang="en-US" altLang="zh-CN" sz="1800" dirty="0">
                          <a:solidFill>
                            <a:srgbClr val="333333"/>
                          </a:solidFill>
                          <a:latin typeface="微软雅黑" panose="020B0503020204020204" charset="-122"/>
                          <a:ea typeface="微软雅黑" panose="020B0503020204020204" charset="-122"/>
                          <a:sym typeface="+mn-ea"/>
                        </a:rPr>
                        <a:t>&gt;2500</a:t>
                      </a:r>
                      <a:r>
                        <a:rPr lang="zh-CN" altLang="en-US" sz="1800" dirty="0">
                          <a:solidFill>
                            <a:srgbClr val="333333"/>
                          </a:solidFill>
                          <a:latin typeface="微软雅黑" panose="020B0503020204020204" charset="-122"/>
                          <a:ea typeface="微软雅黑" panose="020B0503020204020204" charset="-122"/>
                          <a:sym typeface="+mn-ea"/>
                        </a:rPr>
                        <a:t>次</a:t>
                      </a:r>
                      <a:endParaRPr lang="zh-CN" altLang="en-US" sz="1800" dirty="0">
                        <a:latin typeface="微软雅黑" panose="020B0503020204020204" charset="-122"/>
                        <a:ea typeface="微软雅黑" panose="020B0503020204020204" charset="-122"/>
                      </a:endParaRPr>
                    </a:p>
                  </a:txBody>
                  <a:tcPr anchor="ctr"/>
                </a:tc>
                <a:tc>
                  <a:txBody>
                    <a:bodyPr/>
                    <a:lstStyle/>
                    <a:p>
                      <a:pPr algn="ctr">
                        <a:lnSpc>
                          <a:spcPct val="150000"/>
                        </a:lnSpc>
                      </a:pPr>
                      <a:r>
                        <a:rPr lang="en-US" altLang="zh-CN" sz="1800" dirty="0">
                          <a:solidFill>
                            <a:srgbClr val="333333"/>
                          </a:solidFill>
                          <a:latin typeface="微软雅黑" panose="020B0503020204020204" charset="-122"/>
                          <a:ea typeface="微软雅黑" panose="020B0503020204020204" charset="-122"/>
                          <a:sym typeface="+mn-ea"/>
                        </a:rPr>
                        <a:t>&gt;2500</a:t>
                      </a:r>
                      <a:r>
                        <a:rPr lang="zh-CN" altLang="en-US" sz="1800" dirty="0">
                          <a:solidFill>
                            <a:srgbClr val="333333"/>
                          </a:solidFill>
                          <a:latin typeface="微软雅黑" panose="020B0503020204020204" charset="-122"/>
                          <a:ea typeface="微软雅黑" panose="020B0503020204020204" charset="-122"/>
                          <a:sym typeface="+mn-ea"/>
                        </a:rPr>
                        <a:t>次</a:t>
                      </a:r>
                      <a:endParaRPr lang="zh-CN" altLang="en-US" sz="1800" dirty="0">
                        <a:latin typeface="微软雅黑" panose="020B0503020204020204" charset="-122"/>
                        <a:ea typeface="微软雅黑" panose="020B0503020204020204" charset="-122"/>
                      </a:endParaRPr>
                    </a:p>
                  </a:txBody>
                  <a:tcPr anchor="ctr"/>
                </a:tc>
                <a:tc>
                  <a:txBody>
                    <a:bodyPr/>
                    <a:lstStyle/>
                    <a:p>
                      <a:pPr algn="ctr">
                        <a:lnSpc>
                          <a:spcPct val="150000"/>
                        </a:lnSpc>
                        <a:buNone/>
                      </a:pPr>
                      <a:r>
                        <a:rPr lang="en-US" altLang="zh-CN" sz="1600" dirty="0">
                          <a:latin typeface="微软雅黑" panose="020B0503020204020204" charset="-122"/>
                          <a:ea typeface="微软雅黑" panose="020B0503020204020204" charset="-122"/>
                        </a:rPr>
                        <a:t>5B</a:t>
                      </a:r>
                      <a:endParaRPr lang="en-US" altLang="zh-CN" sz="1600" dirty="0">
                        <a:latin typeface="微软雅黑" panose="020B0503020204020204" charset="-122"/>
                        <a:ea typeface="微软雅黑" panose="020B0503020204020204" charset="-122"/>
                      </a:endParaRPr>
                    </a:p>
                    <a:p>
                      <a:pPr algn="ctr">
                        <a:lnSpc>
                          <a:spcPct val="150000"/>
                        </a:lnSpc>
                        <a:buNone/>
                      </a:pPr>
                      <a:r>
                        <a:rPr lang="zh-CN" altLang="en-US" sz="1600" dirty="0">
                          <a:latin typeface="微软雅黑" panose="020B0503020204020204" charset="-122"/>
                          <a:ea typeface="微软雅黑" panose="020B0503020204020204" charset="-122"/>
                        </a:rPr>
                        <a:t>（最高级别）</a:t>
                      </a:r>
                      <a:endParaRPr lang="zh-CN" altLang="en-US" sz="1600" dirty="0">
                        <a:latin typeface="微软雅黑" panose="020B0503020204020204" charset="-122"/>
                        <a:ea typeface="微软雅黑" panose="020B0503020204020204" charset="-122"/>
                      </a:endParaRPr>
                    </a:p>
                  </a:txBody>
                  <a:tcPr anchor="ctr"/>
                </a:tc>
                <a:tc>
                  <a:txBody>
                    <a:bodyPr/>
                    <a:lstStyle/>
                    <a:p>
                      <a:pPr algn="ctr">
                        <a:lnSpc>
                          <a:spcPct val="150000"/>
                        </a:lnSpc>
                        <a:buNone/>
                      </a:pPr>
                      <a:r>
                        <a:rPr lang="en-US" altLang="zh-CN" sz="1600" dirty="0">
                          <a:latin typeface="微软雅黑" panose="020B0503020204020204" charset="-122"/>
                          <a:ea typeface="微软雅黑" panose="020B0503020204020204" charset="-122"/>
                        </a:rPr>
                        <a:t>&lt;10%</a:t>
                      </a:r>
                      <a:endParaRPr lang="zh-CN" altLang="en-US" sz="1600" dirty="0">
                        <a:latin typeface="微软雅黑" panose="020B0503020204020204" charset="-122"/>
                        <a:ea typeface="微软雅黑" panose="020B0503020204020204" charset="-122"/>
                      </a:endParaRPr>
                    </a:p>
                  </a:txBody>
                  <a:tcPr anchor="ctr"/>
                </a:tc>
                <a:tc>
                  <a:txBody>
                    <a:bodyPr/>
                    <a:lstStyle/>
                    <a:p>
                      <a:pPr algn="ctr">
                        <a:lnSpc>
                          <a:spcPct val="150000"/>
                        </a:lnSpc>
                        <a:buNone/>
                      </a:pPr>
                      <a:r>
                        <a:rPr lang="en-US" altLang="zh-CN" sz="1600" dirty="0">
                          <a:latin typeface="微软雅黑" panose="020B0503020204020204" charset="-122"/>
                          <a:ea typeface="微软雅黑" panose="020B0503020204020204" charset="-122"/>
                        </a:rPr>
                        <a:t>&gt;120MPa</a:t>
                      </a:r>
                      <a:endParaRPr lang="zh-CN" altLang="en-US" sz="1600" dirty="0">
                        <a:latin typeface="微软雅黑" panose="020B0503020204020204" charset="-122"/>
                        <a:ea typeface="微软雅黑" panose="020B0503020204020204" charset="-122"/>
                      </a:endParaRPr>
                    </a:p>
                  </a:txBody>
                  <a:tcPr anchor="ctr"/>
                </a:tc>
              </a:tr>
              <a:tr h="966845">
                <a:tc>
                  <a:txBody>
                    <a:bodyPr/>
                    <a:lstStyle/>
                    <a:p>
                      <a:pPr algn="ctr">
                        <a:lnSpc>
                          <a:spcPct val="150000"/>
                        </a:lnSpc>
                      </a:pPr>
                      <a:r>
                        <a:rPr lang="zh-CN" altLang="en-US" sz="1600" b="1" i="0" kern="1200">
                          <a:solidFill>
                            <a:srgbClr val="2F5597"/>
                          </a:solidFill>
                          <a:effectLst/>
                          <a:latin typeface="微软雅黑" panose="020B0503020204020204" charset="-122"/>
                          <a:ea typeface="微软雅黑" panose="020B0503020204020204" charset="-122"/>
                          <a:cs typeface="+mn-cs"/>
                        </a:rPr>
                        <a:t>金</a:t>
                      </a:r>
                      <a:r>
                        <a:rPr lang="en-US" altLang="zh-CN" sz="1600" b="1" i="0" kern="1200">
                          <a:solidFill>
                            <a:srgbClr val="2F5597"/>
                          </a:solidFill>
                          <a:effectLst/>
                          <a:latin typeface="微软雅黑" panose="020B0503020204020204" charset="-122"/>
                          <a:ea typeface="微软雅黑" panose="020B0503020204020204" charset="-122"/>
                          <a:cs typeface="+mn-cs"/>
                        </a:rPr>
                        <a:t>X</a:t>
                      </a:r>
                      <a:r>
                        <a:rPr lang="zh-CN" altLang="en-US" sz="1600" b="1" i="0" kern="1200">
                          <a:solidFill>
                            <a:srgbClr val="2F5597"/>
                          </a:solidFill>
                          <a:effectLst/>
                          <a:latin typeface="微软雅黑" panose="020B0503020204020204" charset="-122"/>
                          <a:ea typeface="微软雅黑" panose="020B0503020204020204" charset="-122"/>
                          <a:cs typeface="+mn-cs"/>
                        </a:rPr>
                        <a:t>新</a:t>
                      </a:r>
                      <a:r>
                        <a:rPr lang="zh-CN" altLang="en-US" sz="1600" b="1" i="0" kern="1200" dirty="0">
                          <a:solidFill>
                            <a:srgbClr val="2F5597"/>
                          </a:solidFill>
                          <a:effectLst/>
                          <a:latin typeface="微软雅黑" panose="020B0503020204020204" charset="-122"/>
                          <a:ea typeface="微软雅黑" panose="020B0503020204020204" charset="-122"/>
                          <a:cs typeface="+mn-cs"/>
                        </a:rPr>
                        <a:t>材</a:t>
                      </a:r>
                      <a:endParaRPr lang="zh-CN" altLang="en-US" sz="1600" b="1" i="0" kern="1200" dirty="0">
                        <a:solidFill>
                          <a:srgbClr val="2F5597"/>
                        </a:solidFill>
                        <a:effectLst/>
                        <a:latin typeface="微软雅黑" panose="020B0503020204020204" charset="-122"/>
                        <a:ea typeface="微软雅黑" panose="020B0503020204020204" charset="-122"/>
                        <a:cs typeface="+mn-cs"/>
                      </a:endParaRPr>
                    </a:p>
                  </a:txBody>
                  <a:tcPr anchor="ctr"/>
                </a:tc>
                <a:tc>
                  <a:txBody>
                    <a:bodyPr/>
                    <a:lstStyle/>
                    <a:p>
                      <a:pPr algn="ctr">
                        <a:lnSpc>
                          <a:spcPct val="150000"/>
                        </a:lnSpc>
                      </a:pPr>
                      <a:r>
                        <a:rPr lang="en-US" altLang="zh-CN" sz="1800" dirty="0">
                          <a:solidFill>
                            <a:srgbClr val="333333"/>
                          </a:solidFill>
                          <a:latin typeface="微软雅黑" panose="020B0503020204020204" charset="-122"/>
                          <a:ea typeface="微软雅黑" panose="020B0503020204020204" charset="-122"/>
                          <a:sym typeface="+mn-ea"/>
                        </a:rPr>
                        <a:t>&gt;2000</a:t>
                      </a:r>
                      <a:r>
                        <a:rPr lang="zh-CN" altLang="en-US" sz="1800" dirty="0">
                          <a:solidFill>
                            <a:srgbClr val="333333"/>
                          </a:solidFill>
                          <a:latin typeface="微软雅黑" panose="020B0503020204020204" charset="-122"/>
                          <a:ea typeface="微软雅黑" panose="020B0503020204020204" charset="-122"/>
                          <a:sym typeface="+mn-ea"/>
                        </a:rPr>
                        <a:t>次</a:t>
                      </a:r>
                      <a:endParaRPr lang="zh-CN" altLang="en-US" sz="1800" dirty="0">
                        <a:latin typeface="微软雅黑" panose="020B0503020204020204" charset="-122"/>
                        <a:ea typeface="微软雅黑" panose="020B0503020204020204" charset="-122"/>
                      </a:endParaRPr>
                    </a:p>
                  </a:txBody>
                  <a:tcPr anchor="ctr"/>
                </a:tc>
                <a:tc>
                  <a:txBody>
                    <a:bodyPr/>
                    <a:lstStyle/>
                    <a:p>
                      <a:pPr algn="ctr">
                        <a:lnSpc>
                          <a:spcPct val="150000"/>
                        </a:lnSpc>
                      </a:pPr>
                      <a:r>
                        <a:rPr lang="en-US" altLang="zh-CN" sz="1800" dirty="0">
                          <a:solidFill>
                            <a:srgbClr val="333333"/>
                          </a:solidFill>
                          <a:latin typeface="微软雅黑" panose="020B0503020204020204" charset="-122"/>
                          <a:ea typeface="微软雅黑" panose="020B0503020204020204" charset="-122"/>
                          <a:sym typeface="+mn-ea"/>
                        </a:rPr>
                        <a:t>&gt;1500</a:t>
                      </a:r>
                      <a:r>
                        <a:rPr lang="zh-CN" altLang="en-US" sz="1800" dirty="0">
                          <a:solidFill>
                            <a:srgbClr val="333333"/>
                          </a:solidFill>
                          <a:latin typeface="微软雅黑" panose="020B0503020204020204" charset="-122"/>
                          <a:ea typeface="微软雅黑" panose="020B0503020204020204" charset="-122"/>
                          <a:sym typeface="+mn-ea"/>
                        </a:rPr>
                        <a:t>次</a:t>
                      </a:r>
                      <a:endParaRPr lang="zh-CN" altLang="en-US" sz="1800" dirty="0">
                        <a:latin typeface="微软雅黑" panose="020B0503020204020204" charset="-122"/>
                        <a:ea typeface="微软雅黑" panose="020B0503020204020204" charset="-122"/>
                      </a:endParaRPr>
                    </a:p>
                  </a:txBody>
                  <a:tcPr anchor="ctr"/>
                </a:tc>
                <a:tc>
                  <a:txBody>
                    <a:bodyPr/>
                    <a:lstStyle/>
                    <a:p>
                      <a:pPr algn="ctr">
                        <a:lnSpc>
                          <a:spcPct val="150000"/>
                        </a:lnSpc>
                      </a:pPr>
                      <a:r>
                        <a:rPr lang="en-US" altLang="zh-CN" sz="1800" dirty="0">
                          <a:solidFill>
                            <a:srgbClr val="333333"/>
                          </a:solidFill>
                          <a:latin typeface="微软雅黑" panose="020B0503020204020204" charset="-122"/>
                          <a:ea typeface="微软雅黑" panose="020B0503020204020204" charset="-122"/>
                          <a:sym typeface="+mn-ea"/>
                        </a:rPr>
                        <a:t>&gt;1000</a:t>
                      </a:r>
                      <a:r>
                        <a:rPr lang="zh-CN" altLang="en-US" sz="1800" dirty="0">
                          <a:solidFill>
                            <a:srgbClr val="333333"/>
                          </a:solidFill>
                          <a:latin typeface="微软雅黑" panose="020B0503020204020204" charset="-122"/>
                          <a:ea typeface="微软雅黑" panose="020B0503020204020204" charset="-122"/>
                          <a:sym typeface="+mn-ea"/>
                        </a:rPr>
                        <a:t>次</a:t>
                      </a:r>
                      <a:endParaRPr lang="zh-CN" altLang="en-US" sz="1800" dirty="0">
                        <a:latin typeface="微软雅黑" panose="020B0503020204020204" charset="-122"/>
                        <a:ea typeface="微软雅黑" panose="020B0503020204020204" charset="-122"/>
                      </a:endParaRPr>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en-US" altLang="zh-CN" sz="1800" kern="1200" dirty="0">
                          <a:solidFill>
                            <a:srgbClr val="333333"/>
                          </a:solidFill>
                          <a:latin typeface="微软雅黑" panose="020B0503020204020204" charset="-122"/>
                          <a:ea typeface="微软雅黑" panose="020B0503020204020204" charset="-122"/>
                        </a:rPr>
                        <a:t>-</a:t>
                      </a:r>
                      <a:endParaRPr lang="zh-CN" altLang="en-US" sz="1800" kern="1200" dirty="0">
                        <a:solidFill>
                          <a:srgbClr val="333333"/>
                        </a:solidFill>
                        <a:latin typeface="微软雅黑" panose="020B0503020204020204" charset="-122"/>
                        <a:ea typeface="微软雅黑" panose="020B0503020204020204" charset="-122"/>
                      </a:endParaRPr>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en-US" altLang="zh-CN" sz="1800" kern="1200" dirty="0">
                          <a:solidFill>
                            <a:srgbClr val="333333"/>
                          </a:solidFill>
                          <a:latin typeface="微软雅黑" panose="020B0503020204020204" charset="-122"/>
                          <a:ea typeface="微软雅黑" panose="020B0503020204020204" charset="-122"/>
                        </a:rPr>
                        <a:t>&lt;12%</a:t>
                      </a:r>
                      <a:endParaRPr lang="zh-CN" altLang="en-US" sz="1800" kern="1200" dirty="0">
                        <a:solidFill>
                          <a:srgbClr val="333333"/>
                        </a:solidFill>
                        <a:latin typeface="微软雅黑" panose="020B0503020204020204" charset="-122"/>
                        <a:ea typeface="微软雅黑" panose="020B0503020204020204" charset="-122"/>
                      </a:endParaRPr>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en-US" altLang="zh-CN" sz="1800" kern="1200" dirty="0">
                          <a:solidFill>
                            <a:srgbClr val="333333"/>
                          </a:solidFill>
                          <a:latin typeface="微软雅黑" panose="020B0503020204020204" charset="-122"/>
                          <a:ea typeface="微软雅黑" panose="020B0503020204020204" charset="-122"/>
                        </a:rPr>
                        <a:t>&gt;110MPa</a:t>
                      </a:r>
                      <a:endParaRPr lang="en-US" altLang="zh-CN" sz="1800" kern="1200" dirty="0">
                        <a:solidFill>
                          <a:srgbClr val="333333"/>
                        </a:solidFill>
                        <a:latin typeface="微软雅黑" panose="020B0503020204020204" charset="-122"/>
                        <a:ea typeface="微软雅黑" panose="020B0503020204020204" charset="-122"/>
                      </a:endParaRPr>
                    </a:p>
                  </a:txBody>
                  <a:tcPr anchor="ctr"/>
                </a:tc>
              </a:tr>
              <a:tr h="966845">
                <a:tc>
                  <a:txBody>
                    <a:bodyPr/>
                    <a:lstStyle/>
                    <a:p>
                      <a:pPr marL="0" algn="ctr" defTabSz="914400" rtl="0" eaLnBrk="1" latinLnBrk="0" hangingPunct="1">
                        <a:lnSpc>
                          <a:spcPct val="150000"/>
                        </a:lnSpc>
                      </a:pPr>
                      <a:r>
                        <a:rPr lang="zh-CN" altLang="en-US" sz="1600" b="1" i="0" kern="1200">
                          <a:solidFill>
                            <a:srgbClr val="2F5597"/>
                          </a:solidFill>
                          <a:effectLst/>
                          <a:latin typeface="微软雅黑" panose="020B0503020204020204" charset="-122"/>
                          <a:ea typeface="微软雅黑" panose="020B0503020204020204" charset="-122"/>
                          <a:cs typeface="+mn-cs"/>
                        </a:rPr>
                        <a:t>双</a:t>
                      </a:r>
                      <a:r>
                        <a:rPr lang="en-US" altLang="zh-CN" sz="1600" b="1" i="0" kern="1200">
                          <a:solidFill>
                            <a:srgbClr val="2F5597"/>
                          </a:solidFill>
                          <a:effectLst/>
                          <a:latin typeface="微软雅黑" panose="020B0503020204020204" charset="-122"/>
                          <a:ea typeface="微软雅黑" panose="020B0503020204020204" charset="-122"/>
                          <a:cs typeface="+mn-cs"/>
                        </a:rPr>
                        <a:t>X</a:t>
                      </a:r>
                      <a:r>
                        <a:rPr lang="zh-CN" altLang="en-US" sz="1600" b="1" i="0" kern="1200">
                          <a:solidFill>
                            <a:srgbClr val="2F5597"/>
                          </a:solidFill>
                          <a:effectLst/>
                          <a:latin typeface="微软雅黑" panose="020B0503020204020204" charset="-122"/>
                          <a:ea typeface="微软雅黑" panose="020B0503020204020204" charset="-122"/>
                          <a:cs typeface="+mn-cs"/>
                        </a:rPr>
                        <a:t>新</a:t>
                      </a:r>
                      <a:r>
                        <a:rPr lang="zh-CN" altLang="en-US" sz="1600" b="1" i="0" kern="1200" dirty="0">
                          <a:solidFill>
                            <a:srgbClr val="2F5597"/>
                          </a:solidFill>
                          <a:effectLst/>
                          <a:latin typeface="微软雅黑" panose="020B0503020204020204" charset="-122"/>
                          <a:ea typeface="微软雅黑" panose="020B0503020204020204" charset="-122"/>
                          <a:cs typeface="+mn-cs"/>
                        </a:rPr>
                        <a:t>材</a:t>
                      </a:r>
                      <a:endParaRPr lang="zh-CN" altLang="en-US" sz="1600" b="1" i="0" kern="1200" dirty="0">
                        <a:solidFill>
                          <a:srgbClr val="2F5597"/>
                        </a:solidFill>
                        <a:effectLst/>
                        <a:latin typeface="微软雅黑" panose="020B0503020204020204" charset="-122"/>
                        <a:ea typeface="微软雅黑" panose="020B0503020204020204" charset="-122"/>
                        <a:cs typeface="+mn-cs"/>
                      </a:endParaRPr>
                    </a:p>
                  </a:txBody>
                  <a:tcPr anchor="ctr"/>
                </a:tc>
                <a:tc>
                  <a:txBody>
                    <a:bodyPr/>
                    <a:lstStyle/>
                    <a:p>
                      <a:pPr algn="ctr">
                        <a:lnSpc>
                          <a:spcPct val="150000"/>
                        </a:lnSpc>
                      </a:pPr>
                      <a:r>
                        <a:rPr lang="en-US" altLang="zh-CN" sz="1800" dirty="0">
                          <a:solidFill>
                            <a:srgbClr val="333333"/>
                          </a:solidFill>
                          <a:latin typeface="微软雅黑" panose="020B0503020204020204" charset="-122"/>
                          <a:ea typeface="微软雅黑" panose="020B0503020204020204" charset="-122"/>
                          <a:sym typeface="+mn-ea"/>
                        </a:rPr>
                        <a:t>&gt;1500</a:t>
                      </a:r>
                      <a:r>
                        <a:rPr lang="zh-CN" altLang="en-US" sz="1800" dirty="0">
                          <a:solidFill>
                            <a:srgbClr val="333333"/>
                          </a:solidFill>
                          <a:latin typeface="微软雅黑" panose="020B0503020204020204" charset="-122"/>
                          <a:ea typeface="微软雅黑" panose="020B0503020204020204" charset="-122"/>
                          <a:sym typeface="+mn-ea"/>
                        </a:rPr>
                        <a:t>次</a:t>
                      </a:r>
                      <a:endParaRPr lang="zh-CN" altLang="en-US" sz="1800" dirty="0">
                        <a:latin typeface="微软雅黑" panose="020B0503020204020204" charset="-122"/>
                        <a:ea typeface="微软雅黑" panose="020B0503020204020204" charset="-122"/>
                      </a:endParaRPr>
                    </a:p>
                  </a:txBody>
                  <a:tcPr anchor="ctr"/>
                </a:tc>
                <a:tc>
                  <a:txBody>
                    <a:bodyPr/>
                    <a:lstStyle/>
                    <a:p>
                      <a:pPr algn="ctr">
                        <a:lnSpc>
                          <a:spcPct val="150000"/>
                        </a:lnSpc>
                      </a:pPr>
                      <a:r>
                        <a:rPr lang="en-US" altLang="zh-CN" sz="1800" dirty="0">
                          <a:solidFill>
                            <a:srgbClr val="333333"/>
                          </a:solidFill>
                          <a:latin typeface="微软雅黑" panose="020B0503020204020204" charset="-122"/>
                          <a:ea typeface="微软雅黑" panose="020B0503020204020204" charset="-122"/>
                          <a:sym typeface="+mn-ea"/>
                        </a:rPr>
                        <a:t>&gt;1000</a:t>
                      </a:r>
                      <a:r>
                        <a:rPr lang="zh-CN" altLang="en-US" sz="1800" dirty="0">
                          <a:solidFill>
                            <a:srgbClr val="333333"/>
                          </a:solidFill>
                          <a:latin typeface="微软雅黑" panose="020B0503020204020204" charset="-122"/>
                          <a:ea typeface="微软雅黑" panose="020B0503020204020204" charset="-122"/>
                          <a:sym typeface="+mn-ea"/>
                        </a:rPr>
                        <a:t>次</a:t>
                      </a:r>
                      <a:endParaRPr lang="zh-CN" altLang="en-US" sz="1800" dirty="0">
                        <a:latin typeface="微软雅黑" panose="020B0503020204020204" charset="-122"/>
                        <a:ea typeface="微软雅黑" panose="020B0503020204020204" charset="-122"/>
                      </a:endParaRPr>
                    </a:p>
                  </a:txBody>
                  <a:tcPr anchor="ctr"/>
                </a:tc>
                <a:tc>
                  <a:txBody>
                    <a:bodyPr/>
                    <a:lstStyle/>
                    <a:p>
                      <a:pPr algn="ctr">
                        <a:lnSpc>
                          <a:spcPct val="150000"/>
                        </a:lnSpc>
                      </a:pPr>
                      <a:r>
                        <a:rPr lang="en-US" altLang="zh-CN" sz="1800" dirty="0">
                          <a:solidFill>
                            <a:srgbClr val="333333"/>
                          </a:solidFill>
                          <a:latin typeface="微软雅黑" panose="020B0503020204020204" charset="-122"/>
                          <a:ea typeface="微软雅黑" panose="020B0503020204020204" charset="-122"/>
                          <a:sym typeface="+mn-ea"/>
                        </a:rPr>
                        <a:t>&gt;800</a:t>
                      </a:r>
                      <a:r>
                        <a:rPr lang="zh-CN" altLang="en-US" sz="1800" dirty="0">
                          <a:solidFill>
                            <a:srgbClr val="333333"/>
                          </a:solidFill>
                          <a:latin typeface="微软雅黑" panose="020B0503020204020204" charset="-122"/>
                          <a:ea typeface="微软雅黑" panose="020B0503020204020204" charset="-122"/>
                          <a:sym typeface="+mn-ea"/>
                        </a:rPr>
                        <a:t>次</a:t>
                      </a:r>
                      <a:endParaRPr lang="zh-CN" altLang="en-US" sz="1800" dirty="0">
                        <a:latin typeface="微软雅黑" panose="020B0503020204020204" charset="-122"/>
                        <a:ea typeface="微软雅黑" panose="020B0503020204020204" charset="-122"/>
                      </a:endParaRPr>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en-US" altLang="zh-CN" sz="1800" kern="1200" dirty="0">
                          <a:solidFill>
                            <a:srgbClr val="333333"/>
                          </a:solidFill>
                          <a:latin typeface="微软雅黑" panose="020B0503020204020204" charset="-122"/>
                          <a:ea typeface="微软雅黑" panose="020B0503020204020204" charset="-122"/>
                        </a:rPr>
                        <a:t>-</a:t>
                      </a:r>
                      <a:endParaRPr lang="zh-CN" altLang="en-US" sz="1800" kern="1200" dirty="0">
                        <a:solidFill>
                          <a:srgbClr val="333333"/>
                        </a:solidFill>
                        <a:latin typeface="微软雅黑" panose="020B0503020204020204" charset="-122"/>
                        <a:ea typeface="微软雅黑" panose="020B0503020204020204" charset="-122"/>
                      </a:endParaRPr>
                    </a:p>
                  </a:txBody>
                  <a:tcPr anchor="ctr"/>
                </a:tc>
                <a:tc>
                  <a:txBody>
                    <a:bodyPr/>
                    <a:lstStyle/>
                    <a:p>
                      <a:pPr marL="0" marR="0" indent="0" algn="ctr" defTabSz="914400" rtl="0" eaLnBrk="1" fontAlgn="auto" latinLnBrk="0" hangingPunct="1">
                        <a:lnSpc>
                          <a:spcPct val="150000"/>
                        </a:lnSpc>
                        <a:spcBef>
                          <a:spcPts val="0"/>
                        </a:spcBef>
                        <a:spcAft>
                          <a:spcPts val="0"/>
                        </a:spcAft>
                        <a:buClrTx/>
                        <a:buSzTx/>
                        <a:buFontTx/>
                        <a:buNone/>
                        <a:defRPr/>
                      </a:pPr>
                      <a:r>
                        <a:rPr lang="en-US" altLang="zh-CN" sz="1800" kern="1200" dirty="0">
                          <a:solidFill>
                            <a:srgbClr val="333333"/>
                          </a:solidFill>
                          <a:latin typeface="微软雅黑" panose="020B0503020204020204" charset="-122"/>
                          <a:ea typeface="微软雅黑" panose="020B0503020204020204" charset="-122"/>
                        </a:rPr>
                        <a:t>&lt;7%</a:t>
                      </a:r>
                      <a:endParaRPr lang="zh-CN" altLang="en-US" sz="1800" kern="1200" dirty="0">
                        <a:solidFill>
                          <a:srgbClr val="333333"/>
                        </a:solidFill>
                        <a:latin typeface="微软雅黑" panose="020B0503020204020204" charset="-122"/>
                        <a:ea typeface="微软雅黑" panose="020B0503020204020204" charset="-122"/>
                      </a:endParaRPr>
                    </a:p>
                  </a:txBody>
                  <a:tcPr anchor="ctr"/>
                </a:tc>
                <a:tc>
                  <a:txBody>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altLang="zh-CN" sz="1800" dirty="0">
                          <a:latin typeface="微软雅黑" panose="020B0503020204020204" charset="-122"/>
                          <a:ea typeface="微软雅黑" panose="020B0503020204020204" charset="-122"/>
                        </a:rPr>
                        <a:t>&gt;160MPa</a:t>
                      </a:r>
                      <a:endParaRPr lang="zh-CN" altLang="en-US" sz="1800" dirty="0">
                        <a:latin typeface="微软雅黑" panose="020B0503020204020204" charset="-122"/>
                        <a:ea typeface="微软雅黑" panose="020B0503020204020204" charset="-122"/>
                      </a:endParaRPr>
                    </a:p>
                  </a:txBody>
                  <a:tcPr anchor="ctr"/>
                </a:tc>
              </a:tr>
            </a:tbl>
          </a:graphicData>
        </a:graphic>
      </p:graphicFrame>
      <p:sp>
        <p:nvSpPr>
          <p:cNvPr id="4" name="文本框 3"/>
          <p:cNvSpPr txBox="1"/>
          <p:nvPr/>
        </p:nvSpPr>
        <p:spPr>
          <a:xfrm>
            <a:off x="8475070" y="5956307"/>
            <a:ext cx="2582758" cy="261610"/>
          </a:xfrm>
          <a:prstGeom prst="rect">
            <a:avLst/>
          </a:prstGeom>
          <a:noFill/>
        </p:spPr>
        <p:txBody>
          <a:bodyPr wrap="none" rtlCol="0">
            <a:spAutoFit/>
          </a:bodyPr>
          <a:lstStyle/>
          <a:p>
            <a:r>
              <a:rPr lang="zh-CN" altLang="en-US" sz="1100">
                <a:solidFill>
                  <a:schemeClr val="bg1">
                    <a:lumMod val="50000"/>
                  </a:schemeClr>
                </a:solidFill>
              </a:rPr>
              <a:t>融睿测试数据为松下电池开发团队提供</a:t>
            </a:r>
            <a:endParaRPr lang="zh-CN" altLang="en-US" sz="1100">
              <a:solidFill>
                <a:schemeClr val="bg1">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核心技术</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2" name="文本框 1"/>
          <p:cNvSpPr txBox="1"/>
          <p:nvPr/>
        </p:nvSpPr>
        <p:spPr>
          <a:xfrm>
            <a:off x="4744320" y="929011"/>
            <a:ext cx="3109554" cy="523220"/>
          </a:xfrm>
          <a:prstGeom prst="rect">
            <a:avLst/>
          </a:prstGeom>
          <a:noFill/>
        </p:spPr>
        <p:txBody>
          <a:bodyPr wrap="square" rtlCol="0" anchor="t">
            <a:spAutoFit/>
          </a:bodyPr>
          <a:lstStyle/>
          <a:p>
            <a:r>
              <a:rPr lang="zh-CN" altLang="en-US" sz="2800" b="1" dirty="0">
                <a:solidFill>
                  <a:srgbClr val="0A58A2"/>
                </a:solidFill>
                <a:latin typeface="微软雅黑" panose="020B0503020204020204" charset="-122"/>
                <a:ea typeface="微软雅黑" panose="020B0503020204020204" charset="-122"/>
                <a:sym typeface="+mn-ea"/>
              </a:rPr>
              <a:t>技术护城河</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3" name="直接连接符 2"/>
          <p:cNvCxnSpPr/>
          <p:nvPr>
            <p:custDataLst>
              <p:tags r:id="rId1"/>
            </p:custDataLst>
          </p:nvPr>
        </p:nvCxnSpPr>
        <p:spPr>
          <a:xfrm>
            <a:off x="4215696" y="1452231"/>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custDataLst>
              <p:tags r:id="rId2"/>
            </p:custDataLst>
          </p:nvPr>
        </p:nvSpPr>
        <p:spPr>
          <a:xfrm>
            <a:off x="4224129" y="1190621"/>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sp>
        <p:nvSpPr>
          <p:cNvPr id="32" name="矩形 31"/>
          <p:cNvSpPr/>
          <p:nvPr>
            <p:custDataLst>
              <p:tags r:id="rId3"/>
            </p:custDataLst>
          </p:nvPr>
        </p:nvSpPr>
        <p:spPr>
          <a:xfrm>
            <a:off x="617961" y="1839530"/>
            <a:ext cx="5355628" cy="227317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23" name="矩形 22"/>
          <p:cNvSpPr/>
          <p:nvPr>
            <p:custDataLst>
              <p:tags r:id="rId4"/>
            </p:custDataLst>
          </p:nvPr>
        </p:nvSpPr>
        <p:spPr>
          <a:xfrm>
            <a:off x="617961" y="4315584"/>
            <a:ext cx="5355628" cy="2273176"/>
          </a:xfrm>
          <a:prstGeom prst="rect">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28" name="文本框 11"/>
          <p:cNvSpPr txBox="1"/>
          <p:nvPr>
            <p:custDataLst>
              <p:tags r:id="rId5"/>
            </p:custDataLst>
          </p:nvPr>
        </p:nvSpPr>
        <p:spPr>
          <a:xfrm>
            <a:off x="725796" y="4822657"/>
            <a:ext cx="4970585" cy="1753235"/>
          </a:xfrm>
          <a:prstGeom prst="rect">
            <a:avLst/>
          </a:prstGeom>
          <a:noFill/>
          <a:ln w="9525">
            <a:noFill/>
          </a:ln>
        </p:spPr>
        <p:txBody>
          <a:bodyPr wrap="square" anchor="t">
            <a:spAutoFit/>
          </a:bodyPr>
          <a:lstStyle/>
          <a:p>
            <a:pPr marL="171450" indent="-171450">
              <a:lnSpc>
                <a:spcPct val="150000"/>
              </a:lnSpc>
              <a:buFont typeface="Wingdings" panose="05000000000000000000" pitchFamily="2" charset="2"/>
              <a:buChar char="Ø"/>
              <a:defRPr/>
            </a:pP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材料配方积累：</a:t>
            </a:r>
            <a:r>
              <a:rPr kumimoji="0" lang="en-US" altLang="zh-CN" sz="12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17</a:t>
            </a:r>
            <a:r>
              <a:rPr kumimoji="0" lang="zh-CN" altLang="en-US" sz="12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年靶材配方迭代</a:t>
            </a: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，对不同基材镀膜限制不可时性</a:t>
            </a:r>
            <a:endPar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pitchFamily="2" charset="2"/>
              <a:buChar char="Ø"/>
              <a:defRPr/>
            </a:pP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工艺调试周期：单次迭代需</a:t>
            </a:r>
            <a:r>
              <a:rPr kumimoji="0" lang="en-US" altLang="zh-CN"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3-6</a:t>
            </a: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个月实验室配制</a:t>
            </a:r>
            <a:r>
              <a:rPr kumimoji="0" lang="en-US" altLang="zh-CN"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a:t>
            </a: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现场验证，中试周期</a:t>
            </a:r>
            <a:r>
              <a:rPr kumimoji="0" lang="en-US" altLang="zh-CN"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6</a:t>
            </a: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个月</a:t>
            </a:r>
            <a:endParaRPr kumimoji="0" lang="en-US" altLang="zh-CN"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pitchFamily="2" charset="2"/>
              <a:buChar char="Ø"/>
              <a:defRPr/>
            </a:pPr>
            <a:r>
              <a:rPr lang="zh-CN" altLang="en-US" sz="1200" dirty="0">
                <a:latin typeface="微软雅黑" panose="020B0503020204020204" charset="-122"/>
                <a:ea typeface="微软雅黑" panose="020B0503020204020204" charset="-122"/>
                <a:cs typeface="微软雅黑" panose="020B0503020204020204" charset="-122"/>
              </a:rPr>
              <a:t>核心团队：</a:t>
            </a:r>
            <a:r>
              <a:rPr lang="en-US" altLang="zh-CN" sz="1200" b="1" dirty="0">
                <a:latin typeface="微软雅黑" panose="020B0503020204020204" charset="-122"/>
                <a:ea typeface="微软雅黑" panose="020B0503020204020204" charset="-122"/>
                <a:cs typeface="微软雅黑" panose="020B0503020204020204" charset="-122"/>
              </a:rPr>
              <a:t>30+</a:t>
            </a:r>
            <a:r>
              <a:rPr lang="zh-CN" altLang="en-US" sz="1200" b="1" dirty="0">
                <a:latin typeface="微软雅黑" panose="020B0503020204020204" charset="-122"/>
                <a:ea typeface="微软雅黑" panose="020B0503020204020204" charset="-122"/>
                <a:cs typeface="微软雅黑" panose="020B0503020204020204" charset="-122"/>
              </a:rPr>
              <a:t>年行业经验团队</a:t>
            </a:r>
            <a:r>
              <a:rPr lang="zh-CN" altLang="en-US" sz="1200" dirty="0">
                <a:latin typeface="微软雅黑" panose="020B0503020204020204" charset="-122"/>
                <a:ea typeface="微软雅黑" panose="020B0503020204020204" charset="-122"/>
                <a:cs typeface="微软雅黑" panose="020B0503020204020204" charset="-122"/>
              </a:rPr>
              <a:t>，核心决策层资深，经验无法速成</a:t>
            </a:r>
            <a:endParaRPr lang="en-US" altLang="zh-CN" sz="1200" dirty="0">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pitchFamily="2" charset="2"/>
              <a:buChar char="Ø"/>
              <a:defRPr/>
            </a:pP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设备体系沉淀：自研生产设备体系（清洁设备</a:t>
            </a:r>
            <a:r>
              <a:rPr kumimoji="0" lang="en-US" altLang="zh-CN"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a:t>
            </a:r>
            <a:r>
              <a:rPr lang="zh-CN" altLang="en-US" sz="1200" dirty="0">
                <a:latin typeface="微软雅黑" panose="020B0503020204020204" charset="-122"/>
                <a:ea typeface="微软雅黑" panose="020B0503020204020204" charset="-122"/>
                <a:cs typeface="微软雅黑" panose="020B0503020204020204" charset="-122"/>
              </a:rPr>
              <a:t>镀膜</a:t>
            </a: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设备</a:t>
            </a:r>
            <a:r>
              <a:rPr kumimoji="0" lang="en-US" altLang="zh-CN"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a:t>
            </a:r>
            <a:r>
              <a:rPr lang="zh-CN" altLang="en-US" sz="1200" dirty="0">
                <a:latin typeface="微软雅黑" panose="020B0503020204020204" charset="-122"/>
                <a:ea typeface="微软雅黑" panose="020B0503020204020204" charset="-122"/>
                <a:cs typeface="微软雅黑" panose="020B0503020204020204" charset="-122"/>
              </a:rPr>
              <a:t>检测</a:t>
            </a: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设备</a:t>
            </a:r>
            <a:r>
              <a:rPr kumimoji="0" lang="en-US" altLang="zh-CN"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a:t>
            </a: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封装设备），经大量实验与迭代优化</a:t>
            </a:r>
            <a:endParaRPr kumimoji="0" lang="zh-CN" altLang="en-US" sz="14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endParaRPr>
          </a:p>
        </p:txBody>
      </p:sp>
      <p:sp>
        <p:nvSpPr>
          <p:cNvPr id="35" name="文本框 34"/>
          <p:cNvSpPr txBox="1"/>
          <p:nvPr>
            <p:custDataLst>
              <p:tags r:id="rId6"/>
            </p:custDataLst>
          </p:nvPr>
        </p:nvSpPr>
        <p:spPr>
          <a:xfrm>
            <a:off x="802276" y="4492747"/>
            <a:ext cx="2820460" cy="36933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effectLst/>
                <a:uLnTx/>
                <a:uFillTx/>
                <a:latin typeface="微软雅黑" panose="020B0503020204020204" charset="-122"/>
                <a:ea typeface="微软雅黑" panose="020B0503020204020204" charset="-122"/>
                <a:cs typeface="+mn-cs"/>
              </a:rPr>
              <a:t>无法</a:t>
            </a:r>
            <a:r>
              <a:rPr lang="zh-CN" altLang="en-US" b="1" dirty="0">
                <a:latin typeface="微软雅黑" panose="020B0503020204020204" charset="-122"/>
                <a:ea typeface="微软雅黑" panose="020B0503020204020204" charset="-122"/>
              </a:rPr>
              <a:t>跨越的时间</a:t>
            </a:r>
            <a:r>
              <a:rPr kumimoji="0" lang="zh-CN" altLang="en-US" sz="1800" b="1" i="0" u="none" strike="noStrike" kern="1200" cap="none" spc="0" normalizeH="0" baseline="0" noProof="0" dirty="0">
                <a:ln>
                  <a:noFill/>
                </a:ln>
                <a:effectLst/>
                <a:uLnTx/>
                <a:uFillTx/>
                <a:latin typeface="微软雅黑" panose="020B0503020204020204" charset="-122"/>
                <a:ea typeface="微软雅黑" panose="020B0503020204020204" charset="-122"/>
                <a:cs typeface="+mn-cs"/>
              </a:rPr>
              <a:t>壁垒</a:t>
            </a:r>
            <a:endParaRPr kumimoji="0" lang="zh-CN" altLang="en-US" sz="1800" b="1" i="0" u="none" strike="noStrike" kern="1200" cap="none" spc="0" normalizeH="0" baseline="0" noProof="0" dirty="0">
              <a:ln>
                <a:noFill/>
              </a:ln>
              <a:effectLst/>
              <a:uLnTx/>
              <a:uFillTx/>
              <a:latin typeface="微软雅黑" panose="020B0503020204020204" charset="-122"/>
              <a:ea typeface="微软雅黑" panose="020B0503020204020204" charset="-122"/>
              <a:cs typeface="+mn-cs"/>
            </a:endParaRPr>
          </a:p>
        </p:txBody>
      </p:sp>
      <p:sp>
        <p:nvSpPr>
          <p:cNvPr id="36" name="文本框 11"/>
          <p:cNvSpPr txBox="1"/>
          <p:nvPr>
            <p:custDataLst>
              <p:tags r:id="rId7"/>
            </p:custDataLst>
          </p:nvPr>
        </p:nvSpPr>
        <p:spPr>
          <a:xfrm>
            <a:off x="725797" y="2497243"/>
            <a:ext cx="4970585" cy="1476375"/>
          </a:xfrm>
          <a:prstGeom prst="rect">
            <a:avLst/>
          </a:prstGeom>
          <a:noFill/>
          <a:ln w="9525">
            <a:noFill/>
          </a:ln>
        </p:spPr>
        <p:txBody>
          <a:bodyPr wrap="square" anchor="t">
            <a:spAutoFit/>
          </a:bodyPr>
          <a:lstStyle/>
          <a:p>
            <a:pPr marL="171450" indent="-171450">
              <a:lnSpc>
                <a:spcPct val="150000"/>
              </a:lnSpc>
              <a:buFont typeface="Wingdings" panose="05000000000000000000" pitchFamily="2" charset="2"/>
              <a:buChar char="Ø"/>
              <a:defRPr/>
            </a:pPr>
            <a:r>
              <a:rPr lang="zh-CN" altLang="en-US" sz="1200" dirty="0">
                <a:solidFill>
                  <a:schemeClr val="bg1"/>
                </a:solidFill>
                <a:latin typeface="微软雅黑" panose="020B0503020204020204" charset="-122"/>
                <a:ea typeface="微软雅黑" panose="020B0503020204020204" charset="-122"/>
                <a:cs typeface="微软雅黑" panose="020B0503020204020204" charset="-122"/>
              </a:rPr>
              <a:t>工艺精度突破：</a:t>
            </a:r>
            <a:r>
              <a:rPr lang="zh-CN" altLang="en-US" sz="1200" b="1" dirty="0">
                <a:solidFill>
                  <a:schemeClr val="bg1"/>
                </a:solidFill>
                <a:latin typeface="微软雅黑" panose="020B0503020204020204" charset="-122"/>
                <a:ea typeface="微软雅黑" panose="020B0503020204020204" charset="-122"/>
                <a:cs typeface="微软雅黑" panose="020B0503020204020204" charset="-122"/>
              </a:rPr>
              <a:t>膜厚精度达</a:t>
            </a:r>
            <a:r>
              <a:rPr lang="en-US" altLang="zh-CN" sz="1200" b="1" dirty="0">
                <a:solidFill>
                  <a:schemeClr val="bg1"/>
                </a:solidFill>
                <a:latin typeface="微软雅黑" panose="020B0503020204020204" charset="-122"/>
                <a:ea typeface="微软雅黑" panose="020B0503020204020204" charset="-122"/>
                <a:cs typeface="微软雅黑" panose="020B0503020204020204" charset="-122"/>
              </a:rPr>
              <a:t>±2%</a:t>
            </a:r>
            <a:r>
              <a:rPr lang="zh-CN" altLang="en-US" sz="1200" dirty="0">
                <a:solidFill>
                  <a:schemeClr val="bg1"/>
                </a:solidFill>
                <a:latin typeface="微软雅黑" panose="020B0503020204020204" charset="-122"/>
                <a:ea typeface="微软雅黑" panose="020B0503020204020204" charset="-122"/>
                <a:cs typeface="微软雅黑" panose="020B0503020204020204" charset="-122"/>
              </a:rPr>
              <a:t>，连续靶材镀膜实现多膜层复合，工艺稳定性行业领先</a:t>
            </a:r>
            <a:endParaRPr lang="zh-CN" altLang="en-US" sz="1200" dirty="0">
              <a:solidFill>
                <a:schemeClr val="bg1"/>
              </a:solidFill>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pitchFamily="2" charset="2"/>
              <a:buChar char="Ø"/>
              <a:defRPr/>
            </a:pPr>
            <a:r>
              <a:rPr lang="zh-CN" altLang="en-US" sz="1200" dirty="0">
                <a:solidFill>
                  <a:schemeClr val="bg1"/>
                </a:solidFill>
                <a:latin typeface="微软雅黑" panose="020B0503020204020204" charset="-122"/>
                <a:ea typeface="微软雅黑" panose="020B0503020204020204" charset="-122"/>
                <a:cs typeface="微软雅黑" panose="020B0503020204020204" charset="-122"/>
              </a:rPr>
              <a:t>材料体系完整：自主研发</a:t>
            </a:r>
            <a:r>
              <a:rPr lang="en-US" altLang="zh-CN" sz="1200" b="1" dirty="0">
                <a:solidFill>
                  <a:schemeClr val="bg1"/>
                </a:solidFill>
                <a:latin typeface="微软雅黑" panose="020B0503020204020204" charset="-122"/>
                <a:ea typeface="微软雅黑" panose="020B0503020204020204" charset="-122"/>
                <a:cs typeface="微软雅黑" panose="020B0503020204020204" charset="-122"/>
              </a:rPr>
              <a:t>100+</a:t>
            </a:r>
            <a:r>
              <a:rPr lang="zh-CN" altLang="en-US" sz="1200" b="1" dirty="0">
                <a:solidFill>
                  <a:schemeClr val="bg1"/>
                </a:solidFill>
                <a:latin typeface="微软雅黑" panose="020B0503020204020204" charset="-122"/>
                <a:ea typeface="微软雅黑" panose="020B0503020204020204" charset="-122"/>
                <a:cs typeface="微软雅黑" panose="020B0503020204020204" charset="-122"/>
              </a:rPr>
              <a:t>靶材配方</a:t>
            </a:r>
            <a:r>
              <a:rPr lang="zh-CN" altLang="en-US" sz="1200" dirty="0">
                <a:solidFill>
                  <a:schemeClr val="bg1"/>
                </a:solidFill>
                <a:latin typeface="微软雅黑" panose="020B0503020204020204" charset="-122"/>
                <a:ea typeface="微软雅黑" panose="020B0503020204020204" charset="-122"/>
                <a:cs typeface="微软雅黑" panose="020B0503020204020204" charset="-122"/>
              </a:rPr>
              <a:t>，多基材适配无限制，</a:t>
            </a:r>
            <a:r>
              <a:rPr lang="en-US" altLang="zh-CN" sz="1200" dirty="0">
                <a:solidFill>
                  <a:schemeClr val="bg1"/>
                </a:solidFill>
                <a:latin typeface="微软雅黑" panose="020B0503020204020204" charset="-122"/>
                <a:ea typeface="微软雅黑" panose="020B0503020204020204" charset="-122"/>
                <a:cs typeface="微软雅黑" panose="020B0503020204020204" charset="-122"/>
              </a:rPr>
              <a:t>17</a:t>
            </a:r>
            <a:r>
              <a:rPr lang="zh-CN" altLang="en-US" sz="1200" dirty="0">
                <a:solidFill>
                  <a:schemeClr val="bg1"/>
                </a:solidFill>
                <a:latin typeface="微软雅黑" panose="020B0503020204020204" charset="-122"/>
                <a:ea typeface="微软雅黑" panose="020B0503020204020204" charset="-122"/>
                <a:cs typeface="微软雅黑" panose="020B0503020204020204" charset="-122"/>
              </a:rPr>
              <a:t>年配方积累形成独有材料库</a:t>
            </a:r>
            <a:endParaRPr lang="zh-CN" altLang="en-US" sz="1200" dirty="0">
              <a:solidFill>
                <a:schemeClr val="bg1"/>
              </a:solidFill>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pitchFamily="2" charset="2"/>
              <a:buChar char="Ø"/>
              <a:defRPr/>
            </a:pPr>
            <a:r>
              <a:rPr lang="zh-CN" altLang="en-US" sz="1200" dirty="0">
                <a:solidFill>
                  <a:schemeClr val="bg1"/>
                </a:solidFill>
                <a:latin typeface="微软雅黑" panose="020B0503020204020204" charset="-122"/>
                <a:ea typeface="微软雅黑" panose="020B0503020204020204" charset="-122"/>
                <a:cs typeface="微软雅黑" panose="020B0503020204020204" charset="-122"/>
              </a:rPr>
              <a:t>自主设备</a:t>
            </a:r>
            <a:r>
              <a:rPr lang="en-US" altLang="zh-CN" sz="1200" dirty="0">
                <a:solidFill>
                  <a:schemeClr val="bg1"/>
                </a:solidFill>
                <a:latin typeface="微软雅黑" panose="020B0503020204020204" charset="-122"/>
                <a:ea typeface="微软雅黑" panose="020B0503020204020204" charset="-122"/>
                <a:cs typeface="微软雅黑" panose="020B0503020204020204" charset="-122"/>
              </a:rPr>
              <a:t>+</a:t>
            </a:r>
            <a:r>
              <a:rPr lang="zh-CN" altLang="en-US" sz="1200" dirty="0">
                <a:solidFill>
                  <a:schemeClr val="bg1"/>
                </a:solidFill>
                <a:latin typeface="微软雅黑" panose="020B0503020204020204" charset="-122"/>
                <a:ea typeface="微软雅黑" panose="020B0503020204020204" charset="-122"/>
                <a:cs typeface="微软雅黑" panose="020B0503020204020204" charset="-122"/>
              </a:rPr>
              <a:t>成熟工艺</a:t>
            </a:r>
            <a:r>
              <a:rPr lang="en-US" altLang="zh-CN" sz="1200" dirty="0">
                <a:solidFill>
                  <a:schemeClr val="bg1"/>
                </a:solidFill>
                <a:latin typeface="微软雅黑" panose="020B0503020204020204" charset="-122"/>
                <a:ea typeface="微软雅黑" panose="020B0503020204020204" charset="-122"/>
                <a:cs typeface="微软雅黑" panose="020B0503020204020204" charset="-122"/>
              </a:rPr>
              <a:t>+</a:t>
            </a:r>
            <a:r>
              <a:rPr lang="zh-CN" altLang="en-US" sz="1200" dirty="0">
                <a:solidFill>
                  <a:schemeClr val="bg1"/>
                </a:solidFill>
                <a:latin typeface="微软雅黑" panose="020B0503020204020204" charset="-122"/>
                <a:ea typeface="微软雅黑" panose="020B0503020204020204" charset="-122"/>
                <a:cs typeface="微软雅黑" panose="020B0503020204020204" charset="-122"/>
              </a:rPr>
              <a:t>在线检测技术：</a:t>
            </a:r>
            <a:r>
              <a:rPr lang="zh-CN" altLang="en-US" sz="1200" b="1" dirty="0">
                <a:solidFill>
                  <a:schemeClr val="bg1"/>
                </a:solidFill>
                <a:latin typeface="微软雅黑" panose="020B0503020204020204" charset="-122"/>
                <a:ea typeface="微软雅黑" panose="020B0503020204020204" charset="-122"/>
                <a:cs typeface="微软雅黑" panose="020B0503020204020204" charset="-122"/>
              </a:rPr>
              <a:t>三位一体原创技术</a:t>
            </a:r>
            <a:endParaRPr lang="zh-CN" altLang="en-US" sz="12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7" name="文本框 36"/>
          <p:cNvSpPr txBox="1"/>
          <p:nvPr>
            <p:custDataLst>
              <p:tags r:id="rId8"/>
            </p:custDataLst>
          </p:nvPr>
        </p:nvSpPr>
        <p:spPr>
          <a:xfrm>
            <a:off x="802274" y="1987724"/>
            <a:ext cx="3942045" cy="36933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多工艺</a:t>
            </a:r>
            <a:r>
              <a:rPr kumimoji="0" lang="en-US" altLang="zh-CN" sz="18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18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多靶材</a:t>
            </a:r>
            <a:r>
              <a:rPr kumimoji="0" lang="en-US" altLang="zh-CN" sz="18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18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自研</a:t>
            </a:r>
            <a:r>
              <a:rPr kumimoji="0" lang="zh-CN" altLang="en-US" sz="180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设备技术融合</a:t>
            </a:r>
            <a:endParaRPr kumimoji="0" lang="zh-CN" altLang="en-US" sz="180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1" name="矩形 10"/>
          <p:cNvSpPr/>
          <p:nvPr>
            <p:custDataLst>
              <p:tags r:id="rId9"/>
            </p:custDataLst>
          </p:nvPr>
        </p:nvSpPr>
        <p:spPr>
          <a:xfrm>
            <a:off x="6230220" y="4315584"/>
            <a:ext cx="5355628" cy="227317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12" name="矩形 11"/>
          <p:cNvSpPr/>
          <p:nvPr>
            <p:custDataLst>
              <p:tags r:id="rId10"/>
            </p:custDataLst>
          </p:nvPr>
        </p:nvSpPr>
        <p:spPr>
          <a:xfrm>
            <a:off x="6230220" y="1839530"/>
            <a:ext cx="5355628" cy="2273176"/>
          </a:xfrm>
          <a:prstGeom prst="rect">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13" name="文本框 11"/>
          <p:cNvSpPr txBox="1"/>
          <p:nvPr>
            <p:custDataLst>
              <p:tags r:id="rId11"/>
            </p:custDataLst>
          </p:nvPr>
        </p:nvSpPr>
        <p:spPr>
          <a:xfrm>
            <a:off x="6414535" y="2497243"/>
            <a:ext cx="4970585" cy="1476375"/>
          </a:xfrm>
          <a:prstGeom prst="rect">
            <a:avLst/>
          </a:prstGeom>
          <a:noFill/>
          <a:ln w="9525">
            <a:noFill/>
          </a:ln>
        </p:spPr>
        <p:txBody>
          <a:bodyPr wrap="square" anchor="t">
            <a:spAutoFit/>
          </a:bodyPr>
          <a:lstStyle/>
          <a:p>
            <a:pPr marL="171450" indent="-171450">
              <a:lnSpc>
                <a:spcPct val="150000"/>
              </a:lnSpc>
              <a:buFont typeface="Wingdings" panose="05000000000000000000" pitchFamily="2" charset="2"/>
              <a:buChar char="Ø"/>
              <a:defRPr/>
            </a:pP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客户验证背书：已通过</a:t>
            </a:r>
            <a:r>
              <a:rPr kumimoji="0" lang="en-US" altLang="zh-CN"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4A</a:t>
            </a: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级、真空镀膜瞄等头部客户严格验证</a:t>
            </a:r>
            <a:endPar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pitchFamily="2" charset="2"/>
              <a:buChar char="Ø"/>
              <a:defRPr/>
            </a:pP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技术定制化服务：</a:t>
            </a:r>
            <a:r>
              <a:rPr kumimoji="0" lang="en-US" altLang="zh-CN" sz="12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30</a:t>
            </a:r>
            <a:r>
              <a:rPr kumimoji="0" lang="zh-CN" altLang="en-US" sz="12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秒</a:t>
            </a:r>
            <a:r>
              <a:rPr kumimoji="0" lang="en-US" altLang="zh-CN" sz="12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a:t>
            </a:r>
            <a:r>
              <a:rPr kumimoji="0" lang="zh-CN" altLang="en-US" sz="12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年产能</a:t>
            </a:r>
            <a:r>
              <a:rPr kumimoji="0" lang="en-US" altLang="zh-CN" sz="12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a:t>
            </a:r>
            <a:r>
              <a:rPr kumimoji="0" lang="zh-CN" altLang="en-US" sz="12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良率</a:t>
            </a:r>
            <a:r>
              <a:rPr kumimoji="0" lang="en-US" altLang="zh-CN" sz="12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85%</a:t>
            </a:r>
            <a:r>
              <a:rPr kumimoji="0" lang="zh-CN" altLang="en-US" sz="12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以上</a:t>
            </a: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的交付能力，满足头部客户高标准要求</a:t>
            </a:r>
            <a:endPar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pitchFamily="2" charset="2"/>
              <a:buChar char="Ø"/>
              <a:defRPr/>
            </a:pP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长期合作壁垒：合作验证周期长达</a:t>
            </a:r>
            <a:r>
              <a:rPr kumimoji="0" lang="en-US" altLang="zh-CN"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3-6</a:t>
            </a: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个月，客户切换成本极高</a:t>
            </a:r>
            <a:endPar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pitchFamily="2" charset="2"/>
              <a:buChar char="Ø"/>
              <a:defRPr/>
            </a:pPr>
            <a:r>
              <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rPr>
              <a:t>无客户资源支持，技术无法完成实战闭环</a:t>
            </a:r>
            <a:endParaRPr kumimoji="0" lang="zh-CN" altLang="en-US" sz="12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custDataLst>
              <p:tags r:id="rId12"/>
            </p:custDataLst>
          </p:nvPr>
        </p:nvSpPr>
        <p:spPr>
          <a:xfrm>
            <a:off x="6414535" y="2016693"/>
            <a:ext cx="3244238" cy="36933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effectLst/>
                <a:uLnTx/>
                <a:uFillTx/>
                <a:latin typeface="微软雅黑" panose="020B0503020204020204" charset="-122"/>
                <a:ea typeface="微软雅黑" panose="020B0503020204020204" charset="-122"/>
                <a:cs typeface="+mn-cs"/>
              </a:rPr>
              <a:t>汽车行业头部客户深度绑定</a:t>
            </a:r>
            <a:endParaRPr kumimoji="0" lang="zh-CN" altLang="en-US" sz="1800" b="1" i="0" u="none" strike="noStrike" kern="1200" cap="none" spc="0" normalizeH="0" baseline="0" noProof="0" dirty="0">
              <a:ln>
                <a:noFill/>
              </a:ln>
              <a:effectLst/>
              <a:uLnTx/>
              <a:uFillTx/>
              <a:latin typeface="微软雅黑" panose="020B0503020204020204" charset="-122"/>
              <a:ea typeface="微软雅黑" panose="020B0503020204020204" charset="-122"/>
              <a:cs typeface="+mn-cs"/>
            </a:endParaRPr>
          </a:p>
        </p:txBody>
      </p:sp>
      <p:sp>
        <p:nvSpPr>
          <p:cNvPr id="16" name="文本框 11"/>
          <p:cNvSpPr txBox="1"/>
          <p:nvPr>
            <p:custDataLst>
              <p:tags r:id="rId13"/>
            </p:custDataLst>
          </p:nvPr>
        </p:nvSpPr>
        <p:spPr>
          <a:xfrm>
            <a:off x="6414534" y="4757830"/>
            <a:ext cx="5039860" cy="1476375"/>
          </a:xfrm>
          <a:prstGeom prst="rect">
            <a:avLst/>
          </a:prstGeom>
          <a:noFill/>
          <a:ln w="9525">
            <a:noFill/>
          </a:ln>
        </p:spPr>
        <p:txBody>
          <a:bodyPr wrap="square" anchor="t">
            <a:spAutoFit/>
          </a:bodyPr>
          <a:lstStyle/>
          <a:p>
            <a:pPr marL="171450" indent="-171450">
              <a:lnSpc>
                <a:spcPct val="150000"/>
              </a:lnSpc>
              <a:buFont typeface="Wingdings" panose="05000000000000000000" pitchFamily="2" charset="2"/>
              <a:buChar char="Ø"/>
              <a:defRPr/>
            </a:pPr>
            <a:r>
              <a:rPr kumimoji="0" lang="zh-CN" altLang="en-US" sz="12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专利壁垒：拥有</a:t>
            </a:r>
            <a:r>
              <a:rPr kumimoji="0" lang="en-US" altLang="zh-CN" sz="12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100+</a:t>
            </a:r>
            <a:r>
              <a:rPr kumimoji="0" lang="zh-CN" altLang="en-US" sz="12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项专利，</a:t>
            </a:r>
            <a:r>
              <a:rPr kumimoji="0" lang="zh-CN" altLang="en-US" sz="12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覆盖核心工艺、材料配方、设备设计全链条</a:t>
            </a:r>
            <a:endParaRPr kumimoji="0" lang="zh-CN" altLang="en-US" sz="12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pitchFamily="2" charset="2"/>
              <a:buChar char="Ø"/>
              <a:defRPr/>
            </a:pPr>
            <a:r>
              <a:rPr kumimoji="0" lang="zh-CN" altLang="en-US" sz="12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行业标准制定：主导制定</a:t>
            </a:r>
            <a:r>
              <a:rPr kumimoji="0" lang="en-US" altLang="zh-CN" sz="12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3</a:t>
            </a:r>
            <a:r>
              <a:rPr kumimoji="0" lang="zh-CN" altLang="en-US" sz="12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项行业标准</a:t>
            </a:r>
            <a:r>
              <a:rPr kumimoji="0" lang="zh-CN" altLang="en-US" sz="12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，掌握专利覆盖全产业链的话语权</a:t>
            </a:r>
            <a:endParaRPr kumimoji="0" lang="zh-CN" altLang="en-US" sz="12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pitchFamily="2" charset="2"/>
              <a:buChar char="Ø"/>
              <a:defRPr/>
            </a:pPr>
            <a:r>
              <a:rPr kumimoji="0" lang="zh-CN" altLang="en-US" sz="12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掌握从材料到设备的</a:t>
            </a:r>
            <a:r>
              <a:rPr kumimoji="0" lang="zh-CN" altLang="en-US" sz="12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完整工业化能力。</a:t>
            </a:r>
            <a:endParaRPr kumimoji="0" lang="zh-CN" altLang="en-US" sz="12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24" name="文本框 23"/>
          <p:cNvSpPr txBox="1"/>
          <p:nvPr>
            <p:custDataLst>
              <p:tags r:id="rId14"/>
            </p:custDataLst>
          </p:nvPr>
        </p:nvSpPr>
        <p:spPr>
          <a:xfrm>
            <a:off x="6414534" y="4463778"/>
            <a:ext cx="2820460" cy="369332"/>
          </a:xfrm>
          <a:prstGeom prst="rect">
            <a:avLst/>
          </a:prstGeom>
          <a:noFill/>
          <a:ln w="9525">
            <a:noFill/>
          </a:ln>
        </p:spPr>
        <p:txBody>
          <a:bodyPr wrap="square" anchor="t">
            <a:spAutoFit/>
          </a:bodyPr>
          <a:ls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原创知识产权护城</a:t>
            </a:r>
            <a:endParaRPr kumimoji="0" lang="zh-CN" altLang="en-US" sz="18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核心技术</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2" name="文本框 1"/>
          <p:cNvSpPr txBox="1"/>
          <p:nvPr/>
        </p:nvSpPr>
        <p:spPr>
          <a:xfrm>
            <a:off x="5246370" y="955675"/>
            <a:ext cx="1874520" cy="521970"/>
          </a:xfrm>
          <a:prstGeom prst="rect">
            <a:avLst/>
          </a:prstGeom>
          <a:noFill/>
        </p:spPr>
        <p:txBody>
          <a:bodyPr wrap="square" rtlCol="0" anchor="t">
            <a:spAutoFit/>
          </a:bodyPr>
          <a:lstStyle/>
          <a:p>
            <a:r>
              <a:rPr lang="zh-CN" altLang="en-US" sz="2800" b="1" dirty="0">
                <a:solidFill>
                  <a:srgbClr val="0A58A2"/>
                </a:solidFill>
                <a:latin typeface="微软雅黑" panose="020B0503020204020204" charset="-122"/>
                <a:ea typeface="微软雅黑" panose="020B0503020204020204" charset="-122"/>
                <a:sym typeface="+mn-ea"/>
              </a:rPr>
              <a:t>技术产品</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3" name="直接连接符 2"/>
          <p:cNvCxnSpPr/>
          <p:nvPr>
            <p:custDataLst>
              <p:tags r:id="rId1"/>
            </p:custDataLst>
          </p:nvPr>
        </p:nvCxnSpPr>
        <p:spPr>
          <a:xfrm>
            <a:off x="4634796" y="1635090"/>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custDataLst>
              <p:tags r:id="rId2"/>
            </p:custDataLst>
          </p:nvPr>
        </p:nvSpPr>
        <p:spPr>
          <a:xfrm>
            <a:off x="4616381" y="1479395"/>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sp>
        <p:nvSpPr>
          <p:cNvPr id="4" name="圆角矩形 3"/>
          <p:cNvSpPr/>
          <p:nvPr>
            <p:custDataLst>
              <p:tags r:id="rId3"/>
            </p:custDataLst>
          </p:nvPr>
        </p:nvSpPr>
        <p:spPr>
          <a:xfrm rot="18780000">
            <a:off x="1825625" y="2419985"/>
            <a:ext cx="2698750" cy="2691765"/>
          </a:xfrm>
          <a:prstGeom prst="roundRect">
            <a:avLst/>
          </a:prstGeom>
          <a:noFill/>
          <a:ln>
            <a:solidFill>
              <a:srgbClr val="2F5597"/>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圆角矩形 5"/>
          <p:cNvSpPr/>
          <p:nvPr>
            <p:custDataLst>
              <p:tags r:id="rId4"/>
            </p:custDataLst>
          </p:nvPr>
        </p:nvSpPr>
        <p:spPr>
          <a:xfrm>
            <a:off x="2458085" y="2734310"/>
            <a:ext cx="1442085" cy="414655"/>
          </a:xfrm>
          <a:prstGeom prst="roundRect">
            <a:avLst/>
          </a:prstGeom>
          <a:solidFill>
            <a:srgbClr val="2F55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latin typeface="微软雅黑" panose="020B0503020204020204" charset="-122"/>
                <a:ea typeface="微软雅黑" panose="020B0503020204020204" charset="-122"/>
              </a:rPr>
              <a:t>新能源汽车</a:t>
            </a:r>
            <a:endParaRPr lang="zh-CN" altLang="en-US">
              <a:latin typeface="微软雅黑" panose="020B0503020204020204" charset="-122"/>
              <a:ea typeface="微软雅黑" panose="020B0503020204020204" charset="-122"/>
            </a:endParaRPr>
          </a:p>
        </p:txBody>
      </p:sp>
      <p:sp>
        <p:nvSpPr>
          <p:cNvPr id="7" name="圆角矩形 6"/>
          <p:cNvSpPr/>
          <p:nvPr>
            <p:custDataLst>
              <p:tags r:id="rId5"/>
            </p:custDataLst>
          </p:nvPr>
        </p:nvSpPr>
        <p:spPr>
          <a:xfrm rot="18780000">
            <a:off x="4843145" y="3630930"/>
            <a:ext cx="2698750" cy="2691765"/>
          </a:xfrm>
          <a:prstGeom prst="roundRect">
            <a:avLst/>
          </a:prstGeom>
          <a:noFill/>
          <a:ln>
            <a:solidFill>
              <a:srgbClr val="2F5597"/>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8" name="圆角矩形 7"/>
          <p:cNvSpPr/>
          <p:nvPr>
            <p:custDataLst>
              <p:tags r:id="rId6"/>
            </p:custDataLst>
          </p:nvPr>
        </p:nvSpPr>
        <p:spPr>
          <a:xfrm>
            <a:off x="5467350" y="4561205"/>
            <a:ext cx="1397635" cy="414655"/>
          </a:xfrm>
          <a:prstGeom prst="roundRect">
            <a:avLst/>
          </a:prstGeom>
          <a:solidFill>
            <a:srgbClr val="2F55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a:latin typeface="微软雅黑" panose="020B0503020204020204" charset="-122"/>
                <a:ea typeface="微软雅黑" panose="020B0503020204020204" charset="-122"/>
              </a:rPr>
              <a:t>复合集流体</a:t>
            </a:r>
            <a:endParaRPr lang="zh-CN" altLang="en-US">
              <a:latin typeface="微软雅黑" panose="020B0503020204020204" charset="-122"/>
              <a:ea typeface="微软雅黑" panose="020B0503020204020204" charset="-122"/>
            </a:endParaRPr>
          </a:p>
        </p:txBody>
      </p:sp>
      <p:sp>
        <p:nvSpPr>
          <p:cNvPr id="9" name="圆角矩形 8"/>
          <p:cNvSpPr/>
          <p:nvPr>
            <p:custDataLst>
              <p:tags r:id="rId7"/>
            </p:custDataLst>
          </p:nvPr>
        </p:nvSpPr>
        <p:spPr>
          <a:xfrm rot="18780000">
            <a:off x="7807325" y="2258060"/>
            <a:ext cx="2698750" cy="2691765"/>
          </a:xfrm>
          <a:prstGeom prst="roundRect">
            <a:avLst/>
          </a:prstGeom>
          <a:noFill/>
          <a:ln>
            <a:solidFill>
              <a:srgbClr val="2F5597"/>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0" name="圆角矩形 9"/>
          <p:cNvSpPr/>
          <p:nvPr>
            <p:custDataLst>
              <p:tags r:id="rId8"/>
            </p:custDataLst>
          </p:nvPr>
        </p:nvSpPr>
        <p:spPr>
          <a:xfrm>
            <a:off x="8439785" y="2516505"/>
            <a:ext cx="1434465" cy="414655"/>
          </a:xfrm>
          <a:prstGeom prst="roundRect">
            <a:avLst/>
          </a:prstGeom>
          <a:solidFill>
            <a:srgbClr val="2F55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dirty="0">
                <a:latin typeface="微软雅黑" panose="020B0503020204020204" charset="-122"/>
                <a:ea typeface="微软雅黑" panose="020B0503020204020204" charset="-122"/>
              </a:rPr>
              <a:t>动力电池</a:t>
            </a:r>
            <a:endParaRPr lang="zh-CN" altLang="en-US" dirty="0">
              <a:latin typeface="微软雅黑" panose="020B0503020204020204" charset="-122"/>
              <a:ea typeface="微软雅黑" panose="020B0503020204020204" charset="-122"/>
            </a:endParaRPr>
          </a:p>
        </p:txBody>
      </p:sp>
      <p:sp>
        <p:nvSpPr>
          <p:cNvPr id="11" name="文本框 10"/>
          <p:cNvSpPr txBox="1"/>
          <p:nvPr>
            <p:custDataLst>
              <p:tags r:id="rId9"/>
            </p:custDataLst>
          </p:nvPr>
        </p:nvSpPr>
        <p:spPr>
          <a:xfrm>
            <a:off x="8293100" y="3222625"/>
            <a:ext cx="1804670" cy="1476375"/>
          </a:xfrm>
          <a:prstGeom prst="rect">
            <a:avLst/>
          </a:prstGeom>
          <a:noFill/>
        </p:spPr>
        <p:txBody>
          <a:bodyPr wrap="square" rtlCol="0">
            <a:spAutoFit/>
          </a:bodyPr>
          <a:lstStyle/>
          <a:p>
            <a:r>
              <a:rPr lang="zh-CN" altLang="en-US" dirty="0">
                <a:latin typeface="微软雅黑" panose="020B0503020204020204" charset="-122"/>
                <a:ea typeface="微软雅黑" panose="020B0503020204020204" charset="-122"/>
                <a:cs typeface="微软雅黑" panose="020B0503020204020204" charset="-122"/>
              </a:rPr>
              <a:t>· 电池防护涂层</a:t>
            </a:r>
            <a:endParaRPr lang="zh-CN" altLang="en-US" dirty="0">
              <a:latin typeface="微软雅黑" panose="020B0503020204020204" charset="-122"/>
              <a:ea typeface="微软雅黑" panose="020B0503020204020204" charset="-122"/>
              <a:cs typeface="微软雅黑" panose="020B0503020204020204" charset="-122"/>
            </a:endParaRPr>
          </a:p>
          <a:p>
            <a:r>
              <a:rPr lang="zh-CN" altLang="en-US" dirty="0">
                <a:latin typeface="微软雅黑" panose="020B0503020204020204" charset="-122"/>
                <a:ea typeface="微软雅黑" panose="020B0503020204020204" charset="-122"/>
                <a:cs typeface="微软雅黑" panose="020B0503020204020204" charset="-122"/>
              </a:rPr>
              <a:t>· 电池防爆涂层</a:t>
            </a:r>
            <a:endParaRPr lang="zh-CN" altLang="en-US" dirty="0">
              <a:latin typeface="微软雅黑" panose="020B0503020204020204" charset="-122"/>
              <a:ea typeface="微软雅黑" panose="020B0503020204020204" charset="-122"/>
              <a:cs typeface="微软雅黑" panose="020B0503020204020204" charset="-122"/>
            </a:endParaRPr>
          </a:p>
          <a:p>
            <a:r>
              <a:rPr lang="zh-CN" altLang="en-US" dirty="0">
                <a:latin typeface="微软雅黑" panose="020B0503020204020204" charset="-122"/>
                <a:ea typeface="微软雅黑" panose="020B0503020204020204" charset="-122"/>
                <a:cs typeface="微软雅黑" panose="020B0503020204020204" charset="-122"/>
              </a:rPr>
              <a:t>· 电池防撞涂层</a:t>
            </a:r>
            <a:endParaRPr lang="zh-CN" altLang="en-US" dirty="0">
              <a:latin typeface="微软雅黑" panose="020B0503020204020204" charset="-122"/>
              <a:ea typeface="微软雅黑" panose="020B0503020204020204" charset="-122"/>
              <a:cs typeface="微软雅黑" panose="020B0503020204020204" charset="-122"/>
            </a:endParaRPr>
          </a:p>
          <a:p>
            <a:r>
              <a:rPr lang="zh-CN" altLang="en-US" dirty="0">
                <a:latin typeface="微软雅黑" panose="020B0503020204020204" charset="-122"/>
                <a:ea typeface="微软雅黑" panose="020B0503020204020204" charset="-122"/>
                <a:cs typeface="微软雅黑" panose="020B0503020204020204" charset="-122"/>
              </a:rPr>
              <a:t>· 正负极柱头</a:t>
            </a:r>
            <a:endParaRPr lang="zh-CN" altLang="en-US" dirty="0">
              <a:latin typeface="微软雅黑" panose="020B0503020204020204" charset="-122"/>
              <a:ea typeface="微软雅黑" panose="020B0503020204020204" charset="-122"/>
              <a:cs typeface="微软雅黑" panose="020B0503020204020204" charset="-122"/>
            </a:endParaRPr>
          </a:p>
          <a:p>
            <a:endParaRPr lang="zh-CN" altLang="en-US" b="1" dirty="0">
              <a:solidFill>
                <a:srgbClr val="2F5597"/>
              </a:solidFill>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custDataLst>
              <p:tags r:id="rId10"/>
            </p:custDataLst>
          </p:nvPr>
        </p:nvSpPr>
        <p:spPr>
          <a:xfrm>
            <a:off x="5467350" y="5109210"/>
            <a:ext cx="1627505" cy="782320"/>
          </a:xfrm>
          <a:prstGeom prst="rect">
            <a:avLst/>
          </a:prstGeom>
          <a:noFill/>
        </p:spPr>
        <p:txBody>
          <a:bodyPr wrap="square" rtlCol="0">
            <a:noAutofit/>
          </a:bodyPr>
          <a:lstStyle/>
          <a:p>
            <a:r>
              <a:rPr lang="zh-CN" altLang="en-US" dirty="0">
                <a:latin typeface="微软雅黑" panose="020B0503020204020204" charset="-122"/>
                <a:ea typeface="微软雅黑" panose="020B0503020204020204" charset="-122"/>
                <a:cs typeface="微软雅黑" panose="020B0503020204020204" charset="-122"/>
              </a:rPr>
              <a:t>· 水电镀膜</a:t>
            </a:r>
            <a:endParaRPr lang="zh-CN" altLang="en-US" dirty="0">
              <a:latin typeface="微软雅黑" panose="020B0503020204020204" charset="-122"/>
              <a:ea typeface="微软雅黑" panose="020B0503020204020204" charset="-122"/>
              <a:cs typeface="微软雅黑" panose="020B0503020204020204" charset="-122"/>
            </a:endParaRPr>
          </a:p>
          <a:p>
            <a:r>
              <a:rPr lang="zh-CN" altLang="en-US" dirty="0">
                <a:latin typeface="微软雅黑" panose="020B0503020204020204" charset="-122"/>
                <a:ea typeface="微软雅黑" panose="020B0503020204020204" charset="-122"/>
                <a:cs typeface="微软雅黑" panose="020B0503020204020204" charset="-122"/>
              </a:rPr>
              <a:t>· 真空镀膜</a:t>
            </a:r>
            <a:endParaRPr lang="zh-CN" altLang="en-US" dirty="0">
              <a:latin typeface="微软雅黑" panose="020B0503020204020204" charset="-122"/>
              <a:ea typeface="微软雅黑" panose="020B0503020204020204" charset="-122"/>
              <a:cs typeface="微软雅黑" panose="020B0503020204020204" charset="-122"/>
            </a:endParaRPr>
          </a:p>
          <a:p>
            <a:endParaRPr lang="zh-CN" altLang="en-US" b="1" dirty="0">
              <a:solidFill>
                <a:srgbClr val="2F5597"/>
              </a:solidFill>
              <a:latin typeface="微软雅黑" panose="020B0503020204020204" charset="-122"/>
              <a:ea typeface="微软雅黑" panose="020B0503020204020204" charset="-122"/>
              <a:cs typeface="微软雅黑" panose="020B0503020204020204" charset="-122"/>
            </a:endParaRPr>
          </a:p>
        </p:txBody>
      </p:sp>
      <p:sp>
        <p:nvSpPr>
          <p:cNvPr id="16" name="文本框 15"/>
          <p:cNvSpPr txBox="1"/>
          <p:nvPr>
            <p:custDataLst>
              <p:tags r:id="rId11"/>
            </p:custDataLst>
          </p:nvPr>
        </p:nvSpPr>
        <p:spPr>
          <a:xfrm>
            <a:off x="2266315" y="3222625"/>
            <a:ext cx="2021840" cy="1476375"/>
          </a:xfrm>
          <a:prstGeom prst="rect">
            <a:avLst/>
          </a:prstGeom>
          <a:noFill/>
        </p:spPr>
        <p:txBody>
          <a:bodyPr wrap="square" rtlCol="0">
            <a:spAutoFit/>
          </a:bodyPr>
          <a:lstStyle/>
          <a:p>
            <a:r>
              <a:rPr lang="en-US" altLang="zh-CN"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内外车灯罩膜</a:t>
            </a:r>
            <a:endParaRPr lang="zh-CN" altLang="en-US" dirty="0">
              <a:solidFill>
                <a:schemeClr val="tx1"/>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中控屏膜</a:t>
            </a:r>
            <a:endParaRPr lang="zh-CN" altLang="en-US" dirty="0">
              <a:solidFill>
                <a:schemeClr val="tx1"/>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tx1"/>
                </a:solidFill>
                <a:latin typeface="微软雅黑" panose="020B0503020204020204" charset="-122"/>
                <a:ea typeface="微软雅黑" panose="020B0503020204020204" charset="-122"/>
                <a:cs typeface="微软雅黑" panose="020B0503020204020204" charset="-122"/>
              </a:rPr>
              <a:t>· HUD</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光学镀膜</a:t>
            </a:r>
            <a:endParaRPr lang="en-US" altLang="zh-CN" dirty="0">
              <a:solidFill>
                <a:schemeClr val="tx1"/>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内饰件镀膜</a:t>
            </a:r>
            <a:endParaRPr lang="zh-CN" altLang="en-US" dirty="0">
              <a:solidFill>
                <a:schemeClr val="tx1"/>
              </a:solidFill>
              <a:latin typeface="微软雅黑" panose="020B0503020204020204" charset="-122"/>
              <a:ea typeface="微软雅黑" panose="020B0503020204020204" charset="-122"/>
              <a:cs typeface="微软雅黑" panose="020B0503020204020204" charset="-122"/>
            </a:endParaRPr>
          </a:p>
          <a:p>
            <a:endParaRPr lang="zh-CN" altLang="en-US" dirty="0">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19" name="图片 18"/>
          <p:cNvPicPr>
            <a:picLocks noChangeAspect="1"/>
          </p:cNvPicPr>
          <p:nvPr>
            <p:custDataLst>
              <p:tags r:id="rId12"/>
            </p:custDataLst>
          </p:nvPr>
        </p:nvPicPr>
        <p:blipFill>
          <a:blip r:embed="rId13"/>
          <a:srcRect t="12694" r="12497" b="32843"/>
          <a:stretch>
            <a:fillRect/>
          </a:stretch>
        </p:blipFill>
        <p:spPr>
          <a:xfrm>
            <a:off x="2019300" y="4561205"/>
            <a:ext cx="2320290" cy="1926590"/>
          </a:xfrm>
          <a:prstGeom prst="roundRect">
            <a:avLst/>
          </a:prstGeom>
        </p:spPr>
      </p:pic>
      <p:pic>
        <p:nvPicPr>
          <p:cNvPr id="20" name="图片 19"/>
          <p:cNvPicPr>
            <a:picLocks noChangeAspect="1"/>
          </p:cNvPicPr>
          <p:nvPr>
            <p:custDataLst>
              <p:tags r:id="rId14"/>
            </p:custDataLst>
          </p:nvPr>
        </p:nvPicPr>
        <p:blipFill>
          <a:blip r:embed="rId15"/>
          <a:srcRect l="3643" t="-645" r="9775" b="690"/>
          <a:stretch>
            <a:fillRect/>
          </a:stretch>
        </p:blipFill>
        <p:spPr>
          <a:xfrm>
            <a:off x="8032115" y="4561205"/>
            <a:ext cx="2329815" cy="1793875"/>
          </a:xfrm>
          <a:prstGeom prst="roundRect">
            <a:avLst/>
          </a:prstGeom>
        </p:spPr>
      </p:pic>
      <p:pic>
        <p:nvPicPr>
          <p:cNvPr id="21" name="图片 20"/>
          <p:cNvPicPr>
            <a:picLocks noChangeAspect="1"/>
          </p:cNvPicPr>
          <p:nvPr>
            <p:custDataLst>
              <p:tags r:id="rId16"/>
            </p:custDataLst>
          </p:nvPr>
        </p:nvPicPr>
        <p:blipFill>
          <a:blip r:embed="rId17"/>
          <a:srcRect l="896" t="3494" r="3118" b="8635"/>
          <a:stretch>
            <a:fillRect/>
          </a:stretch>
        </p:blipFill>
        <p:spPr>
          <a:xfrm>
            <a:off x="5079365" y="2186940"/>
            <a:ext cx="2229485" cy="1821815"/>
          </a:xfrm>
          <a:prstGeom prst="roundRect">
            <a:avLst/>
          </a:prstGeom>
        </p:spPr>
      </p:pic>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核心技术</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2" name="文本框 1"/>
          <p:cNvSpPr txBox="1"/>
          <p:nvPr/>
        </p:nvSpPr>
        <p:spPr>
          <a:xfrm>
            <a:off x="4991463" y="992787"/>
            <a:ext cx="2485502" cy="523220"/>
          </a:xfrm>
          <a:prstGeom prst="rect">
            <a:avLst/>
          </a:prstGeom>
          <a:noFill/>
        </p:spPr>
        <p:txBody>
          <a:bodyPr wrap="square" rtlCol="0" anchor="t">
            <a:spAutoFit/>
          </a:bodyPr>
          <a:lstStyle/>
          <a:p>
            <a:r>
              <a:rPr lang="zh-CN" altLang="en-US" sz="2800" b="1" dirty="0">
                <a:solidFill>
                  <a:srgbClr val="0A58A2"/>
                </a:solidFill>
                <a:latin typeface="微软雅黑" panose="020B0503020204020204" charset="-122"/>
                <a:ea typeface="微软雅黑" panose="020B0503020204020204" charset="-122"/>
                <a:sym typeface="+mn-ea"/>
              </a:rPr>
              <a:t>制程工艺流程</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3" name="直接连接符 2"/>
          <p:cNvCxnSpPr/>
          <p:nvPr>
            <p:custDataLst>
              <p:tags r:id="rId1"/>
            </p:custDataLst>
          </p:nvPr>
        </p:nvCxnSpPr>
        <p:spPr>
          <a:xfrm>
            <a:off x="4634796" y="1635090"/>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custDataLst>
              <p:tags r:id="rId2"/>
            </p:custDataLst>
          </p:nvPr>
        </p:nvSpPr>
        <p:spPr>
          <a:xfrm>
            <a:off x="4616381" y="1479395"/>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pic>
        <p:nvPicPr>
          <p:cNvPr id="4" name="Picture 5" descr="u=4201206801,3626837120&amp;fm=52&amp;gp=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6611" y="2007909"/>
            <a:ext cx="2645662" cy="223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6"/>
          <p:cNvGrpSpPr/>
          <p:nvPr/>
        </p:nvGrpSpPr>
        <p:grpSpPr bwMode="auto">
          <a:xfrm>
            <a:off x="1061576" y="4555707"/>
            <a:ext cx="3611445" cy="2115603"/>
            <a:chOff x="0" y="0"/>
            <a:chExt cx="7485" cy="5195"/>
          </a:xfrm>
        </p:grpSpPr>
        <p:pic>
          <p:nvPicPr>
            <p:cNvPr id="6" name="Picture 36" descr="ElectroneGunMetho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7485" cy="5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8"/>
            <p:cNvSpPr txBox="1">
              <a:spLocks noChangeArrowheads="1"/>
            </p:cNvSpPr>
            <p:nvPr/>
          </p:nvSpPr>
          <p:spPr bwMode="auto">
            <a:xfrm>
              <a:off x="5552" y="856"/>
              <a:ext cx="1813" cy="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2"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9pPr>
            </a:lstStyle>
            <a:p>
              <a:pPr algn="ctr" eaLnBrk="1" latinLnBrk="1" hangingPunct="1">
                <a:spcBef>
                  <a:spcPct val="0"/>
                </a:spcBef>
                <a:buClrTx/>
                <a:buSzTx/>
                <a:buFontTx/>
                <a:buNone/>
              </a:pPr>
              <a:r>
                <a:rPr lang="zh-CN" altLang="en-US" sz="1000" b="1" dirty="0">
                  <a:solidFill>
                    <a:srgbClr val="110886"/>
                  </a:solidFill>
                  <a:latin typeface="微软雅黑" panose="020B0503020204020204" charset="-122"/>
                  <a:ea typeface="微软雅黑" panose="020B0503020204020204" charset="-122"/>
                </a:rPr>
                <a:t>电子束</a:t>
              </a:r>
              <a:endParaRPr lang="zh-CN" altLang="en-US" sz="1000" b="1" dirty="0">
                <a:solidFill>
                  <a:srgbClr val="110886"/>
                </a:solidFill>
                <a:latin typeface="微软雅黑" panose="020B0503020204020204" charset="-122"/>
                <a:ea typeface="微软雅黑" panose="020B0503020204020204" charset="-122"/>
              </a:endParaRPr>
            </a:p>
          </p:txBody>
        </p:sp>
        <p:sp>
          <p:nvSpPr>
            <p:cNvPr id="8" name="Text Box 9"/>
            <p:cNvSpPr txBox="1">
              <a:spLocks noChangeArrowheads="1"/>
            </p:cNvSpPr>
            <p:nvPr/>
          </p:nvSpPr>
          <p:spPr bwMode="auto">
            <a:xfrm>
              <a:off x="5997" y="2643"/>
              <a:ext cx="1368" cy="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2"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9pPr>
            </a:lstStyle>
            <a:p>
              <a:pPr algn="ctr" eaLnBrk="1" latinLnBrk="1" hangingPunct="1">
                <a:spcBef>
                  <a:spcPct val="0"/>
                </a:spcBef>
                <a:buClrTx/>
                <a:buSzTx/>
                <a:buFontTx/>
                <a:buNone/>
              </a:pPr>
              <a:r>
                <a:rPr lang="zh-CN" altLang="en-US" sz="1000" b="1" dirty="0">
                  <a:solidFill>
                    <a:srgbClr val="110886"/>
                  </a:solidFill>
                  <a:latin typeface="微软雅黑" panose="020B0503020204020204" charset="-122"/>
                  <a:ea typeface="微软雅黑" panose="020B0503020204020204" charset="-122"/>
                </a:rPr>
                <a:t>电子枪</a:t>
              </a:r>
              <a:endParaRPr lang="zh-CN" altLang="en-US" sz="1000" b="1" dirty="0">
                <a:solidFill>
                  <a:srgbClr val="110886"/>
                </a:solidFill>
                <a:latin typeface="微软雅黑" panose="020B0503020204020204" charset="-122"/>
                <a:ea typeface="微软雅黑" panose="020B0503020204020204" charset="-122"/>
              </a:endParaRPr>
            </a:p>
          </p:txBody>
        </p:sp>
        <p:sp>
          <p:nvSpPr>
            <p:cNvPr id="9" name="Text Box 10"/>
            <p:cNvSpPr txBox="1">
              <a:spLocks noChangeArrowheads="1"/>
            </p:cNvSpPr>
            <p:nvPr/>
          </p:nvSpPr>
          <p:spPr bwMode="auto">
            <a:xfrm>
              <a:off x="4211" y="3281"/>
              <a:ext cx="1446" cy="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2"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9pPr>
            </a:lstStyle>
            <a:p>
              <a:pPr algn="ctr" eaLnBrk="1" latinLnBrk="1" hangingPunct="1">
                <a:spcBef>
                  <a:spcPct val="0"/>
                </a:spcBef>
                <a:buClrTx/>
                <a:buSzTx/>
                <a:buFontTx/>
                <a:buNone/>
              </a:pPr>
              <a:r>
                <a:rPr lang="zh-TW" altLang="zh-CN" sz="1000" b="1" dirty="0">
                  <a:solidFill>
                    <a:srgbClr val="110886"/>
                  </a:solidFill>
                  <a:latin typeface="微软雅黑" panose="020B0503020204020204" charset="-122"/>
                  <a:ea typeface="微软雅黑" panose="020B0503020204020204" charset="-122"/>
                </a:rPr>
                <a:t>真空系统</a:t>
              </a:r>
              <a:endParaRPr lang="zh-TW" altLang="zh-CN" sz="1000" b="1" dirty="0">
                <a:solidFill>
                  <a:srgbClr val="110886"/>
                </a:solidFill>
                <a:latin typeface="微软雅黑" panose="020B0503020204020204" charset="-122"/>
                <a:ea typeface="微软雅黑" panose="020B0503020204020204" charset="-122"/>
              </a:endParaRPr>
            </a:p>
          </p:txBody>
        </p:sp>
        <p:sp>
          <p:nvSpPr>
            <p:cNvPr id="10" name="Text Box 11"/>
            <p:cNvSpPr txBox="1">
              <a:spLocks noChangeArrowheads="1"/>
            </p:cNvSpPr>
            <p:nvPr/>
          </p:nvSpPr>
          <p:spPr bwMode="auto">
            <a:xfrm>
              <a:off x="1716" y="3077"/>
              <a:ext cx="1367" cy="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2"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9pPr>
            </a:lstStyle>
            <a:p>
              <a:pPr algn="ctr" eaLnBrk="1" latinLnBrk="1" hangingPunct="1">
                <a:spcBef>
                  <a:spcPct val="0"/>
                </a:spcBef>
                <a:buClrTx/>
                <a:buSzTx/>
                <a:buFontTx/>
                <a:buNone/>
              </a:pPr>
              <a:r>
                <a:rPr lang="zh-CN" altLang="en-US" sz="1000" b="1" dirty="0">
                  <a:solidFill>
                    <a:srgbClr val="110886"/>
                  </a:solidFill>
                  <a:latin typeface="微软雅黑" panose="020B0503020204020204" charset="-122"/>
                  <a:ea typeface="微软雅黑" panose="020B0503020204020204" charset="-122"/>
                </a:rPr>
                <a:t>冷却水</a:t>
              </a:r>
              <a:endParaRPr lang="zh-CN" altLang="en-US" sz="1000" b="1" dirty="0">
                <a:latin typeface="微软雅黑" panose="020B0503020204020204" charset="-122"/>
                <a:ea typeface="微软雅黑" panose="020B0503020204020204" charset="-122"/>
              </a:endParaRPr>
            </a:p>
          </p:txBody>
        </p:sp>
        <p:sp>
          <p:nvSpPr>
            <p:cNvPr id="11" name="Rectangle 34"/>
            <p:cNvSpPr>
              <a:spLocks noChangeArrowheads="1"/>
            </p:cNvSpPr>
            <p:nvPr/>
          </p:nvSpPr>
          <p:spPr bwMode="auto">
            <a:xfrm>
              <a:off x="228" y="305"/>
              <a:ext cx="1360" cy="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2"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9pPr>
            </a:lstStyle>
            <a:p>
              <a:pPr algn="ctr" eaLnBrk="1" hangingPunct="1">
                <a:lnSpc>
                  <a:spcPct val="80000"/>
                </a:lnSpc>
                <a:spcBef>
                  <a:spcPct val="20000"/>
                </a:spcBef>
                <a:buClrTx/>
                <a:buSzTx/>
                <a:buFontTx/>
                <a:buNone/>
              </a:pPr>
              <a:r>
                <a:rPr lang="zh-CN" altLang="en-US" sz="1000" b="1" dirty="0">
                  <a:solidFill>
                    <a:srgbClr val="110886"/>
                  </a:solidFill>
                  <a:latin typeface="微软雅黑" panose="020B0503020204020204" charset="-122"/>
                  <a:ea typeface="微软雅黑" panose="020B0503020204020204" charset="-122"/>
                </a:rPr>
                <a:t>基板</a:t>
              </a:r>
              <a:endParaRPr lang="en-US" altLang="zh-CN" sz="1000" b="1" dirty="0">
                <a:solidFill>
                  <a:srgbClr val="110886"/>
                </a:solidFill>
                <a:latin typeface="微软雅黑" panose="020B0503020204020204" charset="-122"/>
                <a:ea typeface="微软雅黑" panose="020B0503020204020204" charset="-122"/>
              </a:endParaRPr>
            </a:p>
          </p:txBody>
        </p:sp>
        <p:sp>
          <p:nvSpPr>
            <p:cNvPr id="12" name="Text Box 13"/>
            <p:cNvSpPr txBox="1">
              <a:spLocks noChangeArrowheads="1"/>
            </p:cNvSpPr>
            <p:nvPr/>
          </p:nvSpPr>
          <p:spPr bwMode="auto">
            <a:xfrm>
              <a:off x="115" y="1909"/>
              <a:ext cx="914" cy="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2"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9pPr>
            </a:lstStyle>
            <a:p>
              <a:pPr algn="ctr" eaLnBrk="1" latinLnBrk="1" hangingPunct="1">
                <a:spcBef>
                  <a:spcPct val="0"/>
                </a:spcBef>
                <a:buClrTx/>
                <a:buSzTx/>
                <a:buFontTx/>
                <a:buNone/>
              </a:pPr>
              <a:r>
                <a:rPr lang="zh-TW" altLang="zh-CN" sz="1000" b="1" dirty="0">
                  <a:solidFill>
                    <a:srgbClr val="110886"/>
                  </a:solidFill>
                  <a:latin typeface="微软雅黑" panose="020B0503020204020204" charset="-122"/>
                  <a:ea typeface="微软雅黑" panose="020B0503020204020204" charset="-122"/>
                </a:rPr>
                <a:t>坩埚</a:t>
              </a:r>
              <a:endParaRPr lang="zh-TW" altLang="zh-CN" sz="1000" b="1" dirty="0">
                <a:solidFill>
                  <a:srgbClr val="110886"/>
                </a:solidFill>
                <a:latin typeface="微软雅黑" panose="020B0503020204020204" charset="-122"/>
                <a:ea typeface="微软雅黑" panose="020B0503020204020204" charset="-122"/>
              </a:endParaRPr>
            </a:p>
          </p:txBody>
        </p:sp>
        <p:sp>
          <p:nvSpPr>
            <p:cNvPr id="13" name="Rectangle 34"/>
            <p:cNvSpPr>
              <a:spLocks noChangeArrowheads="1"/>
            </p:cNvSpPr>
            <p:nvPr/>
          </p:nvSpPr>
          <p:spPr bwMode="auto">
            <a:xfrm>
              <a:off x="228" y="998"/>
              <a:ext cx="1927" cy="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2"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sz="2400">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sz="2000">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2" charset="2"/>
                <a:buChar char=""/>
                <a:defRPr sz="1600">
                  <a:solidFill>
                    <a:schemeClr val="tx1"/>
                  </a:solidFill>
                  <a:latin typeface="Century Schoolbook" panose="02040604050505020304" pitchFamily="18" charset="0"/>
                </a:defRPr>
              </a:lvl9pPr>
            </a:lstStyle>
            <a:p>
              <a:pPr algn="ctr" eaLnBrk="1" hangingPunct="1">
                <a:lnSpc>
                  <a:spcPct val="80000"/>
                </a:lnSpc>
                <a:spcBef>
                  <a:spcPct val="20000"/>
                </a:spcBef>
                <a:buClrTx/>
                <a:buSzTx/>
                <a:buFontTx/>
                <a:buNone/>
              </a:pPr>
              <a:r>
                <a:rPr lang="zh-CN" altLang="en-US" sz="1000" b="1" dirty="0">
                  <a:solidFill>
                    <a:srgbClr val="110886"/>
                  </a:solidFill>
                  <a:latin typeface="微软雅黑" panose="020B0503020204020204" charset="-122"/>
                  <a:ea typeface="微软雅黑" panose="020B0503020204020204" charset="-122"/>
                </a:rPr>
                <a:t>蒸发源</a:t>
              </a:r>
              <a:endParaRPr lang="en-US" altLang="zh-CN" sz="1000" b="1" dirty="0">
                <a:solidFill>
                  <a:srgbClr val="110886"/>
                </a:solidFill>
                <a:latin typeface="微软雅黑" panose="020B0503020204020204" charset="-122"/>
                <a:ea typeface="微软雅黑" panose="020B0503020204020204" charset="-122"/>
              </a:endParaRPr>
            </a:p>
          </p:txBody>
        </p:sp>
      </p:grpSp>
      <p:grpSp>
        <p:nvGrpSpPr>
          <p:cNvPr id="15" name="组合 14"/>
          <p:cNvGrpSpPr/>
          <p:nvPr/>
        </p:nvGrpSpPr>
        <p:grpSpPr>
          <a:xfrm>
            <a:off x="5039301" y="2370427"/>
            <a:ext cx="6068901" cy="1832022"/>
            <a:chOff x="5061246" y="2019844"/>
            <a:chExt cx="6068901" cy="1832022"/>
          </a:xfrm>
        </p:grpSpPr>
        <p:sp>
          <p:nvSpPr>
            <p:cNvPr id="16" name="Oval 3">
              <a:hlinkClick r:id="rId5" action="ppaction://hlinksldjump"/>
            </p:cNvPr>
            <p:cNvSpPr>
              <a:spLocks noChangeArrowheads="1"/>
            </p:cNvSpPr>
            <p:nvPr/>
          </p:nvSpPr>
          <p:spPr bwMode="auto">
            <a:xfrm>
              <a:off x="9810528" y="3130178"/>
              <a:ext cx="1319619" cy="721688"/>
            </a:xfrm>
            <a:prstGeom prst="ellipse">
              <a:avLst/>
            </a:prstGeom>
            <a:solidFill>
              <a:schemeClr val="bg1"/>
            </a:solidFill>
            <a:ln w="9525">
              <a:solidFill>
                <a:schemeClr val="bg1"/>
              </a:solidFill>
              <a:rou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標楷體" pitchFamily="65" charset="-128"/>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標楷體" pitchFamily="65" charset="-128"/>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標楷體" pitchFamily="65" charset="-128"/>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標楷體" pitchFamily="65" charset="-128"/>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9pPr>
            </a:lstStyle>
            <a:p>
              <a:pPr algn="ctr">
                <a:spcBef>
                  <a:spcPct val="0"/>
                </a:spcBef>
                <a:buClrTx/>
                <a:buSzTx/>
                <a:buFontTx/>
                <a:buNone/>
              </a:pPr>
              <a:endParaRPr lang="zh-CN" altLang="en-US" sz="1200" dirty="0">
                <a:solidFill>
                  <a:schemeClr val="tx1"/>
                </a:solidFill>
                <a:latin typeface="微软雅黑" panose="020B0503020204020204" charset="-122"/>
                <a:ea typeface="微软雅黑" panose="020B0503020204020204" charset="-122"/>
                <a:cs typeface="方正仿宋_GB2312" panose="02000000000000000000" charset="-122"/>
              </a:endParaRPr>
            </a:p>
          </p:txBody>
        </p:sp>
        <p:sp>
          <p:nvSpPr>
            <p:cNvPr id="17" name="Oval 3">
              <a:hlinkClick r:id="rId5" action="ppaction://hlinksldjump"/>
            </p:cNvPr>
            <p:cNvSpPr>
              <a:spLocks noChangeArrowheads="1"/>
            </p:cNvSpPr>
            <p:nvPr/>
          </p:nvSpPr>
          <p:spPr bwMode="auto">
            <a:xfrm>
              <a:off x="8233654" y="3130178"/>
              <a:ext cx="1319619" cy="721688"/>
            </a:xfrm>
            <a:prstGeom prst="ellipse">
              <a:avLst/>
            </a:prstGeom>
            <a:solidFill>
              <a:schemeClr val="bg1"/>
            </a:solidFill>
            <a:ln w="9525">
              <a:solidFill>
                <a:schemeClr val="bg1"/>
              </a:solidFill>
              <a:rou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標楷體" pitchFamily="65" charset="-128"/>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標楷體" pitchFamily="65" charset="-128"/>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標楷體" pitchFamily="65" charset="-128"/>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標楷體" pitchFamily="65" charset="-128"/>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9pPr>
            </a:lstStyle>
            <a:p>
              <a:pPr algn="ctr">
                <a:spcBef>
                  <a:spcPct val="0"/>
                </a:spcBef>
                <a:buClrTx/>
                <a:buSzTx/>
                <a:buFontTx/>
                <a:buNone/>
              </a:pPr>
              <a:endParaRPr lang="zh-CN" altLang="en-US" sz="1200" dirty="0">
                <a:solidFill>
                  <a:schemeClr val="tx1"/>
                </a:solidFill>
                <a:latin typeface="微软雅黑" panose="020B0503020204020204" charset="-122"/>
                <a:ea typeface="微软雅黑" panose="020B0503020204020204" charset="-122"/>
                <a:cs typeface="方正仿宋_GB2312" panose="02000000000000000000" charset="-122"/>
              </a:endParaRPr>
            </a:p>
          </p:txBody>
        </p:sp>
        <p:sp>
          <p:nvSpPr>
            <p:cNvPr id="18" name="Oval 3">
              <a:hlinkClick r:id="rId5" action="ppaction://hlinksldjump"/>
            </p:cNvPr>
            <p:cNvSpPr>
              <a:spLocks noChangeArrowheads="1"/>
            </p:cNvSpPr>
            <p:nvPr/>
          </p:nvSpPr>
          <p:spPr bwMode="auto">
            <a:xfrm>
              <a:off x="6638119" y="3130178"/>
              <a:ext cx="1319619" cy="721688"/>
            </a:xfrm>
            <a:prstGeom prst="ellipse">
              <a:avLst/>
            </a:prstGeom>
            <a:solidFill>
              <a:schemeClr val="bg1"/>
            </a:solidFill>
            <a:ln w="9525">
              <a:solidFill>
                <a:schemeClr val="bg1"/>
              </a:solidFill>
              <a:rou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標楷體" pitchFamily="65" charset="-128"/>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標楷體" pitchFamily="65" charset="-128"/>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標楷體" pitchFamily="65" charset="-128"/>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標楷體" pitchFamily="65" charset="-128"/>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9pPr>
            </a:lstStyle>
            <a:p>
              <a:pPr algn="ctr">
                <a:spcBef>
                  <a:spcPct val="0"/>
                </a:spcBef>
                <a:buClrTx/>
                <a:buSzTx/>
                <a:buFontTx/>
                <a:buNone/>
              </a:pPr>
              <a:endParaRPr lang="zh-CN" altLang="en-US" sz="1200" dirty="0">
                <a:solidFill>
                  <a:schemeClr val="tx1"/>
                </a:solidFill>
                <a:latin typeface="微软雅黑" panose="020B0503020204020204" charset="-122"/>
                <a:ea typeface="微软雅黑" panose="020B0503020204020204" charset="-122"/>
                <a:cs typeface="方正仿宋_GB2312" panose="02000000000000000000" charset="-122"/>
              </a:endParaRPr>
            </a:p>
          </p:txBody>
        </p:sp>
        <p:sp>
          <p:nvSpPr>
            <p:cNvPr id="19" name="Oval 3">
              <a:hlinkClick r:id="rId5" action="ppaction://hlinksldjump"/>
            </p:cNvPr>
            <p:cNvSpPr>
              <a:spLocks noChangeArrowheads="1"/>
            </p:cNvSpPr>
            <p:nvPr/>
          </p:nvSpPr>
          <p:spPr bwMode="auto">
            <a:xfrm>
              <a:off x="5061246" y="3130178"/>
              <a:ext cx="1319619" cy="721688"/>
            </a:xfrm>
            <a:prstGeom prst="ellipse">
              <a:avLst/>
            </a:prstGeom>
            <a:solidFill>
              <a:schemeClr val="bg1"/>
            </a:solidFill>
            <a:ln w="9525">
              <a:solidFill>
                <a:schemeClr val="bg1"/>
              </a:solidFill>
              <a:rou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標楷體" pitchFamily="65" charset="-128"/>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標楷體" pitchFamily="65" charset="-128"/>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標楷體" pitchFamily="65" charset="-128"/>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標楷體" pitchFamily="65" charset="-128"/>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9pPr>
            </a:lstStyle>
            <a:p>
              <a:pPr algn="ctr">
                <a:spcBef>
                  <a:spcPct val="0"/>
                </a:spcBef>
                <a:buClrTx/>
                <a:buSzTx/>
                <a:buFontTx/>
                <a:buNone/>
              </a:pPr>
              <a:endParaRPr lang="zh-CN" altLang="en-US" sz="1200" dirty="0">
                <a:solidFill>
                  <a:schemeClr val="tx1"/>
                </a:solidFill>
                <a:latin typeface="微软雅黑" panose="020B0503020204020204" charset="-122"/>
                <a:ea typeface="微软雅黑" panose="020B0503020204020204" charset="-122"/>
                <a:cs typeface="方正仿宋_GB2312" panose="02000000000000000000" charset="-122"/>
              </a:endParaRPr>
            </a:p>
          </p:txBody>
        </p:sp>
        <p:sp>
          <p:nvSpPr>
            <p:cNvPr id="20" name="Oval 3">
              <a:hlinkClick r:id="rId5" action="ppaction://hlinksldjump"/>
            </p:cNvPr>
            <p:cNvSpPr>
              <a:spLocks noChangeArrowheads="1"/>
            </p:cNvSpPr>
            <p:nvPr/>
          </p:nvSpPr>
          <p:spPr bwMode="auto">
            <a:xfrm>
              <a:off x="9810528" y="2019844"/>
              <a:ext cx="1319619" cy="721688"/>
            </a:xfrm>
            <a:prstGeom prst="ellipse">
              <a:avLst/>
            </a:prstGeom>
            <a:solidFill>
              <a:schemeClr val="bg1"/>
            </a:solidFill>
            <a:ln w="9525">
              <a:solidFill>
                <a:schemeClr val="bg1"/>
              </a:solidFill>
              <a:rou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標楷體" pitchFamily="65" charset="-128"/>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標楷體" pitchFamily="65" charset="-128"/>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標楷體" pitchFamily="65" charset="-128"/>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標楷體" pitchFamily="65" charset="-128"/>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9pPr>
            </a:lstStyle>
            <a:p>
              <a:pPr algn="ctr">
                <a:spcBef>
                  <a:spcPct val="0"/>
                </a:spcBef>
                <a:buClrTx/>
                <a:buSzTx/>
                <a:buFontTx/>
                <a:buNone/>
              </a:pPr>
              <a:endParaRPr lang="zh-CN" altLang="en-US" sz="1200" dirty="0">
                <a:solidFill>
                  <a:schemeClr val="tx1"/>
                </a:solidFill>
                <a:latin typeface="微软雅黑" panose="020B0503020204020204" charset="-122"/>
                <a:ea typeface="微软雅黑" panose="020B0503020204020204" charset="-122"/>
                <a:cs typeface="方正仿宋_GB2312" panose="02000000000000000000" charset="-122"/>
              </a:endParaRPr>
            </a:p>
          </p:txBody>
        </p:sp>
        <p:sp>
          <p:nvSpPr>
            <p:cNvPr id="21" name="Oval 3">
              <a:hlinkClick r:id="rId5" action="ppaction://hlinksldjump"/>
            </p:cNvPr>
            <p:cNvSpPr>
              <a:spLocks noChangeArrowheads="1"/>
            </p:cNvSpPr>
            <p:nvPr/>
          </p:nvSpPr>
          <p:spPr bwMode="auto">
            <a:xfrm>
              <a:off x="8233654" y="2019844"/>
              <a:ext cx="1319619" cy="721688"/>
            </a:xfrm>
            <a:prstGeom prst="ellipse">
              <a:avLst/>
            </a:prstGeom>
            <a:solidFill>
              <a:schemeClr val="bg1"/>
            </a:solidFill>
            <a:ln w="9525">
              <a:solidFill>
                <a:schemeClr val="bg1"/>
              </a:solidFill>
              <a:rou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標楷體" pitchFamily="65" charset="-128"/>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標楷體" pitchFamily="65" charset="-128"/>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標楷體" pitchFamily="65" charset="-128"/>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標楷體" pitchFamily="65" charset="-128"/>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9pPr>
            </a:lstStyle>
            <a:p>
              <a:pPr algn="ctr">
                <a:spcBef>
                  <a:spcPct val="0"/>
                </a:spcBef>
                <a:buClrTx/>
                <a:buSzTx/>
                <a:buFontTx/>
                <a:buNone/>
              </a:pPr>
              <a:endParaRPr lang="zh-CN" altLang="en-US" sz="1200" dirty="0">
                <a:solidFill>
                  <a:schemeClr val="tx1"/>
                </a:solidFill>
                <a:latin typeface="微软雅黑" panose="020B0503020204020204" charset="-122"/>
                <a:ea typeface="微软雅黑" panose="020B0503020204020204" charset="-122"/>
                <a:cs typeface="方正仿宋_GB2312" panose="02000000000000000000" charset="-122"/>
              </a:endParaRPr>
            </a:p>
          </p:txBody>
        </p:sp>
        <p:sp>
          <p:nvSpPr>
            <p:cNvPr id="22" name="Oval 3">
              <a:hlinkClick r:id="rId5" action="ppaction://hlinksldjump"/>
            </p:cNvPr>
            <p:cNvSpPr>
              <a:spLocks noChangeArrowheads="1"/>
            </p:cNvSpPr>
            <p:nvPr/>
          </p:nvSpPr>
          <p:spPr bwMode="auto">
            <a:xfrm>
              <a:off x="6638119" y="2019844"/>
              <a:ext cx="1319619" cy="721688"/>
            </a:xfrm>
            <a:prstGeom prst="ellipse">
              <a:avLst/>
            </a:prstGeom>
            <a:solidFill>
              <a:schemeClr val="bg1"/>
            </a:solidFill>
            <a:ln w="9525">
              <a:solidFill>
                <a:schemeClr val="bg1"/>
              </a:solidFill>
              <a:rou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標楷體" pitchFamily="65" charset="-128"/>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標楷體" pitchFamily="65" charset="-128"/>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標楷體" pitchFamily="65" charset="-128"/>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標楷體" pitchFamily="65" charset="-128"/>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9pPr>
            </a:lstStyle>
            <a:p>
              <a:pPr algn="ctr">
                <a:spcBef>
                  <a:spcPct val="0"/>
                </a:spcBef>
                <a:buClrTx/>
                <a:buSzTx/>
                <a:buFontTx/>
                <a:buNone/>
              </a:pPr>
              <a:endParaRPr lang="zh-CN" altLang="en-US" sz="1200" dirty="0">
                <a:solidFill>
                  <a:schemeClr val="tx1"/>
                </a:solidFill>
                <a:latin typeface="微软雅黑" panose="020B0503020204020204" charset="-122"/>
                <a:ea typeface="微软雅黑" panose="020B0503020204020204" charset="-122"/>
                <a:cs typeface="方正仿宋_GB2312" panose="02000000000000000000" charset="-122"/>
              </a:endParaRPr>
            </a:p>
          </p:txBody>
        </p:sp>
        <p:sp>
          <p:nvSpPr>
            <p:cNvPr id="23" name="Oval 3">
              <a:hlinkClick r:id="rId5" action="ppaction://hlinksldjump"/>
            </p:cNvPr>
            <p:cNvSpPr>
              <a:spLocks noChangeArrowheads="1"/>
            </p:cNvSpPr>
            <p:nvPr/>
          </p:nvSpPr>
          <p:spPr bwMode="auto">
            <a:xfrm>
              <a:off x="5061246" y="2019844"/>
              <a:ext cx="1319619" cy="721688"/>
            </a:xfrm>
            <a:prstGeom prst="ellipse">
              <a:avLst/>
            </a:prstGeom>
            <a:solidFill>
              <a:schemeClr val="bg1"/>
            </a:solidFill>
            <a:ln w="9525">
              <a:solidFill>
                <a:schemeClr val="bg1"/>
              </a:solidFill>
              <a:round/>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標楷體" pitchFamily="65" charset="-128"/>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標楷體" pitchFamily="65" charset="-128"/>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標楷體" pitchFamily="65" charset="-128"/>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標楷體" pitchFamily="65" charset="-128"/>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9pPr>
            </a:lstStyle>
            <a:p>
              <a:pPr algn="ctr">
                <a:spcBef>
                  <a:spcPct val="0"/>
                </a:spcBef>
                <a:buClrTx/>
                <a:buSzTx/>
                <a:buFontTx/>
                <a:buNone/>
              </a:pPr>
              <a:endParaRPr lang="zh-CN" altLang="en-US" sz="1200" dirty="0">
                <a:solidFill>
                  <a:schemeClr val="tx1"/>
                </a:solidFill>
                <a:latin typeface="微软雅黑" panose="020B0503020204020204" charset="-122"/>
                <a:ea typeface="微软雅黑" panose="020B0503020204020204" charset="-122"/>
                <a:cs typeface="方正仿宋_GB2312" panose="02000000000000000000" charset="-122"/>
              </a:endParaRPr>
            </a:p>
          </p:txBody>
        </p:sp>
        <p:sp>
          <p:nvSpPr>
            <p:cNvPr id="24" name="AutoShape 9"/>
            <p:cNvSpPr>
              <a:spLocks noChangeArrowheads="1"/>
            </p:cNvSpPr>
            <p:nvPr/>
          </p:nvSpPr>
          <p:spPr bwMode="auto">
            <a:xfrm>
              <a:off x="6396333" y="2276576"/>
              <a:ext cx="259111" cy="200560"/>
            </a:xfrm>
            <a:prstGeom prst="rightArrow">
              <a:avLst>
                <a:gd name="adj1" fmla="val 50000"/>
                <a:gd name="adj2" fmla="val 32212"/>
              </a:avLst>
            </a:prstGeom>
            <a:solidFill>
              <a:srgbClr val="2F5597"/>
            </a:solidFill>
            <a:ln w="9525">
              <a:noFill/>
              <a:miter lim="800000"/>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標楷體" pitchFamily="65" charset="-128"/>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標楷體" pitchFamily="65" charset="-128"/>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標楷體" pitchFamily="65" charset="-128"/>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標楷體" pitchFamily="65" charset="-128"/>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9pPr>
            </a:lstStyle>
            <a:p>
              <a:pPr>
                <a:spcBef>
                  <a:spcPct val="0"/>
                </a:spcBef>
                <a:buClrTx/>
                <a:buSzTx/>
                <a:buFontTx/>
                <a:buNone/>
              </a:pPr>
              <a:endParaRPr lang="zh-CN" altLang="en-US" sz="1800">
                <a:solidFill>
                  <a:schemeClr val="tx1"/>
                </a:solidFill>
                <a:latin typeface="微软雅黑" panose="020B0503020204020204" charset="-122"/>
                <a:ea typeface="微软雅黑" panose="020B0503020204020204" charset="-122"/>
              </a:endParaRPr>
            </a:p>
          </p:txBody>
        </p:sp>
        <p:sp>
          <p:nvSpPr>
            <p:cNvPr id="25" name="AutoShape 10"/>
            <p:cNvSpPr>
              <a:spLocks noChangeArrowheads="1"/>
            </p:cNvSpPr>
            <p:nvPr/>
          </p:nvSpPr>
          <p:spPr bwMode="auto">
            <a:xfrm>
              <a:off x="9552063" y="2276576"/>
              <a:ext cx="259111" cy="200560"/>
            </a:xfrm>
            <a:prstGeom prst="rightArrow">
              <a:avLst>
                <a:gd name="adj1" fmla="val 50000"/>
                <a:gd name="adj2" fmla="val 32212"/>
              </a:avLst>
            </a:prstGeom>
            <a:solidFill>
              <a:srgbClr val="2F5597"/>
            </a:solidFill>
            <a:ln w="9525">
              <a:noFill/>
              <a:miter lim="800000"/>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標楷體" pitchFamily="65" charset="-128"/>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標楷體" pitchFamily="65" charset="-128"/>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標楷體" pitchFamily="65" charset="-128"/>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標楷體" pitchFamily="65" charset="-128"/>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9pPr>
            </a:lstStyle>
            <a:p>
              <a:pPr>
                <a:spcBef>
                  <a:spcPct val="0"/>
                </a:spcBef>
                <a:buClrTx/>
                <a:buSzTx/>
                <a:buFontTx/>
                <a:buNone/>
              </a:pPr>
              <a:endParaRPr lang="zh-CN" altLang="en-US" sz="1800">
                <a:solidFill>
                  <a:schemeClr val="tx1"/>
                </a:solidFill>
                <a:latin typeface="微软雅黑" panose="020B0503020204020204" charset="-122"/>
                <a:ea typeface="微软雅黑" panose="020B0503020204020204" charset="-122"/>
              </a:endParaRPr>
            </a:p>
          </p:txBody>
        </p:sp>
        <p:sp>
          <p:nvSpPr>
            <p:cNvPr id="26" name="AutoShape 11"/>
            <p:cNvSpPr>
              <a:spLocks noChangeArrowheads="1"/>
            </p:cNvSpPr>
            <p:nvPr/>
          </p:nvSpPr>
          <p:spPr bwMode="auto">
            <a:xfrm>
              <a:off x="7977330" y="2276576"/>
              <a:ext cx="257821" cy="200560"/>
            </a:xfrm>
            <a:prstGeom prst="rightArrow">
              <a:avLst>
                <a:gd name="adj1" fmla="val 50000"/>
                <a:gd name="adj2" fmla="val 32051"/>
              </a:avLst>
            </a:prstGeom>
            <a:solidFill>
              <a:srgbClr val="2F5597"/>
            </a:solidFill>
            <a:ln w="9525">
              <a:noFill/>
              <a:miter lim="800000"/>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標楷體" pitchFamily="65" charset="-128"/>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標楷體" pitchFamily="65" charset="-128"/>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標楷體" pitchFamily="65" charset="-128"/>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標楷體" pitchFamily="65" charset="-128"/>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9pPr>
            </a:lstStyle>
            <a:p>
              <a:pPr>
                <a:spcBef>
                  <a:spcPct val="0"/>
                </a:spcBef>
                <a:buClrTx/>
                <a:buSzTx/>
                <a:buFontTx/>
                <a:buNone/>
              </a:pPr>
              <a:endParaRPr lang="zh-CN" altLang="en-US" sz="1800">
                <a:solidFill>
                  <a:schemeClr val="tx1"/>
                </a:solidFill>
                <a:latin typeface="微软雅黑" panose="020B0503020204020204" charset="-122"/>
                <a:ea typeface="微软雅黑" panose="020B0503020204020204" charset="-122"/>
              </a:endParaRPr>
            </a:p>
          </p:txBody>
        </p:sp>
        <p:sp>
          <p:nvSpPr>
            <p:cNvPr id="27" name="AutoShape 12"/>
            <p:cNvSpPr>
              <a:spLocks noChangeArrowheads="1"/>
            </p:cNvSpPr>
            <p:nvPr/>
          </p:nvSpPr>
          <p:spPr bwMode="auto">
            <a:xfrm>
              <a:off x="10372180" y="2782298"/>
              <a:ext cx="185631" cy="308554"/>
            </a:xfrm>
            <a:prstGeom prst="downArrow">
              <a:avLst>
                <a:gd name="adj1" fmla="val 50000"/>
                <a:gd name="adj2" fmla="val 41667"/>
              </a:avLst>
            </a:prstGeom>
            <a:solidFill>
              <a:srgbClr val="2F5597"/>
            </a:solidFill>
            <a:ln w="9525">
              <a:noFill/>
              <a:miter lim="800000"/>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標楷體" pitchFamily="65" charset="-128"/>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標楷體" pitchFamily="65" charset="-128"/>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標楷體" pitchFamily="65" charset="-128"/>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標楷體" pitchFamily="65" charset="-128"/>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9pPr>
            </a:lstStyle>
            <a:p>
              <a:pPr>
                <a:spcBef>
                  <a:spcPct val="0"/>
                </a:spcBef>
                <a:buClrTx/>
                <a:buSzTx/>
                <a:buFontTx/>
                <a:buNone/>
              </a:pPr>
              <a:endParaRPr lang="zh-CN" altLang="en-US" sz="1800">
                <a:solidFill>
                  <a:schemeClr val="tx1"/>
                </a:solidFill>
                <a:latin typeface="微软雅黑" panose="020B0503020204020204" charset="-122"/>
                <a:ea typeface="微软雅黑" panose="020B0503020204020204" charset="-122"/>
              </a:endParaRPr>
            </a:p>
          </p:txBody>
        </p:sp>
        <p:sp>
          <p:nvSpPr>
            <p:cNvPr id="28" name="AutoShape 13"/>
            <p:cNvSpPr>
              <a:spLocks noChangeArrowheads="1"/>
            </p:cNvSpPr>
            <p:nvPr/>
          </p:nvSpPr>
          <p:spPr bwMode="auto">
            <a:xfrm>
              <a:off x="7973336" y="3409493"/>
              <a:ext cx="259111" cy="200560"/>
            </a:xfrm>
            <a:prstGeom prst="leftArrow">
              <a:avLst>
                <a:gd name="adj1" fmla="val 50000"/>
                <a:gd name="adj2" fmla="val 32212"/>
              </a:avLst>
            </a:prstGeom>
            <a:solidFill>
              <a:srgbClr val="2F5597"/>
            </a:solidFill>
            <a:ln w="9525">
              <a:noFill/>
              <a:miter lim="800000"/>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標楷體" pitchFamily="65" charset="-128"/>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標楷體" pitchFamily="65" charset="-128"/>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標楷體" pitchFamily="65" charset="-128"/>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標楷體" pitchFamily="65" charset="-128"/>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9pPr>
            </a:lstStyle>
            <a:p>
              <a:pPr>
                <a:spcBef>
                  <a:spcPct val="0"/>
                </a:spcBef>
                <a:buClrTx/>
                <a:buSzTx/>
                <a:buFontTx/>
                <a:buNone/>
              </a:pPr>
              <a:endParaRPr lang="zh-CN" altLang="en-US" sz="1800">
                <a:solidFill>
                  <a:schemeClr val="tx1"/>
                </a:solidFill>
                <a:latin typeface="微软雅黑" panose="020B0503020204020204" charset="-122"/>
                <a:ea typeface="微软雅黑" panose="020B0503020204020204" charset="-122"/>
              </a:endParaRPr>
            </a:p>
          </p:txBody>
        </p:sp>
        <p:sp>
          <p:nvSpPr>
            <p:cNvPr id="29" name="AutoShape 14"/>
            <p:cNvSpPr>
              <a:spLocks noChangeArrowheads="1"/>
            </p:cNvSpPr>
            <p:nvPr/>
          </p:nvSpPr>
          <p:spPr bwMode="auto">
            <a:xfrm>
              <a:off x="6373557" y="3432634"/>
              <a:ext cx="257821" cy="200560"/>
            </a:xfrm>
            <a:prstGeom prst="leftArrow">
              <a:avLst>
                <a:gd name="adj1" fmla="val 50000"/>
                <a:gd name="adj2" fmla="val 32051"/>
              </a:avLst>
            </a:prstGeom>
            <a:solidFill>
              <a:srgbClr val="2F5597"/>
            </a:solidFill>
            <a:ln w="9525">
              <a:noFill/>
              <a:miter lim="800000"/>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標楷體" pitchFamily="65" charset="-128"/>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標楷體" pitchFamily="65" charset="-128"/>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標楷體" pitchFamily="65" charset="-128"/>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標楷體" pitchFamily="65" charset="-128"/>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9pPr>
            </a:lstStyle>
            <a:p>
              <a:pPr>
                <a:spcBef>
                  <a:spcPct val="0"/>
                </a:spcBef>
                <a:buClrTx/>
                <a:buSzTx/>
                <a:buFontTx/>
                <a:buNone/>
              </a:pPr>
              <a:endParaRPr lang="zh-CN" altLang="en-US" sz="1800">
                <a:solidFill>
                  <a:schemeClr val="tx1"/>
                </a:solidFill>
                <a:latin typeface="微软雅黑" panose="020B0503020204020204" charset="-122"/>
                <a:ea typeface="微软雅黑" panose="020B0503020204020204" charset="-122"/>
              </a:endParaRPr>
            </a:p>
          </p:txBody>
        </p:sp>
        <p:sp>
          <p:nvSpPr>
            <p:cNvPr id="30" name="AutoShape 18"/>
            <p:cNvSpPr>
              <a:spLocks noChangeArrowheads="1"/>
            </p:cNvSpPr>
            <p:nvPr/>
          </p:nvSpPr>
          <p:spPr bwMode="auto">
            <a:xfrm>
              <a:off x="9534507" y="3373495"/>
              <a:ext cx="260399" cy="200560"/>
            </a:xfrm>
            <a:prstGeom prst="leftArrow">
              <a:avLst>
                <a:gd name="adj1" fmla="val 50000"/>
                <a:gd name="adj2" fmla="val 32372"/>
              </a:avLst>
            </a:prstGeom>
            <a:solidFill>
              <a:srgbClr val="2F5597"/>
            </a:solidFill>
            <a:ln w="9525">
              <a:noFill/>
              <a:miter lim="800000"/>
            </a:ln>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標楷體" pitchFamily="65" charset="-128"/>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標楷體" pitchFamily="65" charset="-128"/>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標楷體" pitchFamily="65" charset="-128"/>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標楷體" pitchFamily="65" charset="-128"/>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標楷體" pitchFamily="65" charset="-128"/>
                </a:defRPr>
              </a:lvl9pPr>
            </a:lstStyle>
            <a:p>
              <a:pPr>
                <a:spcBef>
                  <a:spcPct val="0"/>
                </a:spcBef>
                <a:buClrTx/>
                <a:buSzTx/>
                <a:buFontTx/>
                <a:buNone/>
              </a:pPr>
              <a:endParaRPr lang="zh-CN" altLang="en-US" sz="1800">
                <a:solidFill>
                  <a:schemeClr val="tx1"/>
                </a:solidFill>
                <a:latin typeface="微软雅黑" panose="020B0503020204020204" charset="-122"/>
                <a:ea typeface="微软雅黑" panose="020B0503020204020204" charset="-122"/>
              </a:endParaRPr>
            </a:p>
          </p:txBody>
        </p:sp>
        <p:sp>
          <p:nvSpPr>
            <p:cNvPr id="31" name="Rectangle 3"/>
            <p:cNvSpPr txBox="1">
              <a:spLocks noChangeArrowheads="1"/>
            </p:cNvSpPr>
            <p:nvPr/>
          </p:nvSpPr>
          <p:spPr>
            <a:xfrm>
              <a:off x="5175380" y="2216508"/>
              <a:ext cx="1427209" cy="379711"/>
            </a:xfrm>
            <a:prstGeom prst="rect">
              <a:avLst/>
            </a:prstGeom>
          </p:spPr>
          <p:txBody>
            <a:bodyPr/>
            <a:lstStyle>
              <a:defPPr>
                <a:defRPr lang="zh-CN"/>
              </a:defPPr>
              <a:lvl1pPr marL="228600" indent="-228600">
                <a:lnSpc>
                  <a:spcPct val="100000"/>
                </a:lnSpc>
                <a:spcBef>
                  <a:spcPts val="1000"/>
                </a:spcBef>
                <a:buFont typeface="Arial" panose="020B0604020202020204" pitchFamily="34" charset="0"/>
                <a:buChar char="•"/>
                <a:defRPr sz="1600">
                  <a:latin typeface="微软雅黑" panose="020B0503020204020204" charset="-122"/>
                  <a:ea typeface="微软雅黑" panose="020B050302020402020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zh-CN" altLang="en-US" sz="1800" dirty="0">
                  <a:solidFill>
                    <a:schemeClr val="tx1"/>
                  </a:solidFill>
                  <a:cs typeface="方正仿宋_GB2312" panose="02000000000000000000" charset="-122"/>
                </a:rPr>
                <a:t>进料检验</a:t>
              </a:r>
              <a:endParaRPr lang="zh-CN" altLang="en-US" sz="1800" dirty="0">
                <a:solidFill>
                  <a:schemeClr val="tx1"/>
                </a:solidFill>
                <a:cs typeface="方正仿宋_GB2312" panose="02000000000000000000" charset="-122"/>
              </a:endParaRPr>
            </a:p>
          </p:txBody>
        </p:sp>
        <p:sp>
          <p:nvSpPr>
            <p:cNvPr id="32" name="Rectangle 3"/>
            <p:cNvSpPr txBox="1">
              <a:spLocks noChangeArrowheads="1"/>
            </p:cNvSpPr>
            <p:nvPr/>
          </p:nvSpPr>
          <p:spPr>
            <a:xfrm>
              <a:off x="6864586" y="2216508"/>
              <a:ext cx="889231" cy="379711"/>
            </a:xfrm>
            <a:prstGeom prst="rect">
              <a:avLst/>
            </a:prstGeom>
          </p:spPr>
          <p:txBody>
            <a:bodyPr/>
            <a:lstStyle>
              <a:defPPr>
                <a:defRPr lang="zh-CN"/>
              </a:defPPr>
              <a:lvl1pPr marL="228600" indent="-228600">
                <a:lnSpc>
                  <a:spcPct val="100000"/>
                </a:lnSpc>
                <a:spcBef>
                  <a:spcPts val="1000"/>
                </a:spcBef>
                <a:buFont typeface="Arial" panose="020B0604020202020204" pitchFamily="34" charset="0"/>
                <a:buChar char="•"/>
                <a:defRPr sz="1600">
                  <a:latin typeface="微软雅黑" panose="020B0503020204020204" charset="-122"/>
                  <a:ea typeface="微软雅黑" panose="020B050302020402020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zh-CN" altLang="en-US" sz="1800" dirty="0">
                  <a:solidFill>
                    <a:schemeClr val="tx1"/>
                  </a:solidFill>
                  <a:cs typeface="微软雅黑" panose="020B0503020204020204" charset="-122"/>
                </a:rPr>
                <a:t>上  料</a:t>
              </a:r>
              <a:endParaRPr lang="zh-CN" altLang="en-US" sz="1800" dirty="0">
                <a:solidFill>
                  <a:schemeClr val="tx1"/>
                </a:solidFill>
                <a:cs typeface="微软雅黑" panose="020B0503020204020204" charset="-122"/>
              </a:endParaRPr>
            </a:p>
          </p:txBody>
        </p:sp>
        <p:sp>
          <p:nvSpPr>
            <p:cNvPr id="33" name="Rectangle 3"/>
            <p:cNvSpPr txBox="1">
              <a:spLocks noChangeArrowheads="1"/>
            </p:cNvSpPr>
            <p:nvPr/>
          </p:nvSpPr>
          <p:spPr>
            <a:xfrm>
              <a:off x="8432128" y="2216508"/>
              <a:ext cx="889231" cy="379711"/>
            </a:xfrm>
            <a:prstGeom prst="rect">
              <a:avLst/>
            </a:prstGeom>
          </p:spPr>
          <p:txBody>
            <a:bodyPr/>
            <a:lstStyle>
              <a:defPPr>
                <a:defRPr lang="zh-CN"/>
              </a:defPPr>
              <a:lvl1pPr marL="228600" indent="-228600">
                <a:lnSpc>
                  <a:spcPct val="100000"/>
                </a:lnSpc>
                <a:spcBef>
                  <a:spcPts val="1000"/>
                </a:spcBef>
                <a:buFont typeface="Arial" panose="020B0604020202020204" pitchFamily="34" charset="0"/>
                <a:buChar char="•"/>
                <a:defRPr sz="1600">
                  <a:latin typeface="微软雅黑" panose="020B0503020204020204" charset="-122"/>
                  <a:ea typeface="微软雅黑" panose="020B050302020402020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zh-CN" altLang="en-US" sz="1800" dirty="0">
                  <a:solidFill>
                    <a:schemeClr val="tx1"/>
                  </a:solidFill>
                  <a:cs typeface="微软雅黑" panose="020B0503020204020204" charset="-122"/>
                </a:rPr>
                <a:t>清  洗</a:t>
              </a:r>
              <a:endParaRPr lang="zh-CN" altLang="en-US" sz="1800" dirty="0">
                <a:solidFill>
                  <a:schemeClr val="tx1"/>
                </a:solidFill>
                <a:cs typeface="微软雅黑" panose="020B0503020204020204" charset="-122"/>
              </a:endParaRPr>
            </a:p>
          </p:txBody>
        </p:sp>
        <p:sp>
          <p:nvSpPr>
            <p:cNvPr id="34" name="Rectangle 3"/>
            <p:cNvSpPr txBox="1">
              <a:spLocks noChangeArrowheads="1"/>
            </p:cNvSpPr>
            <p:nvPr/>
          </p:nvSpPr>
          <p:spPr>
            <a:xfrm>
              <a:off x="10083172" y="2216508"/>
              <a:ext cx="889231" cy="379711"/>
            </a:xfrm>
            <a:prstGeom prst="rect">
              <a:avLst/>
            </a:prstGeom>
          </p:spPr>
          <p:txBody>
            <a:bodyPr/>
            <a:lstStyle>
              <a:defPPr>
                <a:defRPr lang="zh-CN"/>
              </a:defPPr>
              <a:lvl1pPr marL="228600" indent="-228600">
                <a:lnSpc>
                  <a:spcPct val="100000"/>
                </a:lnSpc>
                <a:spcBef>
                  <a:spcPts val="1000"/>
                </a:spcBef>
                <a:buFont typeface="Arial" panose="020B0604020202020204" pitchFamily="34" charset="0"/>
                <a:buChar char="•"/>
                <a:defRPr sz="1600">
                  <a:latin typeface="微软雅黑" panose="020B0503020204020204" charset="-122"/>
                  <a:ea typeface="微软雅黑" panose="020B050302020402020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zh-CN" altLang="en-US" sz="1800" dirty="0">
                  <a:solidFill>
                    <a:schemeClr val="tx1"/>
                  </a:solidFill>
                  <a:cs typeface="微软雅黑" panose="020B0503020204020204" charset="-122"/>
                </a:rPr>
                <a:t>镀   膜</a:t>
              </a:r>
              <a:endParaRPr lang="zh-CN" altLang="en-US" sz="1800" dirty="0">
                <a:solidFill>
                  <a:schemeClr val="tx1"/>
                </a:solidFill>
                <a:cs typeface="微软雅黑" panose="020B0503020204020204" charset="-122"/>
              </a:endParaRPr>
            </a:p>
          </p:txBody>
        </p:sp>
        <p:sp>
          <p:nvSpPr>
            <p:cNvPr id="35" name="Rectangle 3"/>
            <p:cNvSpPr txBox="1">
              <a:spLocks noChangeArrowheads="1"/>
            </p:cNvSpPr>
            <p:nvPr/>
          </p:nvSpPr>
          <p:spPr>
            <a:xfrm>
              <a:off x="5190360" y="3338818"/>
              <a:ext cx="1205485" cy="379711"/>
            </a:xfrm>
            <a:prstGeom prst="rect">
              <a:avLst/>
            </a:prstGeom>
          </p:spPr>
          <p:txBody>
            <a:bodyPr/>
            <a:lstStyle>
              <a:defPPr>
                <a:defRPr lang="zh-CN"/>
              </a:defPPr>
              <a:lvl1pPr marL="228600" indent="-228600">
                <a:lnSpc>
                  <a:spcPct val="100000"/>
                </a:lnSpc>
                <a:spcBef>
                  <a:spcPts val="1000"/>
                </a:spcBef>
                <a:buFont typeface="Arial" panose="020B0604020202020204" pitchFamily="34" charset="0"/>
                <a:buChar char="•"/>
                <a:defRPr sz="1600">
                  <a:latin typeface="微软雅黑" panose="020B0503020204020204" charset="-122"/>
                  <a:ea typeface="微软雅黑" panose="020B050302020402020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zh-CN" altLang="en-US" sz="1800" dirty="0">
                  <a:solidFill>
                    <a:schemeClr val="tx1"/>
                  </a:solidFill>
                  <a:cs typeface="方正仿宋_GB2312" panose="02000000000000000000" charset="-122"/>
                </a:rPr>
                <a:t>运输出货</a:t>
              </a:r>
              <a:endParaRPr lang="zh-CN" altLang="en-US" sz="1800" dirty="0">
                <a:solidFill>
                  <a:schemeClr val="tx1"/>
                </a:solidFill>
                <a:cs typeface="方正仿宋_GB2312" panose="02000000000000000000" charset="-122"/>
              </a:endParaRPr>
            </a:p>
          </p:txBody>
        </p:sp>
        <p:sp>
          <p:nvSpPr>
            <p:cNvPr id="36" name="Rectangle 3"/>
            <p:cNvSpPr txBox="1">
              <a:spLocks noChangeArrowheads="1"/>
            </p:cNvSpPr>
            <p:nvPr/>
          </p:nvSpPr>
          <p:spPr>
            <a:xfrm>
              <a:off x="6780284" y="3338818"/>
              <a:ext cx="1205485" cy="379711"/>
            </a:xfrm>
            <a:prstGeom prst="rect">
              <a:avLst/>
            </a:prstGeom>
          </p:spPr>
          <p:txBody>
            <a:bodyPr/>
            <a:lstStyle>
              <a:defPPr>
                <a:defRPr lang="zh-CN"/>
              </a:defPPr>
              <a:lvl1pPr marL="228600" indent="-228600">
                <a:lnSpc>
                  <a:spcPct val="100000"/>
                </a:lnSpc>
                <a:spcBef>
                  <a:spcPts val="1000"/>
                </a:spcBef>
                <a:buFont typeface="Arial" panose="020B0604020202020204" pitchFamily="34" charset="0"/>
                <a:buChar char="•"/>
                <a:defRPr sz="1600">
                  <a:latin typeface="微软雅黑" panose="020B0503020204020204" charset="-122"/>
                  <a:ea typeface="微软雅黑" panose="020B050302020402020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zh-CN" altLang="en-US" sz="1800" dirty="0">
                  <a:solidFill>
                    <a:schemeClr val="tx1"/>
                  </a:solidFill>
                  <a:cs typeface="方正仿宋_GB2312" panose="02000000000000000000" charset="-122"/>
                </a:rPr>
                <a:t>出货检验</a:t>
              </a:r>
              <a:endParaRPr lang="zh-CN" altLang="en-US" sz="1800" dirty="0">
                <a:solidFill>
                  <a:schemeClr val="tx1"/>
                </a:solidFill>
                <a:cs typeface="方正仿宋_GB2312" panose="02000000000000000000" charset="-122"/>
              </a:endParaRPr>
            </a:p>
          </p:txBody>
        </p:sp>
        <p:sp>
          <p:nvSpPr>
            <p:cNvPr id="37" name="Rectangle 3"/>
            <p:cNvSpPr txBox="1">
              <a:spLocks noChangeArrowheads="1"/>
            </p:cNvSpPr>
            <p:nvPr/>
          </p:nvSpPr>
          <p:spPr>
            <a:xfrm>
              <a:off x="8515781" y="3329487"/>
              <a:ext cx="820485" cy="379711"/>
            </a:xfrm>
            <a:prstGeom prst="rect">
              <a:avLst/>
            </a:prstGeom>
          </p:spPr>
          <p:txBody>
            <a:bodyPr/>
            <a:lstStyle>
              <a:defPPr>
                <a:defRPr lang="zh-CN"/>
              </a:defPPr>
              <a:lvl1pPr marL="228600" indent="-228600">
                <a:lnSpc>
                  <a:spcPct val="100000"/>
                </a:lnSpc>
                <a:spcBef>
                  <a:spcPts val="1000"/>
                </a:spcBef>
                <a:buFont typeface="Arial" panose="020B0604020202020204" pitchFamily="34" charset="0"/>
                <a:buChar char="•"/>
                <a:defRPr sz="1600">
                  <a:latin typeface="微软雅黑" panose="020B0503020204020204" charset="-122"/>
                  <a:ea typeface="微软雅黑" panose="020B050302020402020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zh-CN" altLang="en-US" sz="1800" dirty="0">
                  <a:solidFill>
                    <a:schemeClr val="tx1"/>
                  </a:solidFill>
                  <a:cs typeface="微软雅黑" panose="020B0503020204020204" charset="-122"/>
                </a:rPr>
                <a:t>包  装</a:t>
              </a:r>
              <a:endParaRPr lang="zh-CN" altLang="en-US" sz="1800" dirty="0">
                <a:solidFill>
                  <a:schemeClr val="tx1"/>
                </a:solidFill>
                <a:cs typeface="微软雅黑" panose="020B0503020204020204" charset="-122"/>
              </a:endParaRPr>
            </a:p>
          </p:txBody>
        </p:sp>
        <p:sp>
          <p:nvSpPr>
            <p:cNvPr id="38" name="Rectangle 3"/>
            <p:cNvSpPr txBox="1">
              <a:spLocks noChangeArrowheads="1"/>
            </p:cNvSpPr>
            <p:nvPr/>
          </p:nvSpPr>
          <p:spPr>
            <a:xfrm>
              <a:off x="9943289" y="3329487"/>
              <a:ext cx="1142613" cy="379711"/>
            </a:xfrm>
            <a:prstGeom prst="rect">
              <a:avLst/>
            </a:prstGeom>
          </p:spPr>
          <p:txBody>
            <a:bodyPr/>
            <a:lstStyle>
              <a:defPPr>
                <a:defRPr lang="zh-CN"/>
              </a:defPPr>
              <a:lvl1pPr marL="228600" indent="-228600">
                <a:lnSpc>
                  <a:spcPct val="100000"/>
                </a:lnSpc>
                <a:spcBef>
                  <a:spcPts val="1000"/>
                </a:spcBef>
                <a:buFont typeface="Arial" panose="020B0604020202020204" pitchFamily="34" charset="0"/>
                <a:buChar char="•"/>
                <a:defRPr sz="1600">
                  <a:latin typeface="微软雅黑" panose="020B0503020204020204" charset="-122"/>
                  <a:ea typeface="微软雅黑" panose="020B050302020402020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zh-CN" altLang="en-US" sz="1800" dirty="0">
                  <a:solidFill>
                    <a:schemeClr val="tx1"/>
                  </a:solidFill>
                  <a:cs typeface="方正仿宋_GB2312" panose="02000000000000000000" charset="-122"/>
                </a:rPr>
                <a:t>制程检验</a:t>
              </a:r>
              <a:endParaRPr lang="zh-CN" altLang="en-US" sz="1800" dirty="0">
                <a:solidFill>
                  <a:schemeClr val="tx1"/>
                </a:solidFill>
                <a:cs typeface="方正仿宋_GB2312" panose="02000000000000000000" charset="-122"/>
              </a:endParaRPr>
            </a:p>
          </p:txBody>
        </p:sp>
      </p:grpSp>
      <p:sp>
        <p:nvSpPr>
          <p:cNvPr id="40" name="圆角矩形 54"/>
          <p:cNvSpPr/>
          <p:nvPr/>
        </p:nvSpPr>
        <p:spPr>
          <a:xfrm>
            <a:off x="4796844" y="4555707"/>
            <a:ext cx="6570571" cy="2115603"/>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Rectangle 3"/>
          <p:cNvSpPr txBox="1">
            <a:spLocks noChangeArrowheads="1"/>
          </p:cNvSpPr>
          <p:nvPr/>
        </p:nvSpPr>
        <p:spPr>
          <a:xfrm>
            <a:off x="5070960" y="4654852"/>
            <a:ext cx="6037242" cy="2115600"/>
          </a:xfrm>
          <a:prstGeom prst="rect">
            <a:avLst/>
          </a:prstGeom>
        </p:spPr>
        <p:txBody>
          <a:bodyPr/>
          <a:lstStyle>
            <a:defPPr>
              <a:defRPr lang="zh-CN"/>
            </a:defPPr>
            <a:lvl1pPr marL="228600" indent="-228600">
              <a:lnSpc>
                <a:spcPct val="100000"/>
              </a:lnSpc>
              <a:spcBef>
                <a:spcPts val="1000"/>
              </a:spcBef>
              <a:buFont typeface="Arial" panose="020B0604020202020204" pitchFamily="34" charset="0"/>
              <a:buChar char="•"/>
              <a:defRPr sz="1600">
                <a:latin typeface="微软雅黑" panose="020B0503020204020204" charset="-122"/>
                <a:ea typeface="微软雅黑" panose="020B050302020402020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1400" b="0" i="0" dirty="0">
                <a:solidFill>
                  <a:srgbClr val="2F5597"/>
                </a:solidFill>
                <a:effectLst/>
              </a:rPr>
              <a:t>光学镀膜是指在元件上镀上一层或多层薄膜来改变光的传播特性，其基本上是借由干涉作用来实现效果的。</a:t>
            </a:r>
            <a:endParaRPr lang="en-US" altLang="zh-CN" sz="1400" b="0" i="0" dirty="0">
              <a:solidFill>
                <a:srgbClr val="2F5597"/>
              </a:solidFill>
              <a:effectLst/>
            </a:endParaRPr>
          </a:p>
          <a:p>
            <a:r>
              <a:rPr lang="zh-CN" altLang="en-US" sz="1400" b="1" i="0" dirty="0">
                <a:solidFill>
                  <a:schemeClr val="tx1"/>
                </a:solidFill>
                <a:effectLst/>
              </a:rPr>
              <a:t>环保制程、完全无污染</a:t>
            </a:r>
            <a:r>
              <a:rPr lang="zh-CN" altLang="en-US" sz="1400" b="0" i="0" dirty="0">
                <a:solidFill>
                  <a:srgbClr val="2F5597"/>
                </a:solidFill>
                <a:effectLst/>
              </a:rPr>
              <a:t>、政府鼓励之高科技产业。</a:t>
            </a:r>
            <a:endParaRPr lang="en-US" altLang="zh-CN" sz="1400" b="0" i="0" dirty="0">
              <a:solidFill>
                <a:srgbClr val="2F5597"/>
              </a:solidFill>
              <a:effectLst/>
            </a:endParaRPr>
          </a:p>
          <a:p>
            <a:r>
              <a:rPr lang="zh-CN" altLang="en-US" sz="1400" b="0" i="0" dirty="0">
                <a:solidFill>
                  <a:srgbClr val="2F5597"/>
                </a:solidFill>
                <a:effectLst/>
              </a:rPr>
              <a:t>主要处理 增透膜或抗反射膜（</a:t>
            </a:r>
            <a:r>
              <a:rPr lang="en-GB" altLang="zh-CN" sz="1400" b="0" i="0" dirty="0">
                <a:solidFill>
                  <a:srgbClr val="2F5597"/>
                </a:solidFill>
                <a:effectLst/>
              </a:rPr>
              <a:t>AR Coating</a:t>
            </a:r>
            <a:r>
              <a:rPr lang="zh-CN" altLang="en-GB" sz="1400" b="0" i="0" dirty="0">
                <a:solidFill>
                  <a:srgbClr val="2F5597"/>
                </a:solidFill>
                <a:effectLst/>
              </a:rPr>
              <a:t>） ；</a:t>
            </a:r>
            <a:r>
              <a:rPr lang="zh-CN" altLang="en-US" sz="1400" b="0" i="0" dirty="0">
                <a:solidFill>
                  <a:srgbClr val="2F5597"/>
                </a:solidFill>
                <a:effectLst/>
              </a:rPr>
              <a:t>防污膜（</a:t>
            </a:r>
            <a:r>
              <a:rPr lang="en-GB" altLang="zh-CN" sz="1400" b="0" i="0" dirty="0">
                <a:solidFill>
                  <a:srgbClr val="2F5597"/>
                </a:solidFill>
                <a:effectLst/>
              </a:rPr>
              <a:t>AF Coating</a:t>
            </a:r>
            <a:r>
              <a:rPr lang="zh-CN" altLang="en-GB" sz="1400" b="0" i="0" dirty="0">
                <a:solidFill>
                  <a:srgbClr val="2F5597"/>
                </a:solidFill>
                <a:effectLst/>
              </a:rPr>
              <a:t>）；</a:t>
            </a:r>
            <a:r>
              <a:rPr lang="zh-CN" altLang="en-US" sz="1400" b="0" i="0" dirty="0">
                <a:solidFill>
                  <a:srgbClr val="2F5597"/>
                </a:solidFill>
                <a:effectLst/>
              </a:rPr>
              <a:t>红外线增透（ </a:t>
            </a:r>
            <a:r>
              <a:rPr lang="en-GB" altLang="zh-CN" sz="1400" b="0" i="0" dirty="0">
                <a:solidFill>
                  <a:srgbClr val="2F5597"/>
                </a:solidFill>
                <a:effectLst/>
              </a:rPr>
              <a:t>IR</a:t>
            </a:r>
            <a:r>
              <a:rPr lang="zh-CN" altLang="en-GB" sz="1400" b="0" i="0" dirty="0">
                <a:solidFill>
                  <a:srgbClr val="2F5597"/>
                </a:solidFill>
                <a:effectLst/>
              </a:rPr>
              <a:t>）； </a:t>
            </a:r>
            <a:r>
              <a:rPr lang="zh-CN" altLang="en-US" sz="1400" b="0" i="0" dirty="0">
                <a:solidFill>
                  <a:srgbClr val="2F5597"/>
                </a:solidFill>
                <a:effectLst/>
              </a:rPr>
              <a:t>外观彩色镀膜；纹理增透高亮膜等。</a:t>
            </a:r>
            <a:endParaRPr lang="en-US" altLang="zh-CN" sz="1400" b="0" i="0" dirty="0">
              <a:solidFill>
                <a:srgbClr val="2F5597"/>
              </a:solidFill>
              <a:effectLst/>
            </a:endParaRPr>
          </a:p>
          <a:p>
            <a:r>
              <a:rPr lang="zh-CN" altLang="en-US" sz="1400" b="1" i="0" dirty="0">
                <a:solidFill>
                  <a:schemeClr val="tx1"/>
                </a:solidFill>
                <a:effectLst/>
              </a:rPr>
              <a:t>基材多样性</a:t>
            </a:r>
            <a:r>
              <a:rPr lang="zh-CN" altLang="en-US" sz="1400" b="1" i="0" dirty="0">
                <a:solidFill>
                  <a:srgbClr val="2F5597"/>
                </a:solidFill>
                <a:effectLst/>
              </a:rPr>
              <a:t> </a:t>
            </a:r>
            <a:r>
              <a:rPr lang="en-US" altLang="zh-CN" sz="1400" b="0" i="0" dirty="0">
                <a:solidFill>
                  <a:srgbClr val="2F5597"/>
                </a:solidFill>
                <a:effectLst/>
              </a:rPr>
              <a:t>(</a:t>
            </a:r>
            <a:r>
              <a:rPr lang="en-GB" altLang="zh-CN" sz="1400" b="0" i="0" dirty="0">
                <a:solidFill>
                  <a:srgbClr val="2F5597"/>
                </a:solidFill>
                <a:effectLst/>
              </a:rPr>
              <a:t>PMMA/PC/PET/ </a:t>
            </a:r>
            <a:r>
              <a:rPr lang="zh-CN" altLang="en-US" sz="1400" b="0" i="0" dirty="0">
                <a:solidFill>
                  <a:srgbClr val="2F5597"/>
                </a:solidFill>
                <a:effectLst/>
              </a:rPr>
              <a:t>玻璃 </a:t>
            </a:r>
            <a:r>
              <a:rPr lang="en-US" altLang="zh-CN" sz="1400" b="0" i="0" dirty="0">
                <a:solidFill>
                  <a:srgbClr val="2F5597"/>
                </a:solidFill>
                <a:effectLst/>
              </a:rPr>
              <a:t>/ </a:t>
            </a:r>
            <a:r>
              <a:rPr lang="zh-CN" altLang="en-US" sz="1400" b="0" i="0" dirty="0">
                <a:solidFill>
                  <a:srgbClr val="2F5597"/>
                </a:solidFill>
                <a:effectLst/>
              </a:rPr>
              <a:t>蓝宝石等</a:t>
            </a:r>
            <a:r>
              <a:rPr lang="en-US" altLang="zh-CN" sz="1400" b="0" i="0" dirty="0">
                <a:solidFill>
                  <a:srgbClr val="2F5597"/>
                </a:solidFill>
                <a:effectLst/>
              </a:rPr>
              <a:t>) </a:t>
            </a:r>
            <a:r>
              <a:rPr lang="zh-CN" altLang="en-US" sz="1400" b="0" i="0" dirty="0">
                <a:solidFill>
                  <a:srgbClr val="2F5597"/>
                </a:solidFill>
                <a:effectLst/>
              </a:rPr>
              <a:t>。</a:t>
            </a:r>
            <a:endParaRPr lang="zh-CN" altLang="en-US" sz="1400" dirty="0">
              <a:solidFill>
                <a:srgbClr val="2F5597"/>
              </a:solidFill>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核心技术</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2" name="文本框 1"/>
          <p:cNvSpPr txBox="1"/>
          <p:nvPr/>
        </p:nvSpPr>
        <p:spPr>
          <a:xfrm>
            <a:off x="5246370" y="816689"/>
            <a:ext cx="1874520" cy="523220"/>
          </a:xfrm>
          <a:prstGeom prst="rect">
            <a:avLst/>
          </a:prstGeom>
          <a:noFill/>
        </p:spPr>
        <p:txBody>
          <a:bodyPr wrap="square" rtlCol="0" anchor="t">
            <a:spAutoFit/>
          </a:bodyPr>
          <a:lstStyle/>
          <a:p>
            <a:r>
              <a:rPr lang="zh-CN" altLang="en-US" sz="2800" b="1" dirty="0">
                <a:solidFill>
                  <a:srgbClr val="0A58A2"/>
                </a:solidFill>
                <a:latin typeface="微软雅黑" panose="020B0503020204020204" charset="-122"/>
                <a:ea typeface="微软雅黑" panose="020B0503020204020204" charset="-122"/>
                <a:sym typeface="+mn-ea"/>
              </a:rPr>
              <a:t>生产设备</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3" name="直接连接符 2"/>
          <p:cNvCxnSpPr/>
          <p:nvPr>
            <p:custDataLst>
              <p:tags r:id="rId1"/>
            </p:custDataLst>
          </p:nvPr>
        </p:nvCxnSpPr>
        <p:spPr>
          <a:xfrm>
            <a:off x="4642111" y="1393694"/>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custDataLst>
              <p:tags r:id="rId2"/>
            </p:custDataLst>
          </p:nvPr>
        </p:nvSpPr>
        <p:spPr>
          <a:xfrm>
            <a:off x="4623696" y="1237999"/>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sp>
        <p:nvSpPr>
          <p:cNvPr id="4" name="矩形 10"/>
          <p:cNvSpPr>
            <a:spLocks noChangeArrowheads="1"/>
          </p:cNvSpPr>
          <p:nvPr/>
        </p:nvSpPr>
        <p:spPr bwMode="auto">
          <a:xfrm>
            <a:off x="1252372" y="1629505"/>
            <a:ext cx="2044525" cy="2522164"/>
          </a:xfrm>
          <a:prstGeom prst="rect">
            <a:avLst/>
          </a:prstGeom>
          <a:solidFill>
            <a:srgbClr val="0A58A2"/>
          </a:solidFill>
          <a:ln w="76200" cap="flat" cmpd="sng">
            <a:solidFill>
              <a:srgbClr val="0A58A2"/>
            </a:solidFill>
            <a:bevel/>
          </a:ln>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5" name="矩形 10"/>
          <p:cNvSpPr>
            <a:spLocks noChangeArrowheads="1"/>
          </p:cNvSpPr>
          <p:nvPr/>
        </p:nvSpPr>
        <p:spPr bwMode="auto">
          <a:xfrm>
            <a:off x="3764156" y="1629505"/>
            <a:ext cx="2044525" cy="2522164"/>
          </a:xfrm>
          <a:prstGeom prst="rect">
            <a:avLst/>
          </a:prstGeom>
          <a:solidFill>
            <a:srgbClr val="0A58A2"/>
          </a:solidFill>
          <a:ln w="76200" cap="flat" cmpd="sng">
            <a:solidFill>
              <a:srgbClr val="0A58A2"/>
            </a:solidFill>
            <a:bevel/>
          </a:ln>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矩形 10"/>
          <p:cNvSpPr>
            <a:spLocks noChangeArrowheads="1"/>
          </p:cNvSpPr>
          <p:nvPr/>
        </p:nvSpPr>
        <p:spPr bwMode="auto">
          <a:xfrm>
            <a:off x="6275940" y="1629505"/>
            <a:ext cx="2044525" cy="2522164"/>
          </a:xfrm>
          <a:prstGeom prst="rect">
            <a:avLst/>
          </a:prstGeom>
          <a:solidFill>
            <a:srgbClr val="0A58A2"/>
          </a:solidFill>
          <a:ln w="76200" cap="flat" cmpd="sng">
            <a:solidFill>
              <a:srgbClr val="0A58A2"/>
            </a:solidFill>
            <a:bevel/>
          </a:ln>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7" name="矩形 10"/>
          <p:cNvSpPr>
            <a:spLocks noChangeArrowheads="1"/>
          </p:cNvSpPr>
          <p:nvPr/>
        </p:nvSpPr>
        <p:spPr bwMode="auto">
          <a:xfrm>
            <a:off x="8787725" y="1629505"/>
            <a:ext cx="2095324" cy="2522164"/>
          </a:xfrm>
          <a:prstGeom prst="rect">
            <a:avLst/>
          </a:prstGeom>
          <a:solidFill>
            <a:srgbClr val="0A58A2"/>
          </a:solidFill>
          <a:ln w="76200" cap="flat" cmpd="sng">
            <a:solidFill>
              <a:srgbClr val="0A58A2"/>
            </a:solidFill>
            <a:bevel/>
          </a:ln>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8" name="矩形 10"/>
          <p:cNvSpPr>
            <a:spLocks noChangeArrowheads="1"/>
          </p:cNvSpPr>
          <p:nvPr/>
        </p:nvSpPr>
        <p:spPr bwMode="auto">
          <a:xfrm>
            <a:off x="1252372" y="4220987"/>
            <a:ext cx="2044525" cy="2522164"/>
          </a:xfrm>
          <a:prstGeom prst="rect">
            <a:avLst/>
          </a:prstGeom>
          <a:solidFill>
            <a:srgbClr val="0A58A2"/>
          </a:solidFill>
          <a:ln w="76200" cap="flat" cmpd="sng">
            <a:solidFill>
              <a:srgbClr val="0A58A2"/>
            </a:solidFill>
            <a:bevel/>
          </a:ln>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9" name="矩形 10"/>
          <p:cNvSpPr>
            <a:spLocks noChangeArrowheads="1"/>
          </p:cNvSpPr>
          <p:nvPr/>
        </p:nvSpPr>
        <p:spPr bwMode="auto">
          <a:xfrm>
            <a:off x="3771638" y="4220987"/>
            <a:ext cx="2044525" cy="2522164"/>
          </a:xfrm>
          <a:prstGeom prst="rect">
            <a:avLst/>
          </a:prstGeom>
          <a:solidFill>
            <a:srgbClr val="0A58A2"/>
          </a:solidFill>
          <a:ln w="76200" cap="flat" cmpd="sng">
            <a:solidFill>
              <a:srgbClr val="0A58A2"/>
            </a:solidFill>
            <a:bevel/>
          </a:ln>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10" name="矩形 10"/>
          <p:cNvSpPr>
            <a:spLocks noChangeArrowheads="1"/>
          </p:cNvSpPr>
          <p:nvPr/>
        </p:nvSpPr>
        <p:spPr bwMode="auto">
          <a:xfrm>
            <a:off x="6290905" y="4220987"/>
            <a:ext cx="2044525" cy="2522164"/>
          </a:xfrm>
          <a:prstGeom prst="rect">
            <a:avLst/>
          </a:prstGeom>
          <a:solidFill>
            <a:srgbClr val="0A58A2"/>
          </a:solidFill>
          <a:ln w="76200" cap="flat" cmpd="sng">
            <a:solidFill>
              <a:srgbClr val="0A58A2"/>
            </a:solidFill>
            <a:bevel/>
          </a:ln>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11" name="矩形 10"/>
          <p:cNvSpPr>
            <a:spLocks noChangeArrowheads="1"/>
          </p:cNvSpPr>
          <p:nvPr/>
        </p:nvSpPr>
        <p:spPr bwMode="auto">
          <a:xfrm>
            <a:off x="8810171" y="4220987"/>
            <a:ext cx="2095324" cy="2522164"/>
          </a:xfrm>
          <a:prstGeom prst="rect">
            <a:avLst/>
          </a:prstGeom>
          <a:solidFill>
            <a:srgbClr val="0A58A2"/>
          </a:solidFill>
          <a:ln w="76200" cap="flat" cmpd="sng">
            <a:solidFill>
              <a:srgbClr val="0A58A2"/>
            </a:solidFill>
            <a:bevel/>
          </a:ln>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pic>
        <p:nvPicPr>
          <p:cNvPr id="12" name="Picture 2" descr="http://www.srnc.cn/Content/UploadFiles/Thumbnil/00/00/02/54.jpg"/>
          <p:cNvPicPr>
            <a:picLocks noChangeAspect="1" noChangeArrowheads="1"/>
          </p:cNvPicPr>
          <p:nvPr/>
        </p:nvPicPr>
        <p:blipFill rotWithShape="1">
          <a:blip r:embed="rId3"/>
          <a:srcRect l="5752"/>
          <a:stretch>
            <a:fillRect/>
          </a:stretch>
        </p:blipFill>
        <p:spPr bwMode="auto">
          <a:xfrm>
            <a:off x="1245900" y="1662294"/>
            <a:ext cx="2041193" cy="2009925"/>
          </a:xfrm>
          <a:prstGeom prst="rect">
            <a:avLst/>
          </a:prstGeom>
          <a:noFill/>
        </p:spPr>
      </p:pic>
      <p:pic>
        <p:nvPicPr>
          <p:cNvPr id="13" name="Picture 10" descr="http://www.srnc.cn/Content/UploadFiles/Thumbnil/00/00/02/55.jpg"/>
          <p:cNvPicPr>
            <a:picLocks noChangeAspect="1" noChangeArrowheads="1"/>
          </p:cNvPicPr>
          <p:nvPr/>
        </p:nvPicPr>
        <p:blipFill rotWithShape="1">
          <a:blip r:embed="rId4" cstate="print"/>
          <a:srcRect r="8980"/>
          <a:stretch>
            <a:fillRect/>
          </a:stretch>
        </p:blipFill>
        <p:spPr bwMode="auto">
          <a:xfrm>
            <a:off x="3744571" y="1682218"/>
            <a:ext cx="2080417" cy="2046708"/>
          </a:xfrm>
          <a:prstGeom prst="rect">
            <a:avLst/>
          </a:prstGeom>
          <a:noFill/>
        </p:spPr>
      </p:pic>
      <p:pic>
        <p:nvPicPr>
          <p:cNvPr id="15" name="Picture 12" descr="http://www.srnc.cn/Content/UploadFiles/Thumbnil/00/00/02/02.png"/>
          <p:cNvPicPr>
            <a:picLocks noChangeAspect="1" noChangeArrowheads="1"/>
          </p:cNvPicPr>
          <p:nvPr/>
        </p:nvPicPr>
        <p:blipFill rotWithShape="1">
          <a:blip r:embed="rId5" cstate="print"/>
          <a:srcRect r="4221"/>
          <a:stretch>
            <a:fillRect/>
          </a:stretch>
        </p:blipFill>
        <p:spPr bwMode="auto">
          <a:xfrm>
            <a:off x="8851343" y="4236356"/>
            <a:ext cx="2063096" cy="2051760"/>
          </a:xfrm>
          <a:prstGeom prst="rect">
            <a:avLst/>
          </a:prstGeom>
          <a:noFill/>
        </p:spPr>
      </p:pic>
      <p:pic>
        <p:nvPicPr>
          <p:cNvPr id="16" name="Picture 21"/>
          <p:cNvPicPr>
            <a:picLocks noChangeAspect="1" noChangeArrowheads="1"/>
          </p:cNvPicPr>
          <p:nvPr/>
        </p:nvPicPr>
        <p:blipFill rotWithShape="1">
          <a:blip r:embed="rId6" cstate="print"/>
          <a:srcRect l="5350" r="3698"/>
          <a:stretch>
            <a:fillRect/>
          </a:stretch>
        </p:blipFill>
        <p:spPr bwMode="auto">
          <a:xfrm>
            <a:off x="6306997" y="1682220"/>
            <a:ext cx="1984744" cy="2018352"/>
          </a:xfrm>
          <a:prstGeom prst="rect">
            <a:avLst/>
          </a:prstGeom>
          <a:noFill/>
          <a:ln w="9525">
            <a:noFill/>
            <a:miter lim="800000"/>
            <a:headEnd/>
            <a:tailEnd/>
          </a:ln>
          <a:effectLst/>
        </p:spPr>
      </p:pic>
      <p:pic>
        <p:nvPicPr>
          <p:cNvPr id="17" name="Picture 22"/>
          <p:cNvPicPr>
            <a:picLocks noChangeAspect="1" noChangeArrowheads="1"/>
          </p:cNvPicPr>
          <p:nvPr/>
        </p:nvPicPr>
        <p:blipFill rotWithShape="1">
          <a:blip r:embed="rId7" cstate="print"/>
          <a:srcRect l="2918"/>
          <a:stretch>
            <a:fillRect/>
          </a:stretch>
        </p:blipFill>
        <p:spPr bwMode="auto">
          <a:xfrm>
            <a:off x="8802103" y="1636815"/>
            <a:ext cx="2128348" cy="2063757"/>
          </a:xfrm>
          <a:prstGeom prst="rect">
            <a:avLst/>
          </a:prstGeom>
          <a:noFill/>
          <a:ln w="9525">
            <a:noFill/>
            <a:miter lim="800000"/>
            <a:headEnd/>
            <a:tailEnd/>
          </a:ln>
          <a:effectLst/>
        </p:spPr>
      </p:pic>
      <p:pic>
        <p:nvPicPr>
          <p:cNvPr id="18" name="Picture 23"/>
          <p:cNvPicPr>
            <a:picLocks noChangeAspect="1" noChangeArrowheads="1"/>
          </p:cNvPicPr>
          <p:nvPr/>
        </p:nvPicPr>
        <p:blipFill>
          <a:blip r:embed="rId8" cstate="print"/>
          <a:srcRect/>
          <a:stretch>
            <a:fillRect/>
          </a:stretch>
        </p:blipFill>
        <p:spPr bwMode="auto">
          <a:xfrm>
            <a:off x="1297253" y="4262727"/>
            <a:ext cx="2046804" cy="2069040"/>
          </a:xfrm>
          <a:prstGeom prst="rect">
            <a:avLst/>
          </a:prstGeom>
          <a:noFill/>
          <a:ln w="9525">
            <a:noFill/>
            <a:miter lim="800000"/>
            <a:headEnd/>
            <a:tailEnd/>
          </a:ln>
          <a:effectLst/>
        </p:spPr>
      </p:pic>
      <p:pic>
        <p:nvPicPr>
          <p:cNvPr id="19" name="Picture 24"/>
          <p:cNvPicPr>
            <a:picLocks noChangeAspect="1" noChangeArrowheads="1"/>
          </p:cNvPicPr>
          <p:nvPr/>
        </p:nvPicPr>
        <p:blipFill rotWithShape="1">
          <a:blip r:embed="rId9" cstate="print"/>
          <a:srcRect r="3844"/>
          <a:stretch>
            <a:fillRect/>
          </a:stretch>
        </p:blipFill>
        <p:spPr bwMode="auto">
          <a:xfrm>
            <a:off x="3797713" y="4246666"/>
            <a:ext cx="2027275" cy="2086063"/>
          </a:xfrm>
          <a:prstGeom prst="rect">
            <a:avLst/>
          </a:prstGeom>
          <a:noFill/>
          <a:ln w="9525">
            <a:noFill/>
            <a:miter lim="800000"/>
            <a:headEnd/>
            <a:tailEnd/>
          </a:ln>
          <a:effectLst/>
        </p:spPr>
      </p:pic>
      <p:pic>
        <p:nvPicPr>
          <p:cNvPr id="20" name="Picture 26"/>
          <p:cNvPicPr>
            <a:picLocks noChangeAspect="1" noChangeArrowheads="1"/>
          </p:cNvPicPr>
          <p:nvPr/>
        </p:nvPicPr>
        <p:blipFill>
          <a:blip r:embed="rId10" cstate="print"/>
          <a:srcRect t="9947"/>
          <a:stretch>
            <a:fillRect/>
          </a:stretch>
        </p:blipFill>
        <p:spPr bwMode="auto">
          <a:xfrm>
            <a:off x="6356067" y="4247756"/>
            <a:ext cx="1949851" cy="2076189"/>
          </a:xfrm>
          <a:prstGeom prst="rect">
            <a:avLst/>
          </a:prstGeom>
          <a:noFill/>
          <a:ln w="9525">
            <a:noFill/>
            <a:miter lim="800000"/>
            <a:headEnd/>
            <a:tailEnd/>
          </a:ln>
          <a:effectLst/>
        </p:spPr>
      </p:pic>
      <p:sp>
        <p:nvSpPr>
          <p:cNvPr id="21" name="矩形 1"/>
          <p:cNvSpPr>
            <a:spLocks noChangeArrowheads="1"/>
          </p:cNvSpPr>
          <p:nvPr/>
        </p:nvSpPr>
        <p:spPr bwMode="auto">
          <a:xfrm>
            <a:off x="3755183" y="3669737"/>
            <a:ext cx="2077264" cy="451217"/>
          </a:xfrm>
          <a:prstGeom prst="rect">
            <a:avLst/>
          </a:prstGeom>
          <a:solidFill>
            <a:srgbClr val="0A58A2"/>
          </a:solidFill>
          <a:ln w="15875" cap="flat" cmpd="sng">
            <a:noFill/>
            <a:bevel/>
          </a:ln>
        </p:spPr>
        <p:txBody>
          <a:bodyPr anchor="ctr"/>
          <a:lstStyle/>
          <a:p>
            <a:pPr algn="ctr" defTabSz="609600">
              <a:defRPr/>
            </a:pPr>
            <a:r>
              <a:rPr lang="zh-CN" altLang="en-US" sz="1600" b="1" dirty="0">
                <a:solidFill>
                  <a:schemeClr val="bg1"/>
                </a:solidFill>
                <a:latin typeface="微软雅黑" panose="020B0503020204020204" charset="-122"/>
                <a:ea typeface="微软雅黑" panose="020B0503020204020204" charset="-122"/>
                <a:sym typeface="宋体" panose="02010600030101010101" pitchFamily="2" charset="-122"/>
              </a:rPr>
              <a:t>多功能蒸发机</a:t>
            </a:r>
            <a:endParaRPr lang="zh-CN" altLang="en-US" sz="1600" b="1" dirty="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22" name="矩形 1"/>
          <p:cNvSpPr>
            <a:spLocks noChangeArrowheads="1"/>
          </p:cNvSpPr>
          <p:nvPr/>
        </p:nvSpPr>
        <p:spPr bwMode="auto">
          <a:xfrm>
            <a:off x="1287684" y="6304545"/>
            <a:ext cx="1975345" cy="424215"/>
          </a:xfrm>
          <a:prstGeom prst="rect">
            <a:avLst/>
          </a:prstGeom>
          <a:solidFill>
            <a:srgbClr val="0A58A2"/>
          </a:solidFill>
          <a:ln w="15875" cap="flat" cmpd="sng">
            <a:noFill/>
            <a:bevel/>
          </a:ln>
        </p:spPr>
        <p:txBody>
          <a:bodyPr anchor="ctr"/>
          <a:lstStyle/>
          <a:p>
            <a:pPr marL="711200" indent="-711200" algn="ctr">
              <a:buClr>
                <a:srgbClr val="0000FF"/>
              </a:buClr>
              <a:defRPr/>
            </a:pPr>
            <a:r>
              <a:rPr lang="zh-CN" altLang="en-US" sz="1600" b="1" dirty="0">
                <a:solidFill>
                  <a:schemeClr val="bg1"/>
                </a:solidFill>
                <a:latin typeface="微软雅黑" panose="020B0503020204020204" charset="-122"/>
                <a:ea typeface="微软雅黑" panose="020B0503020204020204" charset="-122"/>
                <a:sym typeface="Times NR MT Pro Medium" panose="02010600010101010101" charset="-122"/>
              </a:rPr>
              <a:t>立式多功能溅镀机</a:t>
            </a:r>
            <a:endParaRPr lang="zh-CN" altLang="en-US" sz="1600" b="1" dirty="0">
              <a:solidFill>
                <a:schemeClr val="bg1"/>
              </a:solidFill>
              <a:latin typeface="微软雅黑" panose="020B0503020204020204" charset="-122"/>
              <a:ea typeface="微软雅黑" panose="020B0503020204020204" charset="-122"/>
              <a:sym typeface="Times NR MT Pro Medium" panose="02010600010101010101" charset="-122"/>
            </a:endParaRPr>
          </a:p>
        </p:txBody>
      </p:sp>
      <p:sp>
        <p:nvSpPr>
          <p:cNvPr id="23" name="矩形 1"/>
          <p:cNvSpPr>
            <a:spLocks noChangeArrowheads="1"/>
          </p:cNvSpPr>
          <p:nvPr/>
        </p:nvSpPr>
        <p:spPr bwMode="auto">
          <a:xfrm>
            <a:off x="6292821" y="3669737"/>
            <a:ext cx="2021691" cy="484492"/>
          </a:xfrm>
          <a:prstGeom prst="rect">
            <a:avLst/>
          </a:prstGeom>
          <a:solidFill>
            <a:srgbClr val="0A58A2"/>
          </a:solidFill>
          <a:ln w="15875" cap="flat" cmpd="sng">
            <a:noFill/>
            <a:bevel/>
          </a:ln>
        </p:spPr>
        <p:txBody>
          <a:bodyPr anchor="ctr"/>
          <a:lstStyle/>
          <a:p>
            <a:pPr marL="711200" indent="-711200" algn="ctr">
              <a:buClr>
                <a:srgbClr val="0000FF"/>
              </a:buClr>
              <a:defRPr/>
            </a:pPr>
            <a:r>
              <a:rPr lang="zh-CN" altLang="en-US" sz="1600" b="1" dirty="0">
                <a:solidFill>
                  <a:schemeClr val="bg1"/>
                </a:solidFill>
                <a:latin typeface="微软雅黑" panose="020B0503020204020204" charset="-122"/>
                <a:ea typeface="微软雅黑" panose="020B0503020204020204" charset="-122"/>
                <a:sym typeface="Times NR MT Pro Medium" panose="02010600010101010101" charset="-122"/>
              </a:rPr>
              <a:t>光驰机光学镀膜</a:t>
            </a:r>
            <a:endParaRPr lang="zh-CN" altLang="en-US" sz="1600" b="1" dirty="0">
              <a:solidFill>
                <a:schemeClr val="bg1"/>
              </a:solidFill>
              <a:latin typeface="微软雅黑" panose="020B0503020204020204" charset="-122"/>
              <a:ea typeface="微软雅黑" panose="020B0503020204020204" charset="-122"/>
              <a:sym typeface="Times NR MT Pro Medium" panose="02010600010101010101" charset="-122"/>
            </a:endParaRPr>
          </a:p>
        </p:txBody>
      </p:sp>
      <p:sp>
        <p:nvSpPr>
          <p:cNvPr id="24" name="矩形 1"/>
          <p:cNvSpPr>
            <a:spLocks noChangeArrowheads="1"/>
          </p:cNvSpPr>
          <p:nvPr/>
        </p:nvSpPr>
        <p:spPr bwMode="auto">
          <a:xfrm>
            <a:off x="3793176" y="6304545"/>
            <a:ext cx="1962645" cy="424215"/>
          </a:xfrm>
          <a:prstGeom prst="rect">
            <a:avLst/>
          </a:prstGeom>
          <a:solidFill>
            <a:srgbClr val="0A58A2"/>
          </a:solidFill>
          <a:ln w="15875" cap="flat" cmpd="sng">
            <a:noFill/>
            <a:bevel/>
          </a:ln>
        </p:spPr>
        <p:txBody>
          <a:bodyPr anchor="ctr"/>
          <a:lstStyle/>
          <a:p>
            <a:pPr marL="711200" indent="-711200" algn="ctr">
              <a:buClr>
                <a:srgbClr val="0000FF"/>
              </a:buClr>
              <a:defRPr/>
            </a:pPr>
            <a:r>
              <a:rPr lang="zh-CN" altLang="en-US" sz="1600" b="1" dirty="0">
                <a:solidFill>
                  <a:schemeClr val="bg1"/>
                </a:solidFill>
                <a:latin typeface="微软雅黑" panose="020B0503020204020204" charset="-122"/>
                <a:ea typeface="微软雅黑" panose="020B0503020204020204" charset="-122"/>
                <a:sym typeface="Times NR MT Pro Medium" panose="02010600010101010101" charset="-122"/>
              </a:rPr>
              <a:t>平面清洗机</a:t>
            </a:r>
            <a:endParaRPr lang="zh-CN" altLang="en-US" sz="1600" b="1" dirty="0">
              <a:solidFill>
                <a:schemeClr val="bg1"/>
              </a:solidFill>
              <a:latin typeface="微软雅黑" panose="020B0503020204020204" charset="-122"/>
              <a:ea typeface="微软雅黑" panose="020B0503020204020204" charset="-122"/>
              <a:sym typeface="Times NR MT Pro Medium" panose="02010600010101010101" charset="-122"/>
            </a:endParaRPr>
          </a:p>
        </p:txBody>
      </p:sp>
      <p:sp>
        <p:nvSpPr>
          <p:cNvPr id="25" name="矩形 1"/>
          <p:cNvSpPr>
            <a:spLocks noChangeArrowheads="1"/>
          </p:cNvSpPr>
          <p:nvPr/>
        </p:nvSpPr>
        <p:spPr bwMode="auto">
          <a:xfrm>
            <a:off x="1301736" y="3669736"/>
            <a:ext cx="2038393" cy="470315"/>
          </a:xfrm>
          <a:prstGeom prst="rect">
            <a:avLst/>
          </a:prstGeom>
          <a:solidFill>
            <a:srgbClr val="0A58A2"/>
          </a:solidFill>
          <a:ln w="15875" cap="flat" cmpd="sng">
            <a:noFill/>
            <a:bevel/>
          </a:ln>
        </p:spPr>
        <p:txBody>
          <a:bodyPr anchor="ctr"/>
          <a:lstStyle/>
          <a:p>
            <a:pPr algn="ctr" defTabSz="609600">
              <a:defRPr/>
            </a:pPr>
            <a:r>
              <a:rPr lang="zh-CN" altLang="en-US" sz="1600" b="1" dirty="0">
                <a:solidFill>
                  <a:schemeClr val="bg1"/>
                </a:solidFill>
                <a:latin typeface="微软雅黑" panose="020B0503020204020204" charset="-122"/>
                <a:ea typeface="微软雅黑" panose="020B0503020204020204" charset="-122"/>
                <a:sym typeface="宋体" panose="02010600030101010101" pitchFamily="2" charset="-122"/>
              </a:rPr>
              <a:t>分子泵光学镀膜机</a:t>
            </a:r>
            <a:endParaRPr lang="zh-CN" altLang="en-US" sz="1600" b="1" dirty="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26" name="矩形 1"/>
          <p:cNvSpPr>
            <a:spLocks noChangeArrowheads="1"/>
          </p:cNvSpPr>
          <p:nvPr/>
        </p:nvSpPr>
        <p:spPr bwMode="auto">
          <a:xfrm>
            <a:off x="6329851" y="6304545"/>
            <a:ext cx="1992279" cy="424215"/>
          </a:xfrm>
          <a:prstGeom prst="rect">
            <a:avLst/>
          </a:prstGeom>
          <a:solidFill>
            <a:srgbClr val="0A58A2"/>
          </a:solidFill>
          <a:ln w="15875" cap="flat" cmpd="sng">
            <a:noFill/>
            <a:bevel/>
          </a:ln>
        </p:spPr>
        <p:txBody>
          <a:bodyPr anchor="ctr"/>
          <a:lstStyle/>
          <a:p>
            <a:pPr algn="ctr" defTabSz="609600">
              <a:defRPr/>
            </a:pPr>
            <a:r>
              <a:rPr lang="zh-CN" altLang="en-US" sz="1600" b="1" dirty="0">
                <a:solidFill>
                  <a:schemeClr val="bg1"/>
                </a:solidFill>
                <a:latin typeface="微软雅黑" panose="020B0503020204020204" charset="-122"/>
                <a:ea typeface="微软雅黑" panose="020B0503020204020204" charset="-122"/>
                <a:sym typeface="宋体" panose="02010600030101010101" pitchFamily="2" charset="-122"/>
              </a:rPr>
              <a:t>溅镀连续生产线</a:t>
            </a:r>
            <a:endParaRPr lang="zh-CN" altLang="en-US" sz="1600" b="1" dirty="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27" name="矩形 1"/>
          <p:cNvSpPr>
            <a:spLocks noChangeArrowheads="1"/>
          </p:cNvSpPr>
          <p:nvPr/>
        </p:nvSpPr>
        <p:spPr bwMode="auto">
          <a:xfrm>
            <a:off x="8841732" y="6304545"/>
            <a:ext cx="2023253" cy="424215"/>
          </a:xfrm>
          <a:prstGeom prst="rect">
            <a:avLst/>
          </a:prstGeom>
          <a:solidFill>
            <a:srgbClr val="0A58A2"/>
          </a:solidFill>
          <a:ln w="15875" cap="flat" cmpd="sng">
            <a:noFill/>
            <a:bevel/>
          </a:ln>
        </p:spPr>
        <p:txBody>
          <a:bodyPr anchor="ctr"/>
          <a:lstStyle/>
          <a:p>
            <a:pPr algn="ctr" defTabSz="609600">
              <a:defRPr/>
            </a:pPr>
            <a:r>
              <a:rPr lang="zh-CN" altLang="en-US" sz="1600" b="1" dirty="0">
                <a:solidFill>
                  <a:schemeClr val="bg1"/>
                </a:solidFill>
                <a:latin typeface="微软雅黑" panose="020B0503020204020204" charset="-122"/>
                <a:ea typeface="微软雅黑" panose="020B0503020204020204" charset="-122"/>
                <a:sym typeface="宋体" panose="02010600030101010101" pitchFamily="2" charset="-122"/>
              </a:rPr>
              <a:t>自动覆膜机</a:t>
            </a:r>
            <a:endParaRPr lang="zh-CN" altLang="en-US" sz="1600" b="1" dirty="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28" name="矩形 1"/>
          <p:cNvSpPr>
            <a:spLocks noChangeArrowheads="1"/>
          </p:cNvSpPr>
          <p:nvPr/>
        </p:nvSpPr>
        <p:spPr bwMode="auto">
          <a:xfrm>
            <a:off x="8838611" y="3669736"/>
            <a:ext cx="2029979" cy="511411"/>
          </a:xfrm>
          <a:prstGeom prst="rect">
            <a:avLst/>
          </a:prstGeom>
          <a:solidFill>
            <a:srgbClr val="0A58A2"/>
          </a:solidFill>
          <a:ln w="15875" cap="flat" cmpd="sng">
            <a:noFill/>
            <a:bevel/>
          </a:ln>
        </p:spPr>
        <p:txBody>
          <a:bodyPr anchor="ctr"/>
          <a:lstStyle/>
          <a:p>
            <a:pPr marL="711200" indent="-711200" algn="ctr">
              <a:buClr>
                <a:srgbClr val="0000FF"/>
              </a:buClr>
              <a:defRPr/>
            </a:pPr>
            <a:r>
              <a:rPr lang="zh-CN" altLang="en-US" sz="1600" b="1" dirty="0">
                <a:solidFill>
                  <a:schemeClr val="bg1"/>
                </a:solidFill>
                <a:latin typeface="微软雅黑" panose="020B0503020204020204" charset="-122"/>
                <a:ea typeface="微软雅黑" panose="020B0503020204020204" charset="-122"/>
                <a:sym typeface="Times NR MT Pro Medium" panose="02010600010101010101" charset="-122"/>
              </a:rPr>
              <a:t>光学镀膜机</a:t>
            </a:r>
            <a:endParaRPr lang="zh-CN" altLang="en-US" sz="1600" b="1" dirty="0">
              <a:solidFill>
                <a:schemeClr val="bg1"/>
              </a:solidFill>
              <a:latin typeface="微软雅黑" panose="020B0503020204020204" charset="-122"/>
              <a:ea typeface="微软雅黑" panose="020B0503020204020204" charset="-122"/>
              <a:sym typeface="Times NR MT Pro Medium" panose="02010600010101010101" charset="-122"/>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7663" t="30559" r="8668" b="15619"/>
          <a:stretch>
            <a:fillRect/>
          </a:stretch>
        </p:blipFill>
        <p:spPr>
          <a:xfrm>
            <a:off x="0" y="-452755"/>
            <a:ext cx="12192000" cy="3248025"/>
          </a:xfrm>
          <a:prstGeom prst="rect">
            <a:avLst/>
          </a:prstGeom>
        </p:spPr>
      </p:pic>
      <p:sp>
        <p:nvSpPr>
          <p:cNvPr id="4" name="矩形 3"/>
          <p:cNvSpPr/>
          <p:nvPr/>
        </p:nvSpPr>
        <p:spPr>
          <a:xfrm>
            <a:off x="0" y="-452755"/>
            <a:ext cx="12192000" cy="3248025"/>
          </a:xfrm>
          <a:prstGeom prst="rect">
            <a:avLst/>
          </a:prstGeom>
          <a:solidFill>
            <a:schemeClr val="accent5">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文本框 24"/>
          <p:cNvSpPr txBox="1"/>
          <p:nvPr/>
        </p:nvSpPr>
        <p:spPr>
          <a:xfrm>
            <a:off x="1527175" y="711835"/>
            <a:ext cx="9138285" cy="1106805"/>
          </a:xfrm>
          <a:prstGeom prst="rect">
            <a:avLst/>
          </a:prstGeom>
          <a:noFill/>
        </p:spPr>
        <p:txBody>
          <a:bodyPr wrap="square" rtlCol="0">
            <a:spAutoFit/>
          </a:bodyPr>
          <a:lstStyle/>
          <a:p>
            <a:pPr algn="ctr"/>
            <a:r>
              <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rPr>
              <a:t>PART  </a:t>
            </a:r>
            <a:r>
              <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mn-ea"/>
              </a:rPr>
              <a:t>FIVE</a:t>
            </a:r>
            <a:r>
              <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rPr>
              <a:t>.</a:t>
            </a:r>
            <a:endPar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endParaRPr>
          </a:p>
        </p:txBody>
      </p:sp>
      <p:sp>
        <p:nvSpPr>
          <p:cNvPr id="62" name="文本框 61"/>
          <p:cNvSpPr txBox="1"/>
          <p:nvPr/>
        </p:nvSpPr>
        <p:spPr>
          <a:xfrm>
            <a:off x="2047570" y="3334067"/>
            <a:ext cx="7990840" cy="1106805"/>
          </a:xfrm>
          <a:prstGeom prst="rect">
            <a:avLst/>
          </a:prstGeom>
          <a:noFill/>
        </p:spPr>
        <p:txBody>
          <a:bodyPr wrap="square" rtlCol="0">
            <a:spAutoFit/>
          </a:bodyPr>
          <a:lstStyle/>
          <a:p>
            <a:pPr algn="ctr"/>
            <a:r>
              <a:rPr lang="zh-CN" altLang="en-US" sz="6600" dirty="0">
                <a:solidFill>
                  <a:srgbClr val="2F5597"/>
                </a:solidFill>
                <a:effectLst>
                  <a:outerShdw blurRad="38100" dist="38100" dir="2700000" algn="tl">
                    <a:srgbClr val="000000">
                      <a:alpha val="20000"/>
                    </a:srgbClr>
                  </a:outerShdw>
                </a:effectLst>
                <a:latin typeface="兰米宋体" panose="02000503000000000000" charset="-122"/>
                <a:ea typeface="兰米宋体" panose="02000503000000000000" charset="-122"/>
                <a:sym typeface="兰米宋体" panose="02000503000000000000" charset="-122"/>
              </a:rPr>
              <a:t>市场与客户发展</a:t>
            </a:r>
            <a:endParaRPr lang="zh-CN" altLang="en-US" sz="6600" dirty="0">
              <a:solidFill>
                <a:srgbClr val="2F5597"/>
              </a:solidFill>
              <a:effectLst>
                <a:outerShdw blurRad="38100" dist="38100" dir="2700000" algn="tl">
                  <a:srgbClr val="000000">
                    <a:alpha val="20000"/>
                  </a:srgbClr>
                </a:outerShdw>
              </a:effectLst>
              <a:latin typeface="兰米宋体" panose="02000503000000000000" charset="-122"/>
              <a:ea typeface="兰米宋体" panose="02000503000000000000" charset="-122"/>
              <a:sym typeface="兰米宋体" panose="02000503000000000000" charset="-122"/>
            </a:endParaRPr>
          </a:p>
        </p:txBody>
      </p:sp>
      <p:sp>
        <p:nvSpPr>
          <p:cNvPr id="8" name="文本框 7"/>
          <p:cNvSpPr txBox="1"/>
          <p:nvPr/>
        </p:nvSpPr>
        <p:spPr>
          <a:xfrm>
            <a:off x="2047570" y="4795467"/>
            <a:ext cx="8105775" cy="380365"/>
          </a:xfrm>
          <a:prstGeom prst="rect">
            <a:avLst/>
          </a:prstGeom>
          <a:noFill/>
        </p:spPr>
        <p:txBody>
          <a:bodyPr wrap="square" rtlCol="0">
            <a:noAutofit/>
          </a:bodyPr>
          <a:lstStyle/>
          <a:p>
            <a:pPr algn="ctr"/>
            <a:r>
              <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rPr>
              <a:t>Market Planning and Customer Development</a:t>
            </a:r>
            <a:endPar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endParaRPr>
          </a:p>
          <a:p>
            <a:pPr algn="ctr"/>
            <a:endPar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endParaRPr>
          </a:p>
        </p:txBody>
      </p:sp>
      <p:cxnSp>
        <p:nvCxnSpPr>
          <p:cNvPr id="9" name="直接连接符 8"/>
          <p:cNvCxnSpPr/>
          <p:nvPr/>
        </p:nvCxnSpPr>
        <p:spPr>
          <a:xfrm>
            <a:off x="4623574" y="4690057"/>
            <a:ext cx="2945487" cy="0"/>
          </a:xfrm>
          <a:prstGeom prst="line">
            <a:avLst/>
          </a:prstGeom>
          <a:ln w="22225">
            <a:solidFill>
              <a:srgbClr val="2F5597"/>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635" y="6672580"/>
            <a:ext cx="12191365" cy="18542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2" name="组合 11"/>
          <p:cNvGrpSpPr/>
          <p:nvPr/>
        </p:nvGrpSpPr>
        <p:grpSpPr>
          <a:xfrm rot="16200000" flipH="1">
            <a:off x="6041390" y="808355"/>
            <a:ext cx="80010" cy="12019280"/>
            <a:chOff x="9597" y="0"/>
            <a:chExt cx="0" cy="10800"/>
          </a:xfrm>
        </p:grpSpPr>
        <p:cxnSp>
          <p:nvCxnSpPr>
            <p:cNvPr id="19" name="直接连接符 18"/>
            <p:cNvCxnSpPr/>
            <p:nvPr/>
          </p:nvCxnSpPr>
          <p:spPr>
            <a:xfrm>
              <a:off x="9597" y="0"/>
              <a:ext cx="0" cy="5211"/>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9597" y="4680"/>
              <a:ext cx="0" cy="6120"/>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676" y="100936"/>
            <a:ext cx="1327225" cy="5308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2058035"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客户发展</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2" name="文本框 1"/>
          <p:cNvSpPr txBox="1"/>
          <p:nvPr/>
        </p:nvSpPr>
        <p:spPr>
          <a:xfrm>
            <a:off x="4616381" y="955675"/>
            <a:ext cx="3511619" cy="523220"/>
          </a:xfrm>
          <a:prstGeom prst="rect">
            <a:avLst/>
          </a:prstGeom>
          <a:noFill/>
        </p:spPr>
        <p:txBody>
          <a:bodyPr wrap="square" rtlCol="0" anchor="t">
            <a:spAutoFit/>
          </a:bodyPr>
          <a:lstStyle/>
          <a:p>
            <a:r>
              <a:rPr lang="zh-CN" altLang="en-US" sz="2800" b="1" dirty="0">
                <a:solidFill>
                  <a:srgbClr val="0A58A2"/>
                </a:solidFill>
                <a:latin typeface="微软雅黑" panose="020B0503020204020204" charset="-122"/>
                <a:ea typeface="微软雅黑" panose="020B0503020204020204" charset="-122"/>
                <a:sym typeface="+mn-ea"/>
              </a:rPr>
              <a:t>已合作车企及产品</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3" name="直接连接符 2"/>
          <p:cNvCxnSpPr/>
          <p:nvPr>
            <p:custDataLst>
              <p:tags r:id="rId1"/>
            </p:custDataLst>
          </p:nvPr>
        </p:nvCxnSpPr>
        <p:spPr>
          <a:xfrm>
            <a:off x="4634796" y="1635090"/>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custDataLst>
              <p:tags r:id="rId2"/>
            </p:custDataLst>
          </p:nvPr>
        </p:nvSpPr>
        <p:spPr>
          <a:xfrm>
            <a:off x="4616381" y="1479395"/>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graphicFrame>
        <p:nvGraphicFramePr>
          <p:cNvPr id="5" name="表格 4"/>
          <p:cNvGraphicFramePr>
            <a:graphicFrameLocks noGrp="1"/>
          </p:cNvGraphicFramePr>
          <p:nvPr/>
        </p:nvGraphicFramePr>
        <p:xfrm>
          <a:off x="1354238" y="1952201"/>
          <a:ext cx="9942651" cy="4622592"/>
        </p:xfrm>
        <a:graphic>
          <a:graphicData uri="http://schemas.openxmlformats.org/drawingml/2006/table">
            <a:tbl>
              <a:tblPr firstRow="1" bandRow="1">
                <a:tableStyleId>{5C22544A-7EE6-4342-B048-85BDC9FD1C3A}</a:tableStyleId>
              </a:tblPr>
              <a:tblGrid>
                <a:gridCol w="1354238"/>
                <a:gridCol w="3511677"/>
                <a:gridCol w="1598983"/>
                <a:gridCol w="3477753"/>
              </a:tblGrid>
              <a:tr h="377248">
                <a:tc>
                  <a:txBody>
                    <a:bodyPr/>
                    <a:lstStyle/>
                    <a:p>
                      <a:pPr marL="0" algn="ctr" defTabSz="914400" rtl="0" eaLnBrk="1" latinLnBrk="0" hangingPunct="1">
                        <a:lnSpc>
                          <a:spcPct val="115000"/>
                        </a:lnSpc>
                        <a:spcAft>
                          <a:spcPts val="800"/>
                        </a:spcAft>
                        <a:buNone/>
                      </a:pPr>
                      <a:r>
                        <a:rPr lang="zh-CN" altLang="en-US" sz="16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rPr>
                        <a:t>车企</a:t>
                      </a:r>
                      <a:endParaRPr lang="zh-CN" altLang="en-US" sz="16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rgbClr val="2F5597"/>
                    </a:solidFill>
                  </a:tcPr>
                </a:tc>
                <a:tc>
                  <a:txBody>
                    <a:bodyPr/>
                    <a:lstStyle/>
                    <a:p>
                      <a:pPr marL="0" algn="ctr" defTabSz="914400" rtl="0" eaLnBrk="1" latinLnBrk="0" hangingPunct="1">
                        <a:lnSpc>
                          <a:spcPct val="115000"/>
                        </a:lnSpc>
                        <a:spcAft>
                          <a:spcPts val="800"/>
                        </a:spcAft>
                        <a:buNone/>
                      </a:pPr>
                      <a:r>
                        <a:rPr lang="zh-CN" altLang="en-US" sz="16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rPr>
                        <a:t>订单产品</a:t>
                      </a:r>
                      <a:endParaRPr lang="zh-CN" altLang="en-US" sz="16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rgbClr val="2F5597"/>
                    </a:solidFill>
                  </a:tcPr>
                </a:tc>
                <a:tc>
                  <a:txBody>
                    <a:bodyPr/>
                    <a:lstStyle/>
                    <a:p>
                      <a:pPr marL="0" algn="ctr" defTabSz="914400" rtl="0" eaLnBrk="1" latinLnBrk="0" hangingPunct="1">
                        <a:lnSpc>
                          <a:spcPct val="115000"/>
                        </a:lnSpc>
                        <a:spcAft>
                          <a:spcPts val="800"/>
                        </a:spcAft>
                        <a:buNone/>
                      </a:pPr>
                      <a:r>
                        <a:rPr lang="zh-CN" altLang="en-US" sz="16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rPr>
                        <a:t>车企</a:t>
                      </a:r>
                      <a:endParaRPr lang="zh-CN" altLang="en-US" sz="16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rgbClr val="2F5597"/>
                    </a:solidFill>
                  </a:tcPr>
                </a:tc>
                <a:tc>
                  <a:txBody>
                    <a:bodyPr/>
                    <a:lstStyle/>
                    <a:p>
                      <a:pPr marL="0" algn="ctr" defTabSz="914400" rtl="0" eaLnBrk="1" latinLnBrk="0" hangingPunct="1">
                        <a:lnSpc>
                          <a:spcPct val="115000"/>
                        </a:lnSpc>
                        <a:spcAft>
                          <a:spcPts val="800"/>
                        </a:spcAft>
                        <a:buNone/>
                      </a:pPr>
                      <a:r>
                        <a:rPr lang="zh-CN" altLang="en-US" sz="16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rPr>
                        <a:t>订单产品</a:t>
                      </a:r>
                      <a:endParaRPr lang="zh-CN" altLang="en-US" sz="16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rgbClr val="2F5597"/>
                    </a:solidFill>
                  </a:tcPr>
                </a:tc>
              </a:tr>
              <a:tr h="530668">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丰田</a:t>
                      </a:r>
                      <a:endPar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rgbClr val="2F5597"/>
                          </a:solidFill>
                          <a:effectLst/>
                          <a:latin typeface="微软雅黑" panose="020B0503020204020204" charset="-122"/>
                          <a:ea typeface="微软雅黑" panose="020B0503020204020204" charset="-122"/>
                          <a:cs typeface="Times New Roman" panose="02020603050405020304" pitchFamily="18" charset="0"/>
                        </a:rPr>
                        <a:t>发光标、迎宾踏板</a:t>
                      </a:r>
                      <a:endParaRPr lang="zh-CN" altLang="en-US" sz="1600" b="0" kern="100" dirty="0">
                        <a:solidFill>
                          <a:srgbClr val="2F5597"/>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宝马</a:t>
                      </a:r>
                      <a:endPar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algn="ctr" defTabSz="914400" rtl="0" eaLnBrk="1" latinLnBrk="0" hangingPunct="1">
                        <a:lnSpc>
                          <a:spcPct val="115000"/>
                        </a:lnSpc>
                        <a:spcAft>
                          <a:spcPts val="800"/>
                        </a:spcAft>
                        <a:buNone/>
                      </a:pPr>
                      <a:r>
                        <a:rPr lang="en-US" altLang="zh-CN" sz="1600" b="0" kern="100" dirty="0">
                          <a:solidFill>
                            <a:srgbClr val="2F5597"/>
                          </a:solidFill>
                          <a:effectLst/>
                          <a:latin typeface="微软雅黑" panose="020B0503020204020204" charset="-122"/>
                          <a:ea typeface="微软雅黑" panose="020B0503020204020204" charset="-122"/>
                          <a:cs typeface="微软雅黑" panose="020B0503020204020204" charset="-122"/>
                        </a:rPr>
                        <a:t>27</a:t>
                      </a:r>
                      <a:r>
                        <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rPr>
                        <a:t>寸曲盖板</a:t>
                      </a:r>
                      <a:endPar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endParaRPr>
                    </a:p>
                  </a:txBody>
                  <a:tcPr marL="68580" marR="68580" marT="0" marB="0" anchor="ctr">
                    <a:solidFill>
                      <a:schemeClr val="bg1">
                        <a:lumMod val="95000"/>
                      </a:schemeClr>
                    </a:solidFill>
                  </a:tcPr>
                </a:tc>
              </a:tr>
              <a:tr h="530668">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一汽</a:t>
                      </a:r>
                      <a:endPar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rgbClr val="2F5597"/>
                          </a:solidFill>
                          <a:effectLst/>
                          <a:latin typeface="微软雅黑" panose="020B0503020204020204" charset="-122"/>
                          <a:ea typeface="微软雅黑" panose="020B0503020204020204" charset="-122"/>
                          <a:cs typeface="Times New Roman" panose="02020603050405020304" pitchFamily="18" charset="0"/>
                        </a:rPr>
                        <a:t>发光标</a:t>
                      </a:r>
                      <a:endParaRPr lang="zh-CN" altLang="en-US" sz="1600" b="0" kern="100" dirty="0">
                        <a:solidFill>
                          <a:srgbClr val="2F5597"/>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奔驰</a:t>
                      </a:r>
                      <a:endPar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algn="ctr" defTabSz="914400" rtl="0" eaLnBrk="1" latinLnBrk="0" hangingPunct="1">
                        <a:lnSpc>
                          <a:spcPct val="115000"/>
                        </a:lnSpc>
                        <a:spcAft>
                          <a:spcPts val="800"/>
                        </a:spcAft>
                        <a:buNone/>
                      </a:pPr>
                      <a:r>
                        <a:rPr lang="en-US" altLang="zh-CN" sz="1600" b="0" kern="100" dirty="0">
                          <a:solidFill>
                            <a:srgbClr val="2F5597"/>
                          </a:solidFill>
                          <a:effectLst/>
                          <a:latin typeface="微软雅黑" panose="020B0503020204020204" charset="-122"/>
                          <a:ea typeface="微软雅黑" panose="020B0503020204020204" charset="-122"/>
                          <a:cs typeface="微软雅黑" panose="020B0503020204020204" charset="-122"/>
                        </a:rPr>
                        <a:t>24</a:t>
                      </a:r>
                      <a:r>
                        <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rPr>
                        <a:t>寸曲盖板</a:t>
                      </a:r>
                      <a:endPar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endParaRPr>
                    </a:p>
                  </a:txBody>
                  <a:tcPr marL="68580" marR="68580" marT="0" marB="0" anchor="ctr">
                    <a:solidFill>
                      <a:schemeClr val="bg1">
                        <a:lumMod val="95000"/>
                      </a:schemeClr>
                    </a:solidFill>
                  </a:tcPr>
                </a:tc>
              </a:tr>
              <a:tr h="530668">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微软雅黑" panose="020B0503020204020204" charset="-122"/>
                        </a:rPr>
                        <a:t>路虎</a:t>
                      </a:r>
                      <a:r>
                        <a:rPr lang="en-US" altLang="zh-CN" sz="1600" b="0" kern="100" dirty="0">
                          <a:solidFill>
                            <a:schemeClr val="tx1"/>
                          </a:solidFill>
                          <a:effectLst/>
                          <a:latin typeface="微软雅黑" panose="020B0503020204020204" charset="-122"/>
                          <a:ea typeface="微软雅黑" panose="020B0503020204020204" charset="-122"/>
                          <a:cs typeface="微软雅黑" panose="020B0503020204020204" charset="-122"/>
                        </a:rPr>
                        <a:t>/</a:t>
                      </a:r>
                      <a:r>
                        <a:rPr lang="zh-CN" altLang="en-US" sz="1600" b="0" kern="100" dirty="0">
                          <a:solidFill>
                            <a:schemeClr val="tx1"/>
                          </a:solidFill>
                          <a:effectLst/>
                          <a:latin typeface="微软雅黑" panose="020B0503020204020204" charset="-122"/>
                          <a:ea typeface="微软雅黑" panose="020B0503020204020204" charset="-122"/>
                          <a:cs typeface="微软雅黑" panose="020B0503020204020204" charset="-122"/>
                        </a:rPr>
                        <a:t>捷豹</a:t>
                      </a:r>
                      <a:endParaRPr lang="zh-CN" altLang="en-US" sz="1600" b="0" kern="100" dirty="0">
                        <a:solidFill>
                          <a:schemeClr val="tx1"/>
                        </a:solidFill>
                        <a:effectLst/>
                        <a:latin typeface="微软雅黑" panose="020B0503020204020204" charset="-122"/>
                        <a:ea typeface="微软雅黑" panose="020B0503020204020204" charset="-122"/>
                        <a:cs typeface="微软雅黑" panose="020B0503020204020204" charset="-122"/>
                      </a:endParaRPr>
                    </a:p>
                  </a:txBody>
                  <a:tcPr marL="68580" marR="68580" marT="0" marB="0" anchor="ctr">
                    <a:solidFill>
                      <a:schemeClr val="accent1">
                        <a:lumMod val="60000"/>
                        <a:lumOff val="40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rgbClr val="2F5597"/>
                          </a:solidFill>
                          <a:effectLst/>
                          <a:latin typeface="微软雅黑" panose="020B0503020204020204" charset="-122"/>
                          <a:ea typeface="微软雅黑" panose="020B0503020204020204" charset="-122"/>
                          <a:cs typeface="Times New Roman" panose="02020603050405020304" pitchFamily="18" charset="0"/>
                        </a:rPr>
                        <a:t>内饰灯触控、后备箱灯</a:t>
                      </a:r>
                      <a:endParaRPr lang="zh-CN" altLang="en-US" sz="1600" b="0" kern="100" dirty="0">
                        <a:solidFill>
                          <a:srgbClr val="2F5597"/>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别克</a:t>
                      </a:r>
                      <a:endPar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algn="ctr" defTabSz="914400" rtl="0" eaLnBrk="1" latinLnBrk="0" hangingPunct="1">
                        <a:lnSpc>
                          <a:spcPct val="115000"/>
                        </a:lnSpc>
                        <a:spcAft>
                          <a:spcPts val="800"/>
                        </a:spcAft>
                        <a:buNone/>
                      </a:pPr>
                      <a:r>
                        <a:rPr lang="en-US" altLang="zh-CN" sz="1600" b="0" kern="100" dirty="0">
                          <a:solidFill>
                            <a:srgbClr val="2F5597"/>
                          </a:solidFill>
                          <a:effectLst/>
                          <a:latin typeface="微软雅黑" panose="020B0503020204020204" charset="-122"/>
                          <a:ea typeface="微软雅黑" panose="020B0503020204020204" charset="-122"/>
                          <a:cs typeface="微软雅黑" panose="020B0503020204020204" charset="-122"/>
                        </a:rPr>
                        <a:t>24</a:t>
                      </a:r>
                      <a:r>
                        <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rPr>
                        <a:t>寸曲盖板</a:t>
                      </a:r>
                      <a:endPar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endParaRPr>
                    </a:p>
                  </a:txBody>
                  <a:tcPr marL="68580" marR="68580" marT="0" marB="0" anchor="ctr">
                    <a:solidFill>
                      <a:schemeClr val="bg1">
                        <a:lumMod val="95000"/>
                      </a:schemeClr>
                    </a:solidFill>
                  </a:tcPr>
                </a:tc>
              </a:tr>
              <a:tr h="530668">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岚图</a:t>
                      </a:r>
                      <a:endPar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rgbClr val="2F5597"/>
                          </a:solidFill>
                          <a:effectLst/>
                          <a:latin typeface="微软雅黑" panose="020B0503020204020204" charset="-122"/>
                          <a:ea typeface="微软雅黑" panose="020B0503020204020204" charset="-122"/>
                          <a:cs typeface="Times New Roman" panose="02020603050405020304" pitchFamily="18" charset="0"/>
                        </a:rPr>
                        <a:t>空显基材材料</a:t>
                      </a:r>
                      <a:endParaRPr lang="zh-CN" altLang="en-US" sz="1600" b="0" kern="100" dirty="0">
                        <a:solidFill>
                          <a:srgbClr val="2F5597"/>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比亚迪</a:t>
                      </a:r>
                      <a:endPar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rPr>
                        <a:t>平台化</a:t>
                      </a:r>
                      <a:r>
                        <a:rPr lang="en-US" altLang="zh-CN" sz="1600" b="0" kern="100" dirty="0">
                          <a:solidFill>
                            <a:srgbClr val="2F5597"/>
                          </a:solidFill>
                          <a:effectLst/>
                          <a:latin typeface="微软雅黑" panose="020B0503020204020204" charset="-122"/>
                          <a:ea typeface="微软雅黑" panose="020B0503020204020204" charset="-122"/>
                          <a:cs typeface="微软雅黑" panose="020B0503020204020204" charset="-122"/>
                        </a:rPr>
                        <a:t>AR HUD </a:t>
                      </a:r>
                      <a:r>
                        <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rPr>
                        <a:t>自曲镜、腾势水晶</a:t>
                      </a:r>
                      <a:endPar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endParaRPr>
                    </a:p>
                  </a:txBody>
                  <a:tcPr marL="68580" marR="68580" marT="0" marB="0" anchor="ctr">
                    <a:solidFill>
                      <a:schemeClr val="bg1">
                        <a:lumMod val="95000"/>
                      </a:schemeClr>
                    </a:solidFill>
                  </a:tcPr>
                </a:tc>
              </a:tr>
              <a:tr h="530668">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智豆</a:t>
                      </a:r>
                      <a:endPar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rgbClr val="2F5597"/>
                          </a:solidFill>
                          <a:effectLst/>
                          <a:latin typeface="微软雅黑" panose="020B0503020204020204" charset="-122"/>
                          <a:ea typeface="微软雅黑" panose="020B0503020204020204" charset="-122"/>
                          <a:cs typeface="Times New Roman" panose="02020603050405020304" pitchFamily="18" charset="0"/>
                        </a:rPr>
                        <a:t>车标</a:t>
                      </a:r>
                      <a:endParaRPr lang="zh-CN" altLang="en-US" sz="1600" b="0" kern="100" dirty="0">
                        <a:solidFill>
                          <a:srgbClr val="2F5597"/>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吉利</a:t>
                      </a:r>
                      <a:endPar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lvl="0" indent="0" algn="ctr" defTabSz="914400" rtl="0" eaLnBrk="1" fontAlgn="auto" latinLnBrk="0" hangingPunct="1">
                        <a:lnSpc>
                          <a:spcPct val="115000"/>
                        </a:lnSpc>
                        <a:spcBef>
                          <a:spcPts val="0"/>
                        </a:spcBef>
                        <a:spcAft>
                          <a:spcPts val="800"/>
                        </a:spcAft>
                        <a:buClrTx/>
                        <a:buSzTx/>
                        <a:buFontTx/>
                        <a:buNone/>
                        <a:defRPr/>
                      </a:pPr>
                      <a:r>
                        <a:rPr lang="en-US" altLang="zh-CN" sz="1600" b="0" kern="100" dirty="0">
                          <a:solidFill>
                            <a:srgbClr val="2F5597"/>
                          </a:solidFill>
                          <a:effectLst/>
                          <a:latin typeface="微软雅黑" panose="020B0503020204020204" charset="-122"/>
                          <a:ea typeface="微软雅黑" panose="020B0503020204020204" charset="-122"/>
                          <a:cs typeface="微软雅黑" panose="020B0503020204020204" charset="-122"/>
                        </a:rPr>
                        <a:t>33</a:t>
                      </a:r>
                      <a:r>
                        <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rPr>
                        <a:t>寸、</a:t>
                      </a:r>
                      <a:r>
                        <a:rPr lang="en-US" altLang="zh-CN" sz="1600" b="0" kern="100" dirty="0">
                          <a:solidFill>
                            <a:srgbClr val="2F5597"/>
                          </a:solidFill>
                          <a:effectLst/>
                          <a:latin typeface="微软雅黑" panose="020B0503020204020204" charset="-122"/>
                          <a:ea typeface="微软雅黑" panose="020B0503020204020204" charset="-122"/>
                          <a:cs typeface="微软雅黑" panose="020B0503020204020204" charset="-122"/>
                        </a:rPr>
                        <a:t>27</a:t>
                      </a:r>
                      <a:r>
                        <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rPr>
                        <a:t>寸曲盖板</a:t>
                      </a:r>
                      <a:endPar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endParaRPr>
                    </a:p>
                  </a:txBody>
                  <a:tcPr marL="68580" marR="68580" marT="0" marB="0" anchor="ctr">
                    <a:solidFill>
                      <a:schemeClr val="bg1">
                        <a:lumMod val="95000"/>
                      </a:schemeClr>
                    </a:solidFill>
                  </a:tcPr>
                </a:tc>
              </a:tr>
              <a:tr h="530668">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奇瑞</a:t>
                      </a:r>
                      <a:endPar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algn="ctr" defTabSz="914400" rtl="0" eaLnBrk="1" latinLnBrk="0" hangingPunct="1">
                        <a:lnSpc>
                          <a:spcPct val="115000"/>
                        </a:lnSpc>
                        <a:spcAft>
                          <a:spcPts val="800"/>
                        </a:spcAft>
                        <a:buNone/>
                      </a:pPr>
                      <a:r>
                        <a:rPr lang="en-US" altLang="zh-CN" sz="1600" b="0" kern="100" dirty="0">
                          <a:solidFill>
                            <a:srgbClr val="2F5597"/>
                          </a:solidFill>
                          <a:effectLst/>
                          <a:latin typeface="微软雅黑" panose="020B0503020204020204" charset="-122"/>
                          <a:ea typeface="微软雅黑" panose="020B0503020204020204" charset="-122"/>
                          <a:cs typeface="微软雅黑" panose="020B0503020204020204" charset="-122"/>
                        </a:rPr>
                        <a:t>24</a:t>
                      </a:r>
                      <a:r>
                        <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rPr>
                        <a:t>寸曲盖板</a:t>
                      </a:r>
                      <a:endPar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华为问界</a:t>
                      </a:r>
                      <a:endPar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rPr>
                        <a:t>前后车灯水晶组件、</a:t>
                      </a:r>
                      <a:r>
                        <a:rPr lang="en-US" altLang="zh-CN" sz="1600" b="0" kern="100" dirty="0">
                          <a:solidFill>
                            <a:srgbClr val="2F5597"/>
                          </a:solidFill>
                          <a:effectLst/>
                          <a:latin typeface="微软雅黑" panose="020B0503020204020204" charset="-122"/>
                          <a:ea typeface="微软雅黑" panose="020B0503020204020204" charset="-122"/>
                          <a:cs typeface="微软雅黑" panose="020B0503020204020204" charset="-122"/>
                        </a:rPr>
                        <a:t>GR-3D003</a:t>
                      </a:r>
                      <a:endPar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endParaRPr>
                    </a:p>
                  </a:txBody>
                  <a:tcPr marL="68580" marR="68580" marT="0" marB="0" anchor="ctr">
                    <a:solidFill>
                      <a:schemeClr val="bg1">
                        <a:lumMod val="95000"/>
                      </a:schemeClr>
                    </a:solidFill>
                  </a:tcPr>
                </a:tc>
              </a:tr>
              <a:tr h="530668">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长安阿维塔</a:t>
                      </a:r>
                      <a:endPar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algn="ctr" defTabSz="914400" rtl="0" eaLnBrk="1" latinLnBrk="0" hangingPunct="1">
                        <a:lnSpc>
                          <a:spcPct val="115000"/>
                        </a:lnSpc>
                        <a:spcAft>
                          <a:spcPts val="800"/>
                        </a:spcAft>
                        <a:buNone/>
                      </a:pPr>
                      <a:r>
                        <a:rPr lang="en-US" altLang="zh-CN" sz="1600" b="0" kern="100" dirty="0">
                          <a:solidFill>
                            <a:srgbClr val="2F5597"/>
                          </a:solidFill>
                          <a:effectLst/>
                          <a:latin typeface="微软雅黑" panose="020B0503020204020204" charset="-122"/>
                          <a:ea typeface="微软雅黑" panose="020B0503020204020204" charset="-122"/>
                          <a:cs typeface="微软雅黑" panose="020B0503020204020204" charset="-122"/>
                        </a:rPr>
                        <a:t>GR-3D014</a:t>
                      </a:r>
                      <a:r>
                        <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rPr>
                        <a:t>、</a:t>
                      </a:r>
                      <a:r>
                        <a:rPr lang="en-US" altLang="zh-CN" sz="1600" b="0" kern="100" dirty="0">
                          <a:solidFill>
                            <a:srgbClr val="2F5597"/>
                          </a:solidFill>
                          <a:effectLst/>
                          <a:latin typeface="微软雅黑" panose="020B0503020204020204" charset="-122"/>
                          <a:ea typeface="微软雅黑" panose="020B0503020204020204" charset="-122"/>
                          <a:cs typeface="微软雅黑" panose="020B0503020204020204" charset="-122"/>
                        </a:rPr>
                        <a:t>GR-3D066</a:t>
                      </a:r>
                      <a:endPar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红旗</a:t>
                      </a:r>
                      <a:endPar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algn="ctr" defTabSz="914400" rtl="0" eaLnBrk="1" latinLnBrk="0" hangingPunct="1">
                        <a:lnSpc>
                          <a:spcPct val="115000"/>
                        </a:lnSpc>
                        <a:spcAft>
                          <a:spcPts val="800"/>
                        </a:spcAft>
                        <a:buNone/>
                      </a:pPr>
                      <a:r>
                        <a:rPr lang="en-US" altLang="zh-CN" sz="1600" b="0" kern="100" dirty="0">
                          <a:solidFill>
                            <a:srgbClr val="2F5597"/>
                          </a:solidFill>
                          <a:effectLst/>
                          <a:latin typeface="微软雅黑" panose="020B0503020204020204" charset="-122"/>
                          <a:ea typeface="微软雅黑" panose="020B0503020204020204" charset="-122"/>
                          <a:cs typeface="Times New Roman" panose="02020603050405020304" pitchFamily="18" charset="0"/>
                        </a:rPr>
                        <a:t>GR-3D051</a:t>
                      </a:r>
                      <a:endParaRPr lang="en-US" altLang="zh-CN" sz="1600" b="0" kern="100" dirty="0">
                        <a:solidFill>
                          <a:srgbClr val="2F5597"/>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bg1">
                        <a:lumMod val="95000"/>
                      </a:schemeClr>
                    </a:solidFill>
                  </a:tcPr>
                </a:tc>
              </a:tr>
              <a:tr h="530668">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现代</a:t>
                      </a:r>
                      <a:endPar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algn="ctr" defTabSz="914400" rtl="0" eaLnBrk="1" latinLnBrk="0" hangingPunct="1">
                        <a:lnSpc>
                          <a:spcPct val="115000"/>
                        </a:lnSpc>
                        <a:spcAft>
                          <a:spcPts val="800"/>
                        </a:spcAft>
                        <a:buNone/>
                      </a:pPr>
                      <a:r>
                        <a:rPr lang="en-US" altLang="zh-CN" sz="1600" b="0" kern="100" dirty="0">
                          <a:solidFill>
                            <a:srgbClr val="2F5597"/>
                          </a:solidFill>
                          <a:effectLst/>
                          <a:latin typeface="微软雅黑" panose="020B0503020204020204" charset="-122"/>
                          <a:ea typeface="微软雅黑" panose="020B0503020204020204" charset="-122"/>
                          <a:cs typeface="微软雅黑" panose="020B0503020204020204" charset="-122"/>
                        </a:rPr>
                        <a:t>27</a:t>
                      </a:r>
                      <a:r>
                        <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rPr>
                        <a:t>寸曲盖板</a:t>
                      </a:r>
                      <a:endPar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endParaRPr>
                    </a:p>
                  </a:txBody>
                  <a:tcPr marL="68580" marR="68580" marT="0" marB="0" anchor="ctr">
                    <a:solidFill>
                      <a:schemeClr val="bg1">
                        <a:lumMod val="95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上汽奥迪</a:t>
                      </a:r>
                      <a:endParaRPr lang="zh-CN" altLang="en-US" sz="1600" b="0"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algn="ctr" defTabSz="914400" rtl="0" eaLnBrk="1" latinLnBrk="0" hangingPunct="1">
                        <a:lnSpc>
                          <a:spcPct val="115000"/>
                        </a:lnSpc>
                        <a:spcAft>
                          <a:spcPts val="800"/>
                        </a:spcAft>
                        <a:buNone/>
                      </a:pPr>
                      <a:r>
                        <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rPr>
                        <a:t>双联曲 盖板</a:t>
                      </a:r>
                      <a:endParaRPr lang="zh-CN" altLang="en-US" sz="1600" b="0" kern="100" dirty="0">
                        <a:solidFill>
                          <a:srgbClr val="2F5597"/>
                        </a:solidFill>
                        <a:effectLst/>
                        <a:latin typeface="微软雅黑" panose="020B0503020204020204" charset="-122"/>
                        <a:ea typeface="微软雅黑" panose="020B0503020204020204" charset="-122"/>
                        <a:cs typeface="微软雅黑" panose="020B0503020204020204" charset="-122"/>
                      </a:endParaRPr>
                    </a:p>
                  </a:txBody>
                  <a:tcPr marL="68580" marR="68580" marT="0" marB="0" anchor="ctr">
                    <a:solidFill>
                      <a:schemeClr val="bg1">
                        <a:lumMod val="95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2058035"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客户发展</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2" name="文本框 1"/>
          <p:cNvSpPr txBox="1"/>
          <p:nvPr/>
        </p:nvSpPr>
        <p:spPr>
          <a:xfrm>
            <a:off x="2118995" y="961390"/>
            <a:ext cx="1874520" cy="521970"/>
          </a:xfrm>
          <a:prstGeom prst="rect">
            <a:avLst/>
          </a:prstGeom>
          <a:noFill/>
        </p:spPr>
        <p:txBody>
          <a:bodyPr wrap="square" rtlCol="0" anchor="t">
            <a:spAutoFit/>
          </a:bodyPr>
          <a:lstStyle/>
          <a:p>
            <a:r>
              <a:rPr lang="zh-CN" altLang="en-US" sz="2800" b="1" dirty="0">
                <a:solidFill>
                  <a:srgbClr val="0A58A2"/>
                </a:solidFill>
                <a:latin typeface="微软雅黑" panose="020B0503020204020204" charset="-122"/>
                <a:ea typeface="微软雅黑" panose="020B0503020204020204" charset="-122"/>
                <a:sym typeface="+mn-ea"/>
              </a:rPr>
              <a:t>合作客户</a:t>
            </a:r>
            <a:endParaRPr lang="zh-CN" altLang="en-US" sz="2800" b="1" dirty="0">
              <a:solidFill>
                <a:srgbClr val="0A58A2"/>
              </a:solidFill>
              <a:latin typeface="微软雅黑" panose="020B0503020204020204" charset="-122"/>
              <a:ea typeface="微软雅黑" panose="020B0503020204020204" charset="-122"/>
              <a:sym typeface="+mn-ea"/>
            </a:endParaRPr>
          </a:p>
        </p:txBody>
      </p:sp>
      <p:cxnSp>
        <p:nvCxnSpPr>
          <p:cNvPr id="3" name="直接连接符 2"/>
          <p:cNvCxnSpPr/>
          <p:nvPr>
            <p:custDataLst>
              <p:tags r:id="rId1"/>
            </p:custDataLst>
          </p:nvPr>
        </p:nvCxnSpPr>
        <p:spPr>
          <a:xfrm>
            <a:off x="1507421" y="1640805"/>
            <a:ext cx="2961372" cy="0"/>
          </a:xfrm>
          <a:prstGeom prst="line">
            <a:avLst/>
          </a:prstGeom>
          <a:solidFill>
            <a:schemeClr val="accent5">
              <a:lumMod val="75000"/>
            </a:schemeClr>
          </a:solidFill>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custDataLst>
              <p:tags r:id="rId2"/>
            </p:custDataLst>
          </p:nvPr>
        </p:nvSpPr>
        <p:spPr>
          <a:xfrm>
            <a:off x="1489006" y="1485110"/>
            <a:ext cx="255879" cy="26694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panose="02020400000000000000" charset="-122"/>
              <a:ea typeface="思源宋体" panose="02020400000000000000" charset="-122"/>
            </a:endParaRPr>
          </a:p>
        </p:txBody>
      </p:sp>
      <p:grpSp>
        <p:nvGrpSpPr>
          <p:cNvPr id="7" name="组合 6"/>
          <p:cNvGrpSpPr/>
          <p:nvPr/>
        </p:nvGrpSpPr>
        <p:grpSpPr>
          <a:xfrm>
            <a:off x="10658475" y="4121150"/>
            <a:ext cx="76200" cy="2679700"/>
            <a:chOff x="1663" y="2883"/>
            <a:chExt cx="120" cy="7216"/>
          </a:xfrm>
          <a:solidFill>
            <a:srgbClr val="2F5597"/>
          </a:solidFill>
        </p:grpSpPr>
        <p:cxnSp>
          <p:nvCxnSpPr>
            <p:cNvPr id="4" name="直接连接符 3"/>
            <p:cNvCxnSpPr/>
            <p:nvPr>
              <p:custDataLst>
                <p:tags r:id="rId3"/>
              </p:custDataLst>
            </p:nvPr>
          </p:nvCxnSpPr>
          <p:spPr>
            <a:xfrm>
              <a:off x="1733" y="2883"/>
              <a:ext cx="0" cy="7216"/>
            </a:xfrm>
            <a:prstGeom prst="line">
              <a:avLst/>
            </a:prstGeom>
            <a:grpFill/>
            <a:ln w="19050">
              <a:gradFill>
                <a:gsLst>
                  <a:gs pos="0">
                    <a:schemeClr val="accent1">
                      <a:lumMod val="5000"/>
                      <a:lumOff val="95000"/>
                    </a:schemeClr>
                  </a:gs>
                  <a:gs pos="83000">
                    <a:srgbClr val="5291DE">
                      <a:alpha val="100000"/>
                    </a:srgbClr>
                  </a:gs>
                  <a:gs pos="25000">
                    <a:srgbClr val="89B4E9">
                      <a:alpha val="71000"/>
                    </a:srgbClr>
                  </a:gs>
                  <a:gs pos="0">
                    <a:srgbClr val="569AEC">
                      <a:alpha val="26000"/>
                    </a:srgbClr>
                  </a:gs>
                  <a:gs pos="100000">
                    <a:srgbClr val="1A6ED3">
                      <a:alpha val="7000"/>
                    </a:srgbClr>
                  </a:gs>
                </a:gsLst>
                <a:lin ang="16200000" scaled="1"/>
              </a:gra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flipH="1">
              <a:off x="1663" y="3315"/>
              <a:ext cx="120" cy="1549"/>
            </a:xfrm>
            <a:prstGeom prst="rect">
              <a:avLst/>
            </a:prstGeom>
            <a:grpFill/>
            <a:ln>
              <a:noFill/>
            </a:ln>
          </p:spPr>
          <p:style>
            <a:lnRef idx="2">
              <a:srgbClr val="BB4FFF">
                <a:shade val="50000"/>
              </a:srgbClr>
            </a:lnRef>
            <a:fillRef idx="1">
              <a:srgbClr val="BB4FFF"/>
            </a:fillRef>
            <a:effectRef idx="0">
              <a:srgbClr val="BB4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cs typeface="MiSans Bold" panose="00000800000000000000" charset="-122"/>
                <a:sym typeface="+mn-ea"/>
              </a:endParaRPr>
            </a:p>
          </p:txBody>
        </p:sp>
      </p:grpSp>
      <p:grpSp>
        <p:nvGrpSpPr>
          <p:cNvPr id="16" name="组合 15"/>
          <p:cNvGrpSpPr/>
          <p:nvPr/>
        </p:nvGrpSpPr>
        <p:grpSpPr>
          <a:xfrm flipH="1">
            <a:off x="6435725" y="1847215"/>
            <a:ext cx="4664075" cy="76200"/>
            <a:chOff x="359" y="9747"/>
            <a:chExt cx="11682" cy="170"/>
          </a:xfrm>
          <a:solidFill>
            <a:srgbClr val="2F5597"/>
          </a:solidFill>
        </p:grpSpPr>
        <p:cxnSp>
          <p:nvCxnSpPr>
            <p:cNvPr id="17" name="直接连接符 16"/>
            <p:cNvCxnSpPr/>
            <p:nvPr>
              <p:custDataLst>
                <p:tags r:id="rId4"/>
              </p:custDataLst>
            </p:nvPr>
          </p:nvCxnSpPr>
          <p:spPr>
            <a:xfrm>
              <a:off x="1279" y="9828"/>
              <a:ext cx="10762" cy="0"/>
            </a:xfrm>
            <a:prstGeom prst="line">
              <a:avLst/>
            </a:prstGeom>
            <a:grpFill/>
            <a:ln>
              <a:solidFill>
                <a:srgbClr val="1A6ED3"/>
              </a:solidFill>
            </a:ln>
          </p:spPr>
          <p:style>
            <a:lnRef idx="1">
              <a:schemeClr val="accent1"/>
            </a:lnRef>
            <a:fillRef idx="0">
              <a:schemeClr val="accent1"/>
            </a:fillRef>
            <a:effectRef idx="0">
              <a:schemeClr val="accent1"/>
            </a:effectRef>
            <a:fontRef idx="minor">
              <a:schemeClr val="tx1"/>
            </a:fontRef>
          </p:style>
        </p:cxnSp>
        <p:sp>
          <p:nvSpPr>
            <p:cNvPr id="33" name="矩形 32"/>
            <p:cNvSpPr/>
            <p:nvPr>
              <p:custDataLst>
                <p:tags r:id="rId5"/>
              </p:custDataLst>
            </p:nvPr>
          </p:nvSpPr>
          <p:spPr>
            <a:xfrm>
              <a:off x="359" y="9747"/>
              <a:ext cx="1138" cy="1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grpSp>
      <p:grpSp>
        <p:nvGrpSpPr>
          <p:cNvPr id="19" name="组合 18"/>
          <p:cNvGrpSpPr/>
          <p:nvPr/>
        </p:nvGrpSpPr>
        <p:grpSpPr>
          <a:xfrm flipH="1">
            <a:off x="6889115" y="6525895"/>
            <a:ext cx="4091305" cy="76200"/>
            <a:chOff x="726" y="8916"/>
            <a:chExt cx="10248" cy="120"/>
          </a:xfrm>
          <a:solidFill>
            <a:srgbClr val="2F5597"/>
          </a:solidFill>
        </p:grpSpPr>
        <p:cxnSp>
          <p:nvCxnSpPr>
            <p:cNvPr id="10" name="直接连接符 9"/>
            <p:cNvCxnSpPr/>
            <p:nvPr>
              <p:custDataLst>
                <p:tags r:id="rId6"/>
              </p:custDataLst>
            </p:nvPr>
          </p:nvCxnSpPr>
          <p:spPr>
            <a:xfrm flipH="1">
              <a:off x="726" y="8989"/>
              <a:ext cx="10249" cy="0"/>
            </a:xfrm>
            <a:prstGeom prst="line">
              <a:avLst/>
            </a:prstGeom>
            <a:grpFill/>
            <a:ln w="19050">
              <a:gradFill>
                <a:gsLst>
                  <a:gs pos="0">
                    <a:schemeClr val="accent1">
                      <a:lumMod val="5000"/>
                      <a:lumOff val="95000"/>
                    </a:schemeClr>
                  </a:gs>
                  <a:gs pos="83000">
                    <a:srgbClr val="5291DE">
                      <a:alpha val="100000"/>
                    </a:srgbClr>
                  </a:gs>
                  <a:gs pos="25000">
                    <a:srgbClr val="89B4E9">
                      <a:alpha val="71000"/>
                    </a:srgbClr>
                  </a:gs>
                  <a:gs pos="0">
                    <a:srgbClr val="569AEC">
                      <a:alpha val="26000"/>
                    </a:srgbClr>
                  </a:gs>
                  <a:gs pos="100000">
                    <a:srgbClr val="1A6ED3">
                      <a:alpha val="7000"/>
                    </a:srgbClr>
                  </a:gs>
                </a:gsLst>
                <a:lin ang="16200000" scaled="1"/>
              </a:gradFill>
            </a:ln>
          </p:spPr>
          <p:style>
            <a:lnRef idx="1">
              <a:schemeClr val="accent1"/>
            </a:lnRef>
            <a:fillRef idx="0">
              <a:schemeClr val="accent1"/>
            </a:fillRef>
            <a:effectRef idx="0">
              <a:schemeClr val="accent1"/>
            </a:effectRef>
            <a:fontRef idx="minor">
              <a:schemeClr val="tx1"/>
            </a:fontRef>
          </p:style>
        </p:cxnSp>
        <p:sp>
          <p:nvSpPr>
            <p:cNvPr id="6" name="矩形 5"/>
            <p:cNvSpPr/>
            <p:nvPr>
              <p:custDataLst>
                <p:tags r:id="rId7"/>
              </p:custDataLst>
            </p:nvPr>
          </p:nvSpPr>
          <p:spPr>
            <a:xfrm rot="5400000" flipH="1">
              <a:off x="8459" y="8202"/>
              <a:ext cx="120" cy="1549"/>
            </a:xfrm>
            <a:prstGeom prst="rect">
              <a:avLst/>
            </a:prstGeom>
            <a:grpFill/>
            <a:ln>
              <a:noFill/>
            </a:ln>
          </p:spPr>
          <p:style>
            <a:lnRef idx="2">
              <a:srgbClr val="BB4FFF">
                <a:shade val="50000"/>
              </a:srgbClr>
            </a:lnRef>
            <a:fillRef idx="1">
              <a:srgbClr val="BB4FFF"/>
            </a:fillRef>
            <a:effectRef idx="0">
              <a:srgbClr val="BB4FFF"/>
            </a:effectRef>
            <a:fontRef idx="minor">
              <a:srgbClr val="FFFFFF"/>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cs typeface="MiSans Bold" panose="00000800000000000000" charset="-122"/>
                <a:sym typeface="+mn-ea"/>
              </a:endParaRPr>
            </a:p>
          </p:txBody>
        </p:sp>
      </p:grpSp>
      <p:pic>
        <p:nvPicPr>
          <p:cNvPr id="24" name="图片 23"/>
          <p:cNvPicPr>
            <a:picLocks noChangeAspect="1"/>
          </p:cNvPicPr>
          <p:nvPr/>
        </p:nvPicPr>
        <p:blipFill rotWithShape="1">
          <a:blip r:embed="rId8" cstate="print">
            <a:extLst>
              <a:ext uri="{28A0092B-C50C-407E-A947-70E740481C1C}">
                <a14:useLocalDpi xmlns:a14="http://schemas.microsoft.com/office/drawing/2010/main" val="0"/>
              </a:ext>
            </a:extLst>
          </a:blip>
          <a:srcRect l="7945" t="10066" r="10824" b="10623"/>
          <a:stretch>
            <a:fillRect/>
          </a:stretch>
        </p:blipFill>
        <p:spPr>
          <a:xfrm>
            <a:off x="5565140" y="3384550"/>
            <a:ext cx="1629410" cy="1193165"/>
          </a:xfrm>
          <a:prstGeom prst="rect">
            <a:avLst/>
          </a:prstGeom>
          <a:effectLst>
            <a:outerShdw blurRad="50800" dist="38100" dir="5400000" algn="t" rotWithShape="0">
              <a:prstClr val="black">
                <a:alpha val="40000"/>
              </a:prstClr>
            </a:outerShdw>
          </a:effectLst>
        </p:spPr>
      </p:pic>
      <p:pic>
        <p:nvPicPr>
          <p:cNvPr id="39" name="图片 38"/>
          <p:cNvPicPr>
            <a:picLocks noChangeAspect="1"/>
          </p:cNvPicPr>
          <p:nvPr/>
        </p:nvPicPr>
        <p:blipFill rotWithShape="1">
          <a:blip r:embed="rId9" cstate="print">
            <a:extLst>
              <a:ext uri="{28A0092B-C50C-407E-A947-70E740481C1C}">
                <a14:useLocalDpi xmlns:a14="http://schemas.microsoft.com/office/drawing/2010/main" val="0"/>
              </a:ext>
            </a:extLst>
          </a:blip>
          <a:srcRect l="5102" t="30245" r="6610" b="33691"/>
          <a:stretch>
            <a:fillRect/>
          </a:stretch>
        </p:blipFill>
        <p:spPr>
          <a:xfrm>
            <a:off x="8041640" y="4789805"/>
            <a:ext cx="2395220" cy="979170"/>
          </a:xfrm>
          <a:prstGeom prst="rect">
            <a:avLst/>
          </a:prstGeom>
          <a:effectLst>
            <a:outerShdw blurRad="50800" dist="38100" dir="5400000" algn="t" rotWithShape="0">
              <a:prstClr val="black">
                <a:alpha val="40000"/>
              </a:prstClr>
            </a:outerShdw>
          </a:effectLst>
        </p:spPr>
      </p:pic>
      <p:pic>
        <p:nvPicPr>
          <p:cNvPr id="41" name="图片 4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444355" y="2097405"/>
            <a:ext cx="834390" cy="797560"/>
          </a:xfrm>
          <a:prstGeom prst="rect">
            <a:avLst/>
          </a:prstGeom>
          <a:effectLst>
            <a:outerShdw blurRad="50800" dist="38100" dir="5400000" algn="t" rotWithShape="0">
              <a:prstClr val="black">
                <a:alpha val="40000"/>
              </a:prstClr>
            </a:outerShdw>
          </a:effectLst>
        </p:spPr>
      </p:pic>
      <p:pic>
        <p:nvPicPr>
          <p:cNvPr id="42" name="图片 41"/>
          <p:cNvPicPr>
            <a:picLocks noChangeAspect="1"/>
          </p:cNvPicPr>
          <p:nvPr/>
        </p:nvPicPr>
        <p:blipFill rotWithShape="1">
          <a:blip r:embed="rId11">
            <a:extLst>
              <a:ext uri="{28A0092B-C50C-407E-A947-70E740481C1C}">
                <a14:useLocalDpi xmlns:a14="http://schemas.microsoft.com/office/drawing/2010/main" val="0"/>
              </a:ext>
            </a:extLst>
          </a:blip>
          <a:srcRect t="25220" b="29917"/>
          <a:stretch>
            <a:fillRect/>
          </a:stretch>
        </p:blipFill>
        <p:spPr>
          <a:xfrm>
            <a:off x="3590290" y="4577715"/>
            <a:ext cx="2132965" cy="957580"/>
          </a:xfrm>
          <a:prstGeom prst="rect">
            <a:avLst/>
          </a:prstGeom>
          <a:effectLst>
            <a:outerShdw blurRad="50800" dist="38100" dir="5400000" algn="t" rotWithShape="0">
              <a:prstClr val="black">
                <a:alpha val="40000"/>
              </a:prstClr>
            </a:outerShdw>
          </a:effectLst>
        </p:spPr>
      </p:pic>
      <p:pic>
        <p:nvPicPr>
          <p:cNvPr id="43" name="图片 42"/>
          <p:cNvPicPr>
            <a:picLocks noChangeAspect="1"/>
          </p:cNvPicPr>
          <p:nvPr/>
        </p:nvPicPr>
        <p:blipFill rotWithShape="1">
          <a:blip r:embed="rId12">
            <a:extLst>
              <a:ext uri="{28A0092B-C50C-407E-A947-70E740481C1C}">
                <a14:useLocalDpi xmlns:a14="http://schemas.microsoft.com/office/drawing/2010/main" val="0"/>
              </a:ext>
            </a:extLst>
          </a:blip>
          <a:srcRect t="30405" b="29621"/>
          <a:stretch>
            <a:fillRect/>
          </a:stretch>
        </p:blipFill>
        <p:spPr>
          <a:xfrm>
            <a:off x="6796405" y="2211070"/>
            <a:ext cx="2245995" cy="897890"/>
          </a:xfrm>
          <a:prstGeom prst="rect">
            <a:avLst/>
          </a:prstGeom>
          <a:effectLst>
            <a:outerShdw blurRad="50800" dist="38100" dir="5400000" algn="t" rotWithShape="0">
              <a:prstClr val="black">
                <a:alpha val="40000"/>
              </a:prstClr>
            </a:outerShdw>
          </a:effectLst>
        </p:spPr>
      </p:pic>
      <p:pic>
        <p:nvPicPr>
          <p:cNvPr id="44" name="图片 43"/>
          <p:cNvPicPr>
            <a:picLocks noChangeAspect="1"/>
          </p:cNvPicPr>
          <p:nvPr/>
        </p:nvPicPr>
        <p:blipFill rotWithShape="1">
          <a:blip r:embed="rId13" cstate="print">
            <a:extLst>
              <a:ext uri="{28A0092B-C50C-407E-A947-70E740481C1C}">
                <a14:useLocalDpi xmlns:a14="http://schemas.microsoft.com/office/drawing/2010/main" val="0"/>
              </a:ext>
            </a:extLst>
          </a:blip>
          <a:srcRect l="17376" t="3978" r="17385" b="14947"/>
          <a:stretch>
            <a:fillRect/>
          </a:stretch>
        </p:blipFill>
        <p:spPr>
          <a:xfrm>
            <a:off x="7530465" y="3298190"/>
            <a:ext cx="913765" cy="1136650"/>
          </a:xfrm>
          <a:prstGeom prst="rect">
            <a:avLst/>
          </a:prstGeom>
          <a:effectLst>
            <a:outerShdw blurRad="50800" dist="38100" dir="5400000" algn="t" rotWithShape="0">
              <a:prstClr val="black">
                <a:alpha val="40000"/>
              </a:prstClr>
            </a:outerShdw>
          </a:effectLst>
        </p:spPr>
      </p:pic>
      <p:pic>
        <p:nvPicPr>
          <p:cNvPr id="45" name="图片 44"/>
          <p:cNvPicPr>
            <a:picLocks noChangeAspect="1"/>
          </p:cNvPicPr>
          <p:nvPr/>
        </p:nvPicPr>
        <p:blipFill rotWithShape="1">
          <a:blip r:embed="rId14" cstate="print">
            <a:extLst>
              <a:ext uri="{28A0092B-C50C-407E-A947-70E740481C1C}">
                <a14:useLocalDpi xmlns:a14="http://schemas.microsoft.com/office/drawing/2010/main" val="0"/>
              </a:ext>
            </a:extLst>
          </a:blip>
          <a:srcRect t="29553" b="30437"/>
          <a:stretch>
            <a:fillRect/>
          </a:stretch>
        </p:blipFill>
        <p:spPr>
          <a:xfrm>
            <a:off x="8780145" y="3108960"/>
            <a:ext cx="1802130" cy="721360"/>
          </a:xfrm>
          <a:prstGeom prst="rect">
            <a:avLst/>
          </a:prstGeom>
          <a:effectLst>
            <a:outerShdw blurRad="50800" dist="38100" dir="5400000" algn="t" rotWithShape="0">
              <a:prstClr val="black">
                <a:alpha val="40000"/>
              </a:prstClr>
            </a:outerShdw>
          </a:effectLst>
        </p:spPr>
      </p:pic>
      <p:pic>
        <p:nvPicPr>
          <p:cNvPr id="46" name="图片 4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06290" y="2385695"/>
            <a:ext cx="1720850" cy="723265"/>
          </a:xfrm>
          <a:prstGeom prst="rect">
            <a:avLst/>
          </a:prstGeom>
          <a:effectLst>
            <a:outerShdw blurRad="50800" dist="38100" dir="5400000" algn="t" rotWithShape="0">
              <a:prstClr val="black">
                <a:alpha val="40000"/>
              </a:prstClr>
            </a:outerShdw>
          </a:effectLst>
        </p:spPr>
      </p:pic>
      <p:pic>
        <p:nvPicPr>
          <p:cNvPr id="47" name="图片 4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714115" y="3520440"/>
            <a:ext cx="1226185" cy="868680"/>
          </a:xfrm>
          <a:prstGeom prst="rect">
            <a:avLst/>
          </a:prstGeom>
          <a:effectLst>
            <a:outerShdw blurRad="50800" dist="38100" dir="5400000" algn="t" rotWithShape="0">
              <a:prstClr val="black">
                <a:alpha val="40000"/>
              </a:prstClr>
            </a:outerShdw>
          </a:effectLst>
        </p:spPr>
      </p:pic>
      <p:pic>
        <p:nvPicPr>
          <p:cNvPr id="48" name="图片 47"/>
          <p:cNvPicPr>
            <a:picLocks noChangeAspect="1"/>
          </p:cNvPicPr>
          <p:nvPr/>
        </p:nvPicPr>
        <p:blipFill rotWithShape="1">
          <a:blip r:embed="rId17" cstate="print">
            <a:extLst>
              <a:ext uri="{28A0092B-C50C-407E-A947-70E740481C1C}">
                <a14:useLocalDpi xmlns:a14="http://schemas.microsoft.com/office/drawing/2010/main" val="0"/>
              </a:ext>
            </a:extLst>
          </a:blip>
          <a:srcRect l="24418" t="31011" r="24534" b="33501"/>
          <a:stretch>
            <a:fillRect/>
          </a:stretch>
        </p:blipFill>
        <p:spPr>
          <a:xfrm>
            <a:off x="6199505" y="4577715"/>
            <a:ext cx="1939290" cy="898525"/>
          </a:xfrm>
          <a:prstGeom prst="rect">
            <a:avLst/>
          </a:prstGeom>
          <a:effectLst>
            <a:outerShdw blurRad="50800" dist="38100" dir="5400000" algn="t" rotWithShape="0">
              <a:prstClr val="black">
                <a:alpha val="40000"/>
              </a:prstClr>
            </a:outerShdw>
          </a:effectLst>
        </p:spPr>
      </p:pic>
      <p:pic>
        <p:nvPicPr>
          <p:cNvPr id="53" name="图片 52"/>
          <p:cNvPicPr>
            <a:picLocks noChangeAspect="1"/>
          </p:cNvPicPr>
          <p:nvPr/>
        </p:nvPicPr>
        <p:blipFill rotWithShape="1">
          <a:blip r:embed="rId18" cstate="print">
            <a:extLst>
              <a:ext uri="{28A0092B-C50C-407E-A947-70E740481C1C}">
                <a14:useLocalDpi xmlns:a14="http://schemas.microsoft.com/office/drawing/2010/main" val="0"/>
              </a:ext>
            </a:extLst>
          </a:blip>
          <a:srcRect t="26343" b="31944"/>
          <a:stretch>
            <a:fillRect/>
          </a:stretch>
        </p:blipFill>
        <p:spPr>
          <a:xfrm>
            <a:off x="5186045" y="5535295"/>
            <a:ext cx="1487170" cy="618490"/>
          </a:xfrm>
          <a:prstGeom prst="rect">
            <a:avLst/>
          </a:prstGeom>
          <a:effectLst>
            <a:outerShdw blurRad="50800" dist="38100" dir="5400000" algn="t" rotWithShape="0">
              <a:prstClr val="black">
                <a:alpha val="40000"/>
              </a:prstClr>
            </a:outerShdw>
          </a:effectLst>
        </p:spPr>
      </p:pic>
      <p:pic>
        <p:nvPicPr>
          <p:cNvPr id="54" name="图片 53"/>
          <p:cNvPicPr>
            <a:picLocks noChangeAspect="1"/>
          </p:cNvPicPr>
          <p:nvPr/>
        </p:nvPicPr>
        <p:blipFill rotWithShape="1">
          <a:blip r:embed="rId19">
            <a:extLst>
              <a:ext uri="{28A0092B-C50C-407E-A947-70E740481C1C}">
                <a14:useLocalDpi xmlns:a14="http://schemas.microsoft.com/office/drawing/2010/main" val="0"/>
              </a:ext>
            </a:extLst>
          </a:blip>
          <a:srcRect t="32013" b="35288"/>
          <a:stretch>
            <a:fillRect/>
          </a:stretch>
        </p:blipFill>
        <p:spPr>
          <a:xfrm>
            <a:off x="8369300" y="5812790"/>
            <a:ext cx="1421765" cy="464820"/>
          </a:xfrm>
          <a:prstGeom prst="rect">
            <a:avLst/>
          </a:prstGeom>
          <a:effectLst>
            <a:outerShdw blurRad="50800" dist="38100" dir="5400000" algn="t" rotWithShape="0">
              <a:prstClr val="black">
                <a:alpha val="40000"/>
              </a:prstClr>
            </a:outerShdw>
          </a:effectLst>
        </p:spPr>
      </p:pic>
      <p:pic>
        <p:nvPicPr>
          <p:cNvPr id="55" name="图片 54"/>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872855" y="3899535"/>
            <a:ext cx="1532255" cy="733425"/>
          </a:xfrm>
          <a:prstGeom prst="rect">
            <a:avLst/>
          </a:prstGeom>
          <a:effectLst>
            <a:outerShdw blurRad="50800" dist="38100" dir="5400000" algn="t" rotWithShape="0">
              <a:prstClr val="black">
                <a:alpha val="40000"/>
              </a:prstClr>
            </a:outerShdw>
          </a:effectLst>
        </p:spPr>
      </p:pic>
      <p:sp>
        <p:nvSpPr>
          <p:cNvPr id="56" name="文本框 176"/>
          <p:cNvSpPr txBox="1"/>
          <p:nvPr/>
        </p:nvSpPr>
        <p:spPr>
          <a:xfrm>
            <a:off x="1420296" y="2097203"/>
            <a:ext cx="2466455" cy="382354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b="1" dirty="0">
                <a:latin typeface="微软雅黑" panose="020B0503020204020204" charset="-122"/>
                <a:ea typeface="微软雅黑" panose="020B0503020204020204" charset="-122"/>
              </a:rPr>
              <a:t>重点客户包括：</a:t>
            </a:r>
            <a:endParaRPr lang="en-US" altLang="zh-CN" sz="1600" b="1" dirty="0">
              <a:latin typeface="微软雅黑" panose="020B0503020204020204" charset="-122"/>
              <a:ea typeface="微软雅黑" panose="020B0503020204020204" charset="-122"/>
            </a:endParaRPr>
          </a:p>
          <a:p>
            <a:pPr>
              <a:lnSpc>
                <a:spcPct val="150000"/>
              </a:lnSpc>
            </a:pPr>
            <a:r>
              <a:rPr lang="zh-CN" altLang="en-US" sz="1600" dirty="0">
                <a:latin typeface="微软雅黑" panose="020B0503020204020204" charset="-122"/>
                <a:ea typeface="微软雅黑" panose="020B0503020204020204" charset="-122"/>
              </a:rPr>
              <a:t>巴斯夫</a:t>
            </a:r>
            <a:endParaRPr lang="en-US" altLang="zh-CN" sz="1600" dirty="0">
              <a:latin typeface="微软雅黑" panose="020B0503020204020204" charset="-122"/>
              <a:ea typeface="微软雅黑" panose="020B0503020204020204" charset="-122"/>
            </a:endParaRPr>
          </a:p>
          <a:p>
            <a:pPr>
              <a:lnSpc>
                <a:spcPct val="150000"/>
              </a:lnSpc>
            </a:pPr>
            <a:r>
              <a:rPr lang="zh-CN" altLang="en-US" sz="1600" dirty="0">
                <a:latin typeface="微软雅黑" panose="020B0503020204020204" charset="-122"/>
                <a:ea typeface="微软雅黑" panose="020B0503020204020204" charset="-122"/>
              </a:rPr>
              <a:t>东超科技</a:t>
            </a:r>
            <a:endParaRPr lang="en-US" altLang="zh-CN" sz="1600" dirty="0">
              <a:latin typeface="微软雅黑" panose="020B0503020204020204" charset="-122"/>
              <a:ea typeface="微软雅黑" panose="020B0503020204020204" charset="-122"/>
            </a:endParaRPr>
          </a:p>
          <a:p>
            <a:pPr>
              <a:lnSpc>
                <a:spcPct val="150000"/>
              </a:lnSpc>
            </a:pPr>
            <a:r>
              <a:rPr lang="zh-CN" altLang="en-US" sz="1600" dirty="0">
                <a:latin typeface="微软雅黑" panose="020B0503020204020204" charset="-122"/>
                <a:ea typeface="微软雅黑" panose="020B0503020204020204" charset="-122"/>
              </a:rPr>
              <a:t>众福科技</a:t>
            </a:r>
            <a:endParaRPr lang="en-US" altLang="zh-CN" sz="1600" dirty="0">
              <a:latin typeface="微软雅黑" panose="020B0503020204020204" charset="-122"/>
              <a:ea typeface="微软雅黑" panose="020B0503020204020204" charset="-122"/>
            </a:endParaRPr>
          </a:p>
          <a:p>
            <a:pPr>
              <a:lnSpc>
                <a:spcPct val="150000"/>
              </a:lnSpc>
            </a:pPr>
            <a:r>
              <a:rPr lang="zh-CN" altLang="en-US" sz="1600" dirty="0">
                <a:latin typeface="微软雅黑" panose="020B0503020204020204" charset="-122"/>
                <a:ea typeface="微软雅黑" panose="020B0503020204020204" charset="-122"/>
              </a:rPr>
              <a:t>博世</a:t>
            </a:r>
            <a:endParaRPr lang="en-US" altLang="zh-CN" sz="1600" dirty="0">
              <a:latin typeface="微软雅黑" panose="020B0503020204020204" charset="-122"/>
              <a:ea typeface="微软雅黑" panose="020B0503020204020204" charset="-122"/>
            </a:endParaRPr>
          </a:p>
          <a:p>
            <a:pPr>
              <a:lnSpc>
                <a:spcPct val="150000"/>
              </a:lnSpc>
            </a:pPr>
            <a:r>
              <a:rPr lang="zh-CN" altLang="en-US" sz="1600" dirty="0">
                <a:latin typeface="微软雅黑" panose="020B0503020204020204" charset="-122"/>
                <a:ea typeface="微软雅黑" panose="020B0503020204020204" charset="-122"/>
              </a:rPr>
              <a:t>史密斯</a:t>
            </a:r>
            <a:endParaRPr lang="en-US" altLang="zh-CN" sz="1600" dirty="0">
              <a:latin typeface="微软雅黑" panose="020B0503020204020204" charset="-122"/>
              <a:ea typeface="微软雅黑" panose="020B0503020204020204" charset="-122"/>
            </a:endParaRPr>
          </a:p>
          <a:p>
            <a:pPr>
              <a:lnSpc>
                <a:spcPct val="150000"/>
              </a:lnSpc>
            </a:pPr>
            <a:r>
              <a:rPr lang="zh-CN" altLang="en-US" sz="1600" dirty="0">
                <a:latin typeface="微软雅黑" panose="020B0503020204020204" charset="-122"/>
                <a:ea typeface="微软雅黑" panose="020B0503020204020204" charset="-122"/>
              </a:rPr>
              <a:t>沃顿科技</a:t>
            </a:r>
            <a:endParaRPr lang="en-US" altLang="zh-CN" sz="1600" dirty="0">
              <a:latin typeface="微软雅黑" panose="020B0503020204020204" charset="-122"/>
              <a:ea typeface="微软雅黑" panose="020B0503020204020204" charset="-122"/>
            </a:endParaRPr>
          </a:p>
          <a:p>
            <a:pPr>
              <a:lnSpc>
                <a:spcPct val="150000"/>
              </a:lnSpc>
            </a:pPr>
            <a:r>
              <a:rPr lang="zh-CN" altLang="en-US" sz="1600" dirty="0">
                <a:latin typeface="微软雅黑" panose="020B0503020204020204" charset="-122"/>
                <a:ea typeface="微软雅黑" panose="020B0503020204020204" charset="-122"/>
              </a:rPr>
              <a:t>青岛大东</a:t>
            </a:r>
            <a:endParaRPr lang="en-US" altLang="zh-CN" sz="1600" dirty="0">
              <a:latin typeface="微软雅黑" panose="020B0503020204020204" charset="-122"/>
              <a:ea typeface="微软雅黑" panose="020B0503020204020204" charset="-122"/>
            </a:endParaRPr>
          </a:p>
          <a:p>
            <a:pPr>
              <a:lnSpc>
                <a:spcPct val="150000"/>
              </a:lnSpc>
            </a:pPr>
            <a:r>
              <a:rPr lang="en-US" altLang="zh-CN" sz="1600" dirty="0">
                <a:latin typeface="微软雅黑" panose="020B0503020204020204" charset="-122"/>
                <a:ea typeface="微软雅黑" panose="020B0503020204020204" charset="-122"/>
              </a:rPr>
              <a:t>……</a:t>
            </a:r>
            <a:endParaRPr lang="en-US" altLang="zh-CN" sz="1600" dirty="0">
              <a:latin typeface="微软雅黑" panose="020B0503020204020204" charset="-122"/>
              <a:ea typeface="微软雅黑" panose="020B0503020204020204" charset="-122"/>
            </a:endParaRPr>
          </a:p>
          <a:p>
            <a:pPr>
              <a:lnSpc>
                <a:spcPct val="150000"/>
              </a:lnSpc>
            </a:pPr>
            <a:r>
              <a:rPr lang="en-US" altLang="zh-CN" sz="2000" b="1" dirty="0">
                <a:solidFill>
                  <a:schemeClr val="accent1"/>
                </a:solidFill>
                <a:latin typeface="微软雅黑" panose="020B0503020204020204" charset="-122"/>
                <a:ea typeface="微软雅黑" panose="020B0503020204020204" charset="-122"/>
              </a:rPr>
              <a:t>106</a:t>
            </a:r>
            <a:r>
              <a:rPr lang="zh-CN" altLang="en-US" sz="2000" b="1" dirty="0">
                <a:solidFill>
                  <a:schemeClr val="accent1"/>
                </a:solidFill>
                <a:latin typeface="微软雅黑" panose="020B0503020204020204" charset="-122"/>
                <a:ea typeface="微软雅黑" panose="020B0503020204020204" charset="-122"/>
              </a:rPr>
              <a:t>家客户</a:t>
            </a:r>
            <a:endParaRPr lang="zh-CN" altLang="en-US" sz="2000" b="1" dirty="0">
              <a:solidFill>
                <a:schemeClr val="accent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2058035"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客户发展</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2" name="文本框 1"/>
          <p:cNvSpPr txBox="1"/>
          <p:nvPr/>
        </p:nvSpPr>
        <p:spPr>
          <a:xfrm>
            <a:off x="4408539" y="767679"/>
            <a:ext cx="3374921" cy="523220"/>
          </a:xfrm>
          <a:prstGeom prst="rect">
            <a:avLst/>
          </a:prstGeom>
          <a:noFill/>
        </p:spPr>
        <p:txBody>
          <a:bodyPr wrap="square" rtlCol="0" anchor="t">
            <a:spAutoFit/>
          </a:bodyPr>
          <a:lstStyle/>
          <a:p>
            <a:r>
              <a:rPr lang="zh-CN" altLang="en-US" sz="2800" b="1" dirty="0">
                <a:solidFill>
                  <a:srgbClr val="0A58A2"/>
                </a:solidFill>
                <a:latin typeface="微软雅黑" panose="020B0503020204020204" charset="-122"/>
                <a:ea typeface="微软雅黑" panose="020B0503020204020204" charset="-122"/>
                <a:sym typeface="+mn-ea"/>
              </a:rPr>
              <a:t>车企现有订单</a:t>
            </a:r>
            <a:r>
              <a:rPr lang="en-US" altLang="zh-CN" sz="2800" b="1" dirty="0">
                <a:solidFill>
                  <a:srgbClr val="0A58A2"/>
                </a:solidFill>
                <a:latin typeface="微软雅黑" panose="020B0503020204020204" charset="-122"/>
                <a:ea typeface="微软雅黑" panose="020B0503020204020204" charset="-122"/>
                <a:sym typeface="+mn-ea"/>
              </a:rPr>
              <a:t>-</a:t>
            </a:r>
            <a:r>
              <a:rPr lang="zh-CN" altLang="en-US" sz="2800" b="1" dirty="0">
                <a:solidFill>
                  <a:srgbClr val="0A58A2"/>
                </a:solidFill>
                <a:latin typeface="微软雅黑" panose="020B0503020204020204" charset="-122"/>
                <a:ea typeface="微软雅黑" panose="020B0503020204020204" charset="-122"/>
                <a:sym typeface="+mn-ea"/>
              </a:rPr>
              <a:t>三年</a:t>
            </a:r>
            <a:endParaRPr lang="zh-CN" altLang="en-US" sz="2800" b="1" dirty="0">
              <a:solidFill>
                <a:srgbClr val="0A58A2"/>
              </a:solidFill>
              <a:latin typeface="微软雅黑" panose="020B0503020204020204" charset="-122"/>
              <a:ea typeface="微软雅黑" panose="020B0503020204020204" charset="-122"/>
              <a:sym typeface="+mn-ea"/>
            </a:endParaRPr>
          </a:p>
        </p:txBody>
      </p:sp>
      <p:graphicFrame>
        <p:nvGraphicFramePr>
          <p:cNvPr id="5" name="表格 4"/>
          <p:cNvGraphicFramePr>
            <a:graphicFrameLocks noGrp="1"/>
          </p:cNvGraphicFramePr>
          <p:nvPr/>
        </p:nvGraphicFramePr>
        <p:xfrm>
          <a:off x="723900" y="1290899"/>
          <a:ext cx="10723032" cy="5469199"/>
        </p:xfrm>
        <a:graphic>
          <a:graphicData uri="http://schemas.openxmlformats.org/drawingml/2006/table">
            <a:tbl>
              <a:tblPr firstRow="1" bandRow="1">
                <a:tableStyleId>{5C22544A-7EE6-4342-B048-85BDC9FD1C3A}</a:tableStyleId>
              </a:tblPr>
              <a:tblGrid>
                <a:gridCol w="881701"/>
                <a:gridCol w="1121833"/>
                <a:gridCol w="1765738"/>
                <a:gridCol w="6953760"/>
              </a:tblGrid>
              <a:tr h="228886">
                <a:tc>
                  <a:txBody>
                    <a:bodyPr/>
                    <a:lstStyle/>
                    <a:p>
                      <a:pPr marL="0" algn="ctr" defTabSz="914400" rtl="0" eaLnBrk="1" latinLnBrk="0" hangingPunct="1">
                        <a:lnSpc>
                          <a:spcPct val="115000"/>
                        </a:lnSpc>
                        <a:spcAft>
                          <a:spcPts val="800"/>
                        </a:spcAft>
                        <a:buNone/>
                      </a:pPr>
                      <a:r>
                        <a:rPr lang="zh-CN" altLang="en-US" sz="16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rPr>
                        <a:t>序号</a:t>
                      </a:r>
                      <a:endParaRPr lang="zh-CN" altLang="en-US" sz="16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rgbClr val="2F5597"/>
                    </a:solidFill>
                  </a:tcPr>
                </a:tc>
                <a:tc>
                  <a:txBody>
                    <a:bodyPr/>
                    <a:lstStyle/>
                    <a:p>
                      <a:pPr marL="0" algn="ctr" defTabSz="914400" rtl="0" eaLnBrk="1" latinLnBrk="0" hangingPunct="1">
                        <a:lnSpc>
                          <a:spcPct val="115000"/>
                        </a:lnSpc>
                        <a:spcAft>
                          <a:spcPts val="800"/>
                        </a:spcAft>
                        <a:buNone/>
                      </a:pPr>
                      <a:r>
                        <a:rPr lang="zh-CN" altLang="en-US" sz="16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rPr>
                        <a:t>车企名称</a:t>
                      </a:r>
                      <a:endParaRPr lang="zh-CN" altLang="en-US" sz="16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rgbClr val="2F5597"/>
                    </a:solidFill>
                  </a:tcPr>
                </a:tc>
                <a:tc>
                  <a:txBody>
                    <a:bodyPr/>
                    <a:lstStyle/>
                    <a:p>
                      <a:pPr marL="0" algn="ctr" defTabSz="914400" rtl="0" eaLnBrk="1" latinLnBrk="0" hangingPunct="1">
                        <a:lnSpc>
                          <a:spcPct val="115000"/>
                        </a:lnSpc>
                        <a:spcAft>
                          <a:spcPts val="800"/>
                        </a:spcAft>
                        <a:buNone/>
                      </a:pPr>
                      <a:r>
                        <a:rPr lang="zh-CN" altLang="en-US" sz="1600" b="1" kern="100" dirty="0">
                          <a:solidFill>
                            <a:schemeClr val="bg1"/>
                          </a:solidFill>
                          <a:effectLst/>
                          <a:latin typeface="微软雅黑" panose="020B0503020204020204" charset="-122"/>
                          <a:ea typeface="微软雅黑" panose="020B0503020204020204" charset="-122"/>
                          <a:cs typeface="微软雅黑" panose="020B0503020204020204" charset="-122"/>
                        </a:rPr>
                        <a:t>订单金额</a:t>
                      </a:r>
                      <a:r>
                        <a:rPr lang="en-US" altLang="zh-CN" sz="1600" b="1" kern="100" dirty="0">
                          <a:solidFill>
                            <a:schemeClr val="bg1"/>
                          </a:solidFill>
                          <a:effectLst/>
                          <a:latin typeface="微软雅黑" panose="020B0503020204020204" charset="-122"/>
                          <a:ea typeface="微软雅黑" panose="020B0503020204020204" charset="-122"/>
                          <a:cs typeface="微软雅黑" panose="020B0503020204020204" charset="-122"/>
                        </a:rPr>
                        <a:t>/</a:t>
                      </a:r>
                      <a:r>
                        <a:rPr lang="zh-CN" altLang="en-US" sz="1600" b="1" kern="100" dirty="0">
                          <a:solidFill>
                            <a:schemeClr val="bg1"/>
                          </a:solidFill>
                          <a:effectLst/>
                          <a:latin typeface="微软雅黑" panose="020B0503020204020204" charset="-122"/>
                          <a:ea typeface="微软雅黑" panose="020B0503020204020204" charset="-122"/>
                          <a:cs typeface="微软雅黑" panose="020B0503020204020204" charset="-122"/>
                        </a:rPr>
                        <a:t>万</a:t>
                      </a:r>
                      <a:endParaRPr lang="zh-CN" altLang="en-US" sz="1600" b="1" kern="100" dirty="0">
                        <a:solidFill>
                          <a:schemeClr val="bg1"/>
                        </a:solidFill>
                        <a:effectLst/>
                        <a:latin typeface="微软雅黑" panose="020B0503020204020204" charset="-122"/>
                        <a:ea typeface="微软雅黑" panose="020B0503020204020204" charset="-122"/>
                        <a:cs typeface="微软雅黑" panose="020B0503020204020204" charset="-122"/>
                      </a:endParaRPr>
                    </a:p>
                  </a:txBody>
                  <a:tcPr marL="68580" marR="68580" marT="0" marB="0" anchor="ctr">
                    <a:solidFill>
                      <a:srgbClr val="2F5597"/>
                    </a:solidFill>
                  </a:tcPr>
                </a:tc>
                <a:tc>
                  <a:txBody>
                    <a:bodyPr/>
                    <a:lstStyle/>
                    <a:p>
                      <a:pPr marL="0" algn="ctr" defTabSz="914400" rtl="0" eaLnBrk="1" latinLnBrk="0" hangingPunct="1">
                        <a:lnSpc>
                          <a:spcPct val="115000"/>
                        </a:lnSpc>
                        <a:spcAft>
                          <a:spcPts val="800"/>
                        </a:spcAft>
                        <a:buNone/>
                      </a:pPr>
                      <a:r>
                        <a:rPr lang="zh-CN" altLang="en-US" sz="16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rPr>
                        <a:t>订单产品</a:t>
                      </a:r>
                      <a:endParaRPr lang="zh-CN" altLang="en-US" sz="16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solidFill>
                      <a:srgbClr val="2F5597"/>
                    </a:solidFill>
                  </a:tcPr>
                </a:tc>
              </a:tr>
              <a:tr h="321970">
                <a:tc>
                  <a:txBody>
                    <a:bodyPr/>
                    <a:lstStyle/>
                    <a:p>
                      <a:pPr marL="0" algn="ctr" defTabSz="914400" rtl="0" eaLnBrk="1" latinLnBrk="0" hangingPunct="1">
                        <a:lnSpc>
                          <a:spcPct val="115000"/>
                        </a:lnSpc>
                        <a:spcAft>
                          <a:spcPts val="800"/>
                        </a:spcAft>
                        <a:buNone/>
                      </a:pPr>
                      <a:r>
                        <a:rPr lang="en-US"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1</a:t>
                      </a:r>
                      <a:endParaRPr lang="en-US" altLang="en-US"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lnSpc>
                          <a:spcPct val="115000"/>
                        </a:lnSpc>
                        <a:spcAft>
                          <a:spcPts val="800"/>
                        </a:spcAft>
                        <a:buNone/>
                      </a:pPr>
                      <a:r>
                        <a:rPr lang="zh-CN" altLang="en-US"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江淮</a:t>
                      </a:r>
                      <a:endParaRPr lang="zh-CN" altLang="en-US"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marL="0" algn="ctr" defTabSz="914400" rtl="0" eaLnBrk="1" fontAlgn="ctr" latinLnBrk="0" hangingPunct="1">
                        <a:lnSpc>
                          <a:spcPct val="115000"/>
                        </a:lnSpc>
                        <a:spcAft>
                          <a:spcPts val="800"/>
                        </a:spcAft>
                        <a:buNone/>
                      </a:pPr>
                      <a:r>
                        <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31226.00</a:t>
                      </a:r>
                      <a:endPar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algn="l" fontAlgn="ctr">
                        <a:buNone/>
                      </a:pPr>
                      <a:r>
                        <a:rPr lang="zh-CN" altLang="en-US" sz="1100" b="0" i="0" u="none" strike="noStrike" dirty="0">
                          <a:solidFill>
                            <a:srgbClr val="000000"/>
                          </a:solidFill>
                          <a:effectLst/>
                          <a:latin typeface="微软雅黑" panose="020B0503020204020204" charset="-122"/>
                          <a:ea typeface="微软雅黑" panose="020B0503020204020204" charset="-122"/>
                          <a:cs typeface="微软雅黑" panose="020B0503020204020204" charset="-122"/>
                        </a:rPr>
                        <a:t>前后车灯光学套、</a:t>
                      </a:r>
                      <a:r>
                        <a:rPr lang="en-US" altLang="zh-CN" sz="1100" b="0" i="0" u="none" strike="noStrike" dirty="0">
                          <a:solidFill>
                            <a:srgbClr val="000000"/>
                          </a:solidFill>
                          <a:effectLst/>
                          <a:latin typeface="微软雅黑" panose="020B0503020204020204" charset="-122"/>
                          <a:ea typeface="微软雅黑" panose="020B0503020204020204" charset="-122"/>
                          <a:cs typeface="微软雅黑" panose="020B0503020204020204" charset="-122"/>
                        </a:rPr>
                        <a:t>2D</a:t>
                      </a:r>
                      <a:r>
                        <a:rPr lang="zh-CN" altLang="en-US" sz="1100" b="0" i="0" u="none" strike="noStrike" dirty="0">
                          <a:solidFill>
                            <a:srgbClr val="000000"/>
                          </a:solidFill>
                          <a:effectLst/>
                          <a:latin typeface="微软雅黑" panose="020B0503020204020204" charset="-122"/>
                          <a:ea typeface="微软雅黑" panose="020B0503020204020204" charset="-122"/>
                          <a:cs typeface="微软雅黑" panose="020B0503020204020204" charset="-122"/>
                        </a:rPr>
                        <a:t>、前后车灯光学组件</a:t>
                      </a:r>
                      <a:endParaRPr lang="zh-CN" altLang="en-US" sz="1100" b="0" i="0" u="none" strike="noStrike" dirty="0">
                        <a:solidFill>
                          <a:srgbClr val="000000"/>
                        </a:solidFill>
                        <a:effectLst/>
                        <a:latin typeface="微软雅黑" panose="020B0503020204020204" charset="-122"/>
                        <a:ea typeface="微软雅黑" panose="020B0503020204020204" charset="-122"/>
                        <a:cs typeface="微软雅黑" panose="020B0503020204020204" charset="-122"/>
                      </a:endParaRPr>
                    </a:p>
                  </a:txBody>
                  <a:tcPr marL="6350" marR="6350" marT="6350" marB="0" anchor="ctr"/>
                </a:tc>
              </a:tr>
              <a:tr h="321970">
                <a:tc>
                  <a:txBody>
                    <a:bodyPr/>
                    <a:lstStyle/>
                    <a:p>
                      <a:pPr marL="0" algn="ctr" defTabSz="914400" rtl="0" eaLnBrk="1" latinLnBrk="0" hangingPunct="1">
                        <a:lnSpc>
                          <a:spcPct val="115000"/>
                        </a:lnSpc>
                        <a:spcAft>
                          <a:spcPts val="800"/>
                        </a:spcAft>
                        <a:buNone/>
                      </a:pPr>
                      <a:r>
                        <a:rPr lang="en-US"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2</a:t>
                      </a:r>
                      <a:endParaRPr lang="en-US" altLang="en-US"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lnSpc>
                          <a:spcPct val="115000"/>
                        </a:lnSpc>
                        <a:spcAft>
                          <a:spcPts val="800"/>
                        </a:spcAft>
                        <a:buNone/>
                      </a:pPr>
                      <a:r>
                        <a:rPr lang="zh-CN" altLang="en-US"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长安</a:t>
                      </a:r>
                      <a:endParaRPr lang="zh-CN" altLang="en-US"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marL="0" algn="ctr" defTabSz="914400" rtl="0" eaLnBrk="1" fontAlgn="ctr" latinLnBrk="0" hangingPunct="1">
                        <a:lnSpc>
                          <a:spcPct val="115000"/>
                        </a:lnSpc>
                        <a:spcAft>
                          <a:spcPts val="800"/>
                        </a:spcAft>
                        <a:buNone/>
                      </a:pPr>
                      <a:r>
                        <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15,769.50</a:t>
                      </a:r>
                      <a:endPar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algn="l" fontAlgn="ctr">
                        <a:buNone/>
                      </a:pP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12.3</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寸曲盖板、</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32</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寸曲盖板、</a:t>
                      </a:r>
                      <a:r>
                        <a:rPr 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GR-31014、GR-31066、GR-31069、GR-31045、GR-31046、GR-31067、GR-31068、3D</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曲面</a:t>
                      </a:r>
                      <a:endPar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endParaRPr>
                    </a:p>
                  </a:txBody>
                  <a:tcPr marL="6350" marR="6350" marT="6350" marB="0" anchor="ctr"/>
                </a:tc>
              </a:tr>
              <a:tr h="321970">
                <a:tc>
                  <a:txBody>
                    <a:bodyPr/>
                    <a:lstStyle/>
                    <a:p>
                      <a:pPr marL="0" algn="ctr" defTabSz="914400" rtl="0" eaLnBrk="1" latinLnBrk="0" hangingPunct="1">
                        <a:lnSpc>
                          <a:spcPct val="115000"/>
                        </a:lnSpc>
                        <a:spcAft>
                          <a:spcPts val="800"/>
                        </a:spcAft>
                        <a:buNone/>
                      </a:pPr>
                      <a:r>
                        <a:rPr lang="en-US"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3</a:t>
                      </a:r>
                      <a:endParaRPr lang="en-US" altLang="en-US"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lnSpc>
                          <a:spcPct val="115000"/>
                        </a:lnSpc>
                        <a:spcAft>
                          <a:spcPts val="800"/>
                        </a:spcAft>
                        <a:buNone/>
                      </a:pPr>
                      <a:r>
                        <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rPr>
                        <a:t>现代</a:t>
                      </a:r>
                      <a:endPar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marL="0" algn="ctr" defTabSz="914400" rtl="0" eaLnBrk="1" fontAlgn="ctr" latinLnBrk="0" hangingPunct="1">
                        <a:lnSpc>
                          <a:spcPct val="115000"/>
                        </a:lnSpc>
                        <a:spcAft>
                          <a:spcPts val="800"/>
                        </a:spcAft>
                        <a:buNone/>
                      </a:pPr>
                      <a:r>
                        <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13,755.00</a:t>
                      </a:r>
                      <a:endPar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algn="l" fontAlgn="ctr">
                        <a:buNone/>
                      </a:pP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27</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寸曲盖板</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(×2)</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a:t>
                      </a:r>
                      <a:r>
                        <a:rPr 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GR-31040</a:t>
                      </a:r>
                      <a:endParaRPr 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endParaRPr>
                    </a:p>
                  </a:txBody>
                  <a:tcPr marL="6350" marR="6350" marT="6350" marB="0" anchor="ctr"/>
                </a:tc>
              </a:tr>
              <a:tr h="321970">
                <a:tc>
                  <a:txBody>
                    <a:bodyPr/>
                    <a:lstStyle/>
                    <a:p>
                      <a:pPr marL="0" algn="ctr" defTabSz="914400" rtl="0" eaLnBrk="1" latinLnBrk="0" hangingPunct="1">
                        <a:lnSpc>
                          <a:spcPct val="115000"/>
                        </a:lnSpc>
                        <a:spcAft>
                          <a:spcPts val="800"/>
                        </a:spcAft>
                        <a:buNone/>
                      </a:pPr>
                      <a:r>
                        <a:rPr lang="en-US"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4</a:t>
                      </a:r>
                      <a:endParaRPr lang="en-US" altLang="en-US"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lnSpc>
                          <a:spcPct val="115000"/>
                        </a:lnSpc>
                        <a:spcAft>
                          <a:spcPts val="800"/>
                        </a:spcAft>
                        <a:buNone/>
                      </a:pPr>
                      <a:r>
                        <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rPr>
                        <a:t>吉利</a:t>
                      </a:r>
                      <a:endPar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marL="0" algn="ctr" defTabSz="914400" rtl="0" eaLnBrk="1" fontAlgn="ctr" latinLnBrk="0" hangingPunct="1">
                        <a:lnSpc>
                          <a:spcPct val="115000"/>
                        </a:lnSpc>
                        <a:spcAft>
                          <a:spcPts val="800"/>
                        </a:spcAft>
                        <a:buNone/>
                      </a:pPr>
                      <a:r>
                        <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12,257.54</a:t>
                      </a:r>
                      <a:endPar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algn="l" fontAlgn="ctr">
                        <a:buNone/>
                      </a:pP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33</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寸曲盖板、</a:t>
                      </a:r>
                      <a:r>
                        <a:rPr 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AR HUD</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自由曲、</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27</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寸曲盖板、</a:t>
                      </a:r>
                      <a:r>
                        <a:rPr 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GR-ZD652、GR-31034、GR-ZT102</a:t>
                      </a:r>
                      <a:endParaRPr 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endParaRPr>
                    </a:p>
                  </a:txBody>
                  <a:tcPr marL="6350" marR="6350" marT="6350" marB="0" anchor="ctr"/>
                </a:tc>
              </a:tr>
              <a:tr h="321970">
                <a:tc>
                  <a:txBody>
                    <a:bodyPr/>
                    <a:lstStyle/>
                    <a:p>
                      <a:pPr marL="0" algn="ctr" defTabSz="914400" rtl="0" eaLnBrk="1" latinLnBrk="0" hangingPunct="1">
                        <a:lnSpc>
                          <a:spcPct val="115000"/>
                        </a:lnSpc>
                        <a:spcAft>
                          <a:spcPts val="800"/>
                        </a:spcAft>
                        <a:buNone/>
                      </a:pPr>
                      <a:r>
                        <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5</a:t>
                      </a:r>
                      <a:endPar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lnSpc>
                          <a:spcPct val="115000"/>
                        </a:lnSpc>
                        <a:spcAft>
                          <a:spcPts val="800"/>
                        </a:spcAft>
                        <a:buNone/>
                      </a:pPr>
                      <a:r>
                        <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rPr>
                        <a:t>上汽</a:t>
                      </a:r>
                      <a:endPar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marL="0" algn="ctr" defTabSz="914400" rtl="0" eaLnBrk="1" fontAlgn="ctr" latinLnBrk="0" hangingPunct="1">
                        <a:lnSpc>
                          <a:spcPct val="115000"/>
                        </a:lnSpc>
                        <a:spcAft>
                          <a:spcPts val="800"/>
                        </a:spcAft>
                        <a:buNone/>
                      </a:pPr>
                      <a:r>
                        <a:rPr lang="en-US" altLang="zh-CN" sz="1400" b="0" kern="100">
                          <a:solidFill>
                            <a:schemeClr val="dk1"/>
                          </a:solidFill>
                          <a:effectLst/>
                          <a:latin typeface="微软雅黑" panose="020B0503020204020204" charset="-122"/>
                          <a:ea typeface="微软雅黑" panose="020B0503020204020204" charset="-122"/>
                          <a:cs typeface="Times New Roman" panose="02020603050405020304" pitchFamily="18" charset="0"/>
                        </a:rPr>
                        <a:t>10,144.20</a:t>
                      </a:r>
                      <a:endParaRPr lang="en-US" altLang="zh-CN" sz="1400" b="0" kern="10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algn="l" fontAlgn="ctr">
                        <a:buNone/>
                      </a:pP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GR-31019</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、双联曲盖板、</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14.6</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寸盖板、</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AR HUD</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自由曲、中控翻转屏盖板、</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GR-31070</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GR-31080</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GR-31084</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2D(CG+</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模组</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a:t>
                      </a:r>
                      <a:endPar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endParaRPr>
                    </a:p>
                  </a:txBody>
                  <a:tcPr marL="6350" marR="6350" marT="6350" marB="0" anchor="ctr"/>
                </a:tc>
              </a:tr>
              <a:tr h="321970">
                <a:tc>
                  <a:txBody>
                    <a:bodyPr/>
                    <a:lstStyle/>
                    <a:p>
                      <a:pPr marL="0" algn="ctr" defTabSz="914400" rtl="0" eaLnBrk="1" latinLnBrk="0" hangingPunct="1">
                        <a:lnSpc>
                          <a:spcPct val="115000"/>
                        </a:lnSpc>
                        <a:spcAft>
                          <a:spcPts val="800"/>
                        </a:spcAft>
                        <a:buNone/>
                      </a:pPr>
                      <a:r>
                        <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6</a:t>
                      </a:r>
                      <a:endPar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lnSpc>
                          <a:spcPct val="115000"/>
                        </a:lnSpc>
                        <a:spcAft>
                          <a:spcPts val="800"/>
                        </a:spcAft>
                        <a:buNone/>
                      </a:pPr>
                      <a:r>
                        <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rPr>
                        <a:t>长城</a:t>
                      </a:r>
                      <a:endPar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marL="0" algn="ctr" defTabSz="914400" rtl="0" eaLnBrk="1" fontAlgn="ctr" latinLnBrk="0" hangingPunct="1">
                        <a:lnSpc>
                          <a:spcPct val="115000"/>
                        </a:lnSpc>
                        <a:spcAft>
                          <a:spcPts val="800"/>
                        </a:spcAft>
                        <a:buNone/>
                      </a:pPr>
                      <a:r>
                        <a:rPr lang="en-US" altLang="zh-CN" sz="1400" b="0" kern="100">
                          <a:solidFill>
                            <a:schemeClr val="dk1"/>
                          </a:solidFill>
                          <a:effectLst/>
                          <a:latin typeface="微软雅黑" panose="020B0503020204020204" charset="-122"/>
                          <a:ea typeface="微软雅黑" panose="020B0503020204020204" charset="-122"/>
                          <a:cs typeface="Times New Roman" panose="02020603050405020304" pitchFamily="18" charset="0"/>
                        </a:rPr>
                        <a:t>6,912.50</a:t>
                      </a:r>
                      <a:endParaRPr lang="en-US" altLang="zh-CN" sz="1400" b="0" kern="10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algn="l" fontAlgn="ctr">
                        <a:buNone/>
                      </a:pPr>
                      <a:r>
                        <a:rPr lang="en-US" altLang="zh-CN" sz="1100" b="0" i="0" u="none" strike="noStrike" dirty="0">
                          <a:solidFill>
                            <a:srgbClr val="000000"/>
                          </a:solidFill>
                          <a:effectLst/>
                          <a:latin typeface="微软雅黑" panose="020B0503020204020204" charset="-122"/>
                          <a:ea typeface="微软雅黑" panose="020B0503020204020204" charset="-122"/>
                          <a:cs typeface="微软雅黑" panose="020B0503020204020204" charset="-122"/>
                        </a:rPr>
                        <a:t>14.6</a:t>
                      </a:r>
                      <a:r>
                        <a:rPr lang="zh-CN" altLang="en-US" sz="1100" b="0" i="0" u="none" strike="noStrike" dirty="0">
                          <a:solidFill>
                            <a:srgbClr val="000000"/>
                          </a:solidFill>
                          <a:effectLst/>
                          <a:latin typeface="微软雅黑" panose="020B0503020204020204" charset="-122"/>
                          <a:ea typeface="微软雅黑" panose="020B0503020204020204" charset="-122"/>
                          <a:cs typeface="微软雅黑" panose="020B0503020204020204" charset="-122"/>
                        </a:rPr>
                        <a:t>寸盖板、</a:t>
                      </a:r>
                      <a:r>
                        <a:rPr lang="en-US" altLang="zh-CN" sz="1100" b="0" i="0" u="none" strike="noStrike" dirty="0">
                          <a:solidFill>
                            <a:srgbClr val="000000"/>
                          </a:solidFill>
                          <a:effectLst/>
                          <a:latin typeface="微软雅黑" panose="020B0503020204020204" charset="-122"/>
                          <a:ea typeface="微软雅黑" panose="020B0503020204020204" charset="-122"/>
                          <a:cs typeface="微软雅黑" panose="020B0503020204020204" charset="-122"/>
                        </a:rPr>
                        <a:t>15.6</a:t>
                      </a:r>
                      <a:r>
                        <a:rPr lang="zh-CN" altLang="en-US" sz="1100" b="0" i="0" u="none" strike="noStrike" dirty="0">
                          <a:solidFill>
                            <a:srgbClr val="000000"/>
                          </a:solidFill>
                          <a:effectLst/>
                          <a:latin typeface="微软雅黑" panose="020B0503020204020204" charset="-122"/>
                          <a:ea typeface="微软雅黑" panose="020B0503020204020204" charset="-122"/>
                          <a:cs typeface="微软雅黑" panose="020B0503020204020204" charset="-122"/>
                        </a:rPr>
                        <a:t>寸盖板、</a:t>
                      </a:r>
                      <a:r>
                        <a:rPr lang="en-US" altLang="zh-CN" sz="1100" b="0" i="0" u="none" strike="noStrike" dirty="0">
                          <a:solidFill>
                            <a:srgbClr val="000000"/>
                          </a:solidFill>
                          <a:effectLst/>
                          <a:latin typeface="微软雅黑" panose="020B0503020204020204" charset="-122"/>
                          <a:ea typeface="微软雅黑" panose="020B0503020204020204" charset="-122"/>
                          <a:cs typeface="微软雅黑" panose="020B0503020204020204" charset="-122"/>
                        </a:rPr>
                        <a:t>33</a:t>
                      </a:r>
                      <a:r>
                        <a:rPr lang="zh-CN" altLang="en-US" sz="1100" b="0" i="0" u="none" strike="noStrike" dirty="0">
                          <a:solidFill>
                            <a:srgbClr val="000000"/>
                          </a:solidFill>
                          <a:effectLst/>
                          <a:latin typeface="微软雅黑" panose="020B0503020204020204" charset="-122"/>
                          <a:ea typeface="微软雅黑" panose="020B0503020204020204" charset="-122"/>
                          <a:cs typeface="微软雅黑" panose="020B0503020204020204" charset="-122"/>
                        </a:rPr>
                        <a:t>寸曲盖板、</a:t>
                      </a:r>
                      <a:r>
                        <a:rPr lang="en-US" sz="1100" b="0" i="0" u="none" strike="noStrike" dirty="0">
                          <a:solidFill>
                            <a:srgbClr val="000000"/>
                          </a:solidFill>
                          <a:effectLst/>
                          <a:latin typeface="微软雅黑" panose="020B0503020204020204" charset="-122"/>
                          <a:ea typeface="微软雅黑" panose="020B0503020204020204" charset="-122"/>
                          <a:cs typeface="微软雅黑" panose="020B0503020204020204" charset="-122"/>
                        </a:rPr>
                        <a:t>GR-ZU-942</a:t>
                      </a:r>
                      <a:endParaRPr lang="en-US" sz="1100" b="0" i="0" u="none" strike="noStrike" dirty="0">
                        <a:solidFill>
                          <a:srgbClr val="000000"/>
                        </a:solidFill>
                        <a:effectLst/>
                        <a:latin typeface="微软雅黑" panose="020B0503020204020204" charset="-122"/>
                        <a:ea typeface="微软雅黑" panose="020B0503020204020204" charset="-122"/>
                        <a:cs typeface="微软雅黑" panose="020B0503020204020204" charset="-122"/>
                      </a:endParaRPr>
                    </a:p>
                  </a:txBody>
                  <a:tcPr marL="6350" marR="6350" marT="6350" marB="0" anchor="ctr"/>
                </a:tc>
              </a:tr>
              <a:tr h="321970">
                <a:tc>
                  <a:txBody>
                    <a:bodyPr/>
                    <a:lstStyle/>
                    <a:p>
                      <a:pPr marL="0" algn="ctr" defTabSz="914400" rtl="0" eaLnBrk="1" latinLnBrk="0" hangingPunct="1">
                        <a:lnSpc>
                          <a:spcPct val="115000"/>
                        </a:lnSpc>
                        <a:spcAft>
                          <a:spcPts val="800"/>
                        </a:spcAft>
                        <a:buNone/>
                      </a:pPr>
                      <a:r>
                        <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7</a:t>
                      </a:r>
                      <a:endPar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lnSpc>
                          <a:spcPct val="115000"/>
                        </a:lnSpc>
                        <a:spcAft>
                          <a:spcPts val="800"/>
                        </a:spcAft>
                        <a:buNone/>
                      </a:pPr>
                      <a:r>
                        <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rPr>
                        <a:t>比亚迪</a:t>
                      </a:r>
                      <a:endPar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marL="0" algn="ctr" defTabSz="914400" rtl="0" eaLnBrk="1" fontAlgn="ctr" latinLnBrk="0" hangingPunct="1">
                        <a:lnSpc>
                          <a:spcPct val="115000"/>
                        </a:lnSpc>
                        <a:spcAft>
                          <a:spcPts val="800"/>
                        </a:spcAft>
                        <a:buNone/>
                      </a:pPr>
                      <a:r>
                        <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5,507.69</a:t>
                      </a:r>
                      <a:endPar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algn="l" fontAlgn="ctr">
                        <a:buNone/>
                      </a:pP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半自化</a:t>
                      </a:r>
                      <a:r>
                        <a:rPr 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AR HUD</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自由曲、</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2</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盖板、</a:t>
                      </a:r>
                      <a:r>
                        <a:rPr 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GR-ZD001、GR-ZD765、</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海豹、腾势</a:t>
                      </a:r>
                      <a:r>
                        <a:rPr 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D9</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水晶、护封护边晶、</a:t>
                      </a:r>
                      <a:r>
                        <a:rPr 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GR-ZD1027、GR-ZD1022、13.5</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寸曲盖板</a:t>
                      </a:r>
                      <a:endPar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endParaRPr>
                    </a:p>
                  </a:txBody>
                  <a:tcPr marL="6350" marR="6350" marT="6350" marB="0" anchor="ctr"/>
                </a:tc>
              </a:tr>
              <a:tr h="321970">
                <a:tc>
                  <a:txBody>
                    <a:bodyPr/>
                    <a:lstStyle/>
                    <a:p>
                      <a:pPr marL="0" algn="ctr" defTabSz="914400" rtl="0" eaLnBrk="1" latinLnBrk="0" hangingPunct="1">
                        <a:lnSpc>
                          <a:spcPct val="115000"/>
                        </a:lnSpc>
                        <a:spcAft>
                          <a:spcPts val="800"/>
                        </a:spcAft>
                        <a:buNone/>
                      </a:pPr>
                      <a:r>
                        <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8</a:t>
                      </a:r>
                      <a:endPar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lnSpc>
                          <a:spcPct val="115000"/>
                        </a:lnSpc>
                        <a:spcAft>
                          <a:spcPts val="800"/>
                        </a:spcAft>
                        <a:buNone/>
                      </a:pPr>
                      <a:r>
                        <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rPr>
                        <a:t>奇瑞</a:t>
                      </a:r>
                      <a:endPar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marL="0" algn="ctr" defTabSz="914400" rtl="0" eaLnBrk="1" fontAlgn="ctr" latinLnBrk="0" hangingPunct="1">
                        <a:lnSpc>
                          <a:spcPct val="115000"/>
                        </a:lnSpc>
                        <a:spcAft>
                          <a:spcPts val="800"/>
                        </a:spcAft>
                        <a:buNone/>
                      </a:pPr>
                      <a:r>
                        <a:rPr lang="en-US" altLang="zh-CN" sz="1400" b="0" kern="100">
                          <a:solidFill>
                            <a:schemeClr val="dk1"/>
                          </a:solidFill>
                          <a:effectLst/>
                          <a:latin typeface="微软雅黑" panose="020B0503020204020204" charset="-122"/>
                          <a:ea typeface="微软雅黑" panose="020B0503020204020204" charset="-122"/>
                          <a:cs typeface="Times New Roman" panose="02020603050405020304" pitchFamily="18" charset="0"/>
                        </a:rPr>
                        <a:t>4,622.50</a:t>
                      </a:r>
                      <a:endParaRPr lang="en-US" altLang="zh-CN" sz="1400" b="0" kern="10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algn="l" fontAlgn="ctr">
                        <a:buNone/>
                      </a:pP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12.3</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盖板、</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24</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寸曲盖板</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(×5)</a:t>
                      </a:r>
                      <a:endPar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endParaRPr>
                    </a:p>
                  </a:txBody>
                  <a:tcPr marL="6350" marR="6350" marT="6350" marB="0" anchor="ctr"/>
                </a:tc>
              </a:tr>
              <a:tr h="321970">
                <a:tc>
                  <a:txBody>
                    <a:bodyPr/>
                    <a:lstStyle/>
                    <a:p>
                      <a:pPr marL="0" algn="ctr" defTabSz="914400" rtl="0" eaLnBrk="1" latinLnBrk="0" hangingPunct="1">
                        <a:lnSpc>
                          <a:spcPct val="115000"/>
                        </a:lnSpc>
                        <a:spcAft>
                          <a:spcPts val="800"/>
                        </a:spcAft>
                        <a:buNone/>
                      </a:pPr>
                      <a:r>
                        <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9</a:t>
                      </a:r>
                      <a:endPar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lnSpc>
                          <a:spcPct val="115000"/>
                        </a:lnSpc>
                        <a:spcAft>
                          <a:spcPts val="800"/>
                        </a:spcAft>
                        <a:buNone/>
                      </a:pPr>
                      <a:r>
                        <a:rPr lang="zh-CN" altLang="en-US"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奔驰</a:t>
                      </a:r>
                      <a:endParaRPr lang="zh-CN" altLang="en-US"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marL="0" algn="ctr" defTabSz="914400" rtl="0" eaLnBrk="1" fontAlgn="ctr" latinLnBrk="0" hangingPunct="1">
                        <a:lnSpc>
                          <a:spcPct val="115000"/>
                        </a:lnSpc>
                        <a:spcAft>
                          <a:spcPts val="800"/>
                        </a:spcAft>
                        <a:buNone/>
                      </a:pPr>
                      <a:r>
                        <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3,500.00</a:t>
                      </a:r>
                      <a:endPar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algn="l" fontAlgn="ctr">
                        <a:buNone/>
                      </a:pP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24</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寸曲盖板</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(×3)</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27</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寸曲盖板、</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33</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寸曲盖板</a:t>
                      </a:r>
                      <a:endPar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endParaRPr>
                    </a:p>
                  </a:txBody>
                  <a:tcPr marL="6350" marR="6350" marT="6350" marB="0" anchor="ctr"/>
                </a:tc>
              </a:tr>
              <a:tr h="321970">
                <a:tc>
                  <a:txBody>
                    <a:bodyPr/>
                    <a:lstStyle/>
                    <a:p>
                      <a:pPr marL="0" algn="ctr" defTabSz="914400" rtl="0" eaLnBrk="1" latinLnBrk="0" hangingPunct="1">
                        <a:lnSpc>
                          <a:spcPct val="115000"/>
                        </a:lnSpc>
                        <a:spcAft>
                          <a:spcPts val="800"/>
                        </a:spcAft>
                        <a:buNone/>
                      </a:pPr>
                      <a:r>
                        <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10</a:t>
                      </a:r>
                      <a:endPar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lnSpc>
                          <a:spcPct val="115000"/>
                        </a:lnSpc>
                        <a:spcAft>
                          <a:spcPts val="800"/>
                        </a:spcAft>
                        <a:buNone/>
                      </a:pPr>
                      <a:r>
                        <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rPr>
                        <a:t>宝马</a:t>
                      </a:r>
                      <a:endPar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marL="0" algn="ctr" defTabSz="914400" rtl="0" eaLnBrk="1" fontAlgn="ctr" latinLnBrk="0" hangingPunct="1">
                        <a:lnSpc>
                          <a:spcPct val="115000"/>
                        </a:lnSpc>
                        <a:spcAft>
                          <a:spcPts val="800"/>
                        </a:spcAft>
                        <a:buNone/>
                      </a:pPr>
                      <a:r>
                        <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2,410.00</a:t>
                      </a:r>
                      <a:endPar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algn="l" fontAlgn="ctr">
                        <a:buNone/>
                      </a:pP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27.3</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寸曲盖板、</a:t>
                      </a: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27</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寸曲盖板</a:t>
                      </a:r>
                      <a:endPar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endParaRPr>
                    </a:p>
                  </a:txBody>
                  <a:tcPr marL="6350" marR="6350" marT="6350" marB="0" anchor="ctr"/>
                </a:tc>
              </a:tr>
              <a:tr h="321970">
                <a:tc>
                  <a:txBody>
                    <a:bodyPr/>
                    <a:lstStyle/>
                    <a:p>
                      <a:pPr marL="0" algn="ctr" defTabSz="914400" rtl="0" eaLnBrk="1" latinLnBrk="0" hangingPunct="1">
                        <a:lnSpc>
                          <a:spcPct val="115000"/>
                        </a:lnSpc>
                        <a:spcAft>
                          <a:spcPts val="800"/>
                        </a:spcAft>
                        <a:buNone/>
                      </a:pPr>
                      <a:r>
                        <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11</a:t>
                      </a:r>
                      <a:endPar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lnSpc>
                          <a:spcPct val="115000"/>
                        </a:lnSpc>
                        <a:spcAft>
                          <a:spcPts val="800"/>
                        </a:spcAft>
                        <a:buNone/>
                      </a:pPr>
                      <a:r>
                        <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rPr>
                        <a:t>别克</a:t>
                      </a:r>
                      <a:endPar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marL="0" algn="ctr" defTabSz="914400" rtl="0" eaLnBrk="1" fontAlgn="ctr" latinLnBrk="0" hangingPunct="1">
                        <a:lnSpc>
                          <a:spcPct val="115000"/>
                        </a:lnSpc>
                        <a:spcAft>
                          <a:spcPts val="800"/>
                        </a:spcAft>
                        <a:buNone/>
                      </a:pPr>
                      <a:r>
                        <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1,800.00</a:t>
                      </a:r>
                      <a:endPar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algn="l" fontAlgn="ctr">
                        <a:buNone/>
                      </a:pPr>
                      <a:r>
                        <a:rPr lang="en-US" altLang="zh-CN"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24</a:t>
                      </a:r>
                      <a:r>
                        <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寸曲盖板</a:t>
                      </a:r>
                      <a:endParaRPr lang="zh-CN" alt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endParaRPr>
                    </a:p>
                  </a:txBody>
                  <a:tcPr marL="6350" marR="6350" marT="6350" marB="0" anchor="ctr"/>
                </a:tc>
              </a:tr>
              <a:tr h="321970">
                <a:tc>
                  <a:txBody>
                    <a:bodyPr/>
                    <a:lstStyle/>
                    <a:p>
                      <a:pPr marL="0" algn="ctr" defTabSz="914400" rtl="0" eaLnBrk="1" latinLnBrk="0" hangingPunct="1">
                        <a:lnSpc>
                          <a:spcPct val="115000"/>
                        </a:lnSpc>
                        <a:spcAft>
                          <a:spcPts val="800"/>
                        </a:spcAft>
                        <a:buNone/>
                      </a:pPr>
                      <a:r>
                        <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12</a:t>
                      </a:r>
                      <a:endPar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lnSpc>
                          <a:spcPct val="115000"/>
                        </a:lnSpc>
                        <a:spcAft>
                          <a:spcPts val="800"/>
                        </a:spcAft>
                        <a:buNone/>
                      </a:pPr>
                      <a:r>
                        <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rPr>
                        <a:t>一汽</a:t>
                      </a:r>
                      <a:endPar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marL="0" algn="ctr" defTabSz="914400" rtl="0" eaLnBrk="1" fontAlgn="ctr" latinLnBrk="0" hangingPunct="1">
                        <a:lnSpc>
                          <a:spcPct val="115000"/>
                        </a:lnSpc>
                        <a:spcAft>
                          <a:spcPts val="800"/>
                        </a:spcAft>
                        <a:buNone/>
                      </a:pPr>
                      <a:r>
                        <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1,653.60</a:t>
                      </a:r>
                      <a:endPar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algn="l" fontAlgn="ctr">
                        <a:buNone/>
                      </a:pPr>
                      <a:r>
                        <a:rPr 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rPr>
                        <a:t>GR-31051、GR-31062</a:t>
                      </a:r>
                      <a:endParaRPr lang="en-US" sz="1100" b="0" i="0" u="none" strike="noStrike">
                        <a:solidFill>
                          <a:srgbClr val="000000"/>
                        </a:solidFill>
                        <a:effectLst/>
                        <a:latin typeface="微软雅黑" panose="020B0503020204020204" charset="-122"/>
                        <a:ea typeface="微软雅黑" panose="020B0503020204020204" charset="-122"/>
                        <a:cs typeface="微软雅黑" panose="020B0503020204020204" charset="-122"/>
                      </a:endParaRPr>
                    </a:p>
                  </a:txBody>
                  <a:tcPr marL="6350" marR="6350" marT="6350" marB="0" anchor="ctr"/>
                </a:tc>
              </a:tr>
              <a:tr h="321970">
                <a:tc>
                  <a:txBody>
                    <a:bodyPr/>
                    <a:lstStyle/>
                    <a:p>
                      <a:pPr marL="0" algn="ctr" defTabSz="914400" rtl="0" eaLnBrk="1" latinLnBrk="0" hangingPunct="1">
                        <a:lnSpc>
                          <a:spcPct val="115000"/>
                        </a:lnSpc>
                        <a:spcAft>
                          <a:spcPts val="800"/>
                        </a:spcAft>
                        <a:buNone/>
                      </a:pPr>
                      <a:r>
                        <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13</a:t>
                      </a:r>
                      <a:endPar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lnSpc>
                          <a:spcPct val="115000"/>
                        </a:lnSpc>
                        <a:spcAft>
                          <a:spcPts val="800"/>
                        </a:spcAft>
                        <a:buNone/>
                      </a:pPr>
                      <a:r>
                        <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rPr>
                        <a:t>赛力斯</a:t>
                      </a:r>
                      <a:endPar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marL="0" algn="ctr" defTabSz="914400" rtl="0" eaLnBrk="1" fontAlgn="ctr" latinLnBrk="0" hangingPunct="1">
                        <a:lnSpc>
                          <a:spcPct val="115000"/>
                        </a:lnSpc>
                        <a:spcAft>
                          <a:spcPts val="800"/>
                        </a:spcAft>
                        <a:buNone/>
                      </a:pPr>
                      <a:r>
                        <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1,432.80</a:t>
                      </a:r>
                      <a:endPar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algn="l" fontAlgn="ctr">
                        <a:buNone/>
                      </a:pPr>
                      <a:r>
                        <a:rPr lang="en-US" sz="1100" b="0" i="0" u="none" strike="noStrike">
                          <a:solidFill>
                            <a:srgbClr val="000000"/>
                          </a:solidFill>
                          <a:effectLst/>
                          <a:latin typeface="微软雅黑" panose="020B0503020204020204" charset="-122"/>
                          <a:ea typeface="微软雅黑" panose="020B0503020204020204" charset="-122"/>
                        </a:rPr>
                        <a:t>GR-ZD955</a:t>
                      </a:r>
                      <a:endParaRPr lang="en-US" sz="1100" b="0" i="0" u="none" strike="noStrike">
                        <a:solidFill>
                          <a:srgbClr val="000000"/>
                        </a:solidFill>
                        <a:effectLst/>
                        <a:latin typeface="微软雅黑" panose="020B0503020204020204" charset="-122"/>
                        <a:ea typeface="微软雅黑" panose="020B0503020204020204" charset="-122"/>
                      </a:endParaRPr>
                    </a:p>
                  </a:txBody>
                  <a:tcPr marL="6350" marR="6350" marT="6350" marB="0" anchor="ctr"/>
                </a:tc>
              </a:tr>
              <a:tr h="321970">
                <a:tc>
                  <a:txBody>
                    <a:bodyPr/>
                    <a:lstStyle/>
                    <a:p>
                      <a:pPr marL="0" algn="ctr" defTabSz="914400" rtl="0" eaLnBrk="1" latinLnBrk="0" hangingPunct="1">
                        <a:lnSpc>
                          <a:spcPct val="115000"/>
                        </a:lnSpc>
                        <a:spcAft>
                          <a:spcPts val="800"/>
                        </a:spcAft>
                        <a:buNone/>
                      </a:pPr>
                      <a:r>
                        <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14</a:t>
                      </a:r>
                      <a:endPar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lnSpc>
                          <a:spcPct val="115000"/>
                        </a:lnSpc>
                        <a:spcAft>
                          <a:spcPts val="800"/>
                        </a:spcAft>
                        <a:buNone/>
                      </a:pPr>
                      <a:r>
                        <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rPr>
                        <a:t>北汽</a:t>
                      </a:r>
                      <a:endPar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marL="0" algn="ctr" defTabSz="914400" rtl="0" eaLnBrk="1" fontAlgn="ctr" latinLnBrk="0" hangingPunct="1">
                        <a:lnSpc>
                          <a:spcPct val="115000"/>
                        </a:lnSpc>
                        <a:spcAft>
                          <a:spcPts val="800"/>
                        </a:spcAft>
                        <a:buNone/>
                      </a:pPr>
                      <a:r>
                        <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864.54</a:t>
                      </a:r>
                      <a:endPar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algn="l" fontAlgn="ctr">
                        <a:buNone/>
                      </a:pPr>
                      <a:r>
                        <a:rPr lang="en-US" sz="1100" b="0" i="0" u="none" strike="noStrike">
                          <a:solidFill>
                            <a:srgbClr val="000000"/>
                          </a:solidFill>
                          <a:effectLst/>
                          <a:latin typeface="微软雅黑" panose="020B0503020204020204" charset="-122"/>
                          <a:ea typeface="微软雅黑" panose="020B0503020204020204" charset="-122"/>
                        </a:rPr>
                        <a:t>GR-ZD779</a:t>
                      </a:r>
                      <a:endParaRPr lang="en-US" sz="1100" b="0" i="0" u="none" strike="noStrike">
                        <a:solidFill>
                          <a:srgbClr val="000000"/>
                        </a:solidFill>
                        <a:effectLst/>
                        <a:latin typeface="微软雅黑" panose="020B0503020204020204" charset="-122"/>
                        <a:ea typeface="微软雅黑" panose="020B0503020204020204" charset="-122"/>
                      </a:endParaRPr>
                    </a:p>
                  </a:txBody>
                  <a:tcPr marL="6350" marR="6350" marT="6350" marB="0" anchor="ctr"/>
                </a:tc>
              </a:tr>
              <a:tr h="321970">
                <a:tc>
                  <a:txBody>
                    <a:bodyPr/>
                    <a:lstStyle/>
                    <a:p>
                      <a:pPr marL="0" algn="ctr" defTabSz="914400" rtl="0" eaLnBrk="1" latinLnBrk="0" hangingPunct="1">
                        <a:lnSpc>
                          <a:spcPct val="115000"/>
                        </a:lnSpc>
                        <a:spcAft>
                          <a:spcPts val="800"/>
                        </a:spcAft>
                        <a:buNone/>
                      </a:pPr>
                      <a:r>
                        <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15</a:t>
                      </a:r>
                      <a:endParaRPr lang="en-US" altLang="zh-CN"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lnSpc>
                          <a:spcPct val="115000"/>
                        </a:lnSpc>
                        <a:spcAft>
                          <a:spcPts val="800"/>
                        </a:spcAft>
                        <a:buNone/>
                      </a:pPr>
                      <a:r>
                        <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rPr>
                        <a:t>蔚来斯</a:t>
                      </a:r>
                      <a:endParaRPr lang="zh-CN" altLang="en-US" sz="1400" b="0" kern="10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marL="0" algn="ctr" defTabSz="914400" rtl="0" eaLnBrk="1" fontAlgn="ctr" latinLnBrk="0" hangingPunct="1">
                        <a:lnSpc>
                          <a:spcPct val="115000"/>
                        </a:lnSpc>
                        <a:spcAft>
                          <a:spcPts val="800"/>
                        </a:spcAft>
                        <a:buNone/>
                      </a:pPr>
                      <a:r>
                        <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800</a:t>
                      </a:r>
                      <a:endParaRPr lang="en-US" altLang="zh-CN" sz="14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350" marR="6350" marT="6350" marB="0" anchor="ctr"/>
                </a:tc>
                <a:tc>
                  <a:txBody>
                    <a:bodyPr/>
                    <a:lstStyle/>
                    <a:p>
                      <a:pPr algn="l" fontAlgn="ctr">
                        <a:buNone/>
                      </a:pPr>
                      <a:r>
                        <a:rPr lang="en-US" sz="1100" b="0" i="0" u="none" strike="noStrike" dirty="0">
                          <a:solidFill>
                            <a:srgbClr val="000000"/>
                          </a:solidFill>
                          <a:effectLst/>
                          <a:latin typeface="微软雅黑" panose="020B0503020204020204" charset="-122"/>
                          <a:ea typeface="微软雅黑" panose="020B0503020204020204" charset="-122"/>
                        </a:rPr>
                        <a:t>GR-31003</a:t>
                      </a:r>
                      <a:endParaRPr lang="en-US" sz="1100" b="0" i="0" u="none" strike="noStrike" dirty="0">
                        <a:solidFill>
                          <a:srgbClr val="000000"/>
                        </a:solidFill>
                        <a:effectLst/>
                        <a:latin typeface="微软雅黑" panose="020B0503020204020204" charset="-122"/>
                        <a:ea typeface="微软雅黑" panose="020B0503020204020204" charset="-122"/>
                      </a:endParaRPr>
                    </a:p>
                  </a:txBody>
                  <a:tcPr marL="6350" marR="6350" marT="6350" marB="0" anchor="ctr"/>
                </a:tc>
              </a:tr>
              <a:tr h="321970">
                <a:tc gridSpan="2">
                  <a:txBody>
                    <a:bodyPr/>
                    <a:lstStyle/>
                    <a:p>
                      <a:pPr marL="0" algn="r" defTabSz="914400" rtl="0" eaLnBrk="1" latinLnBrk="0" hangingPunct="1">
                        <a:lnSpc>
                          <a:spcPct val="115000"/>
                        </a:lnSpc>
                        <a:spcAft>
                          <a:spcPts val="800"/>
                        </a:spcAft>
                        <a:buNone/>
                      </a:pPr>
                      <a:r>
                        <a:rPr lang="zh-CN" altLang="en-US"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rPr>
                        <a:t>总计：</a:t>
                      </a:r>
                      <a:endParaRPr lang="zh-CN" altLang="en-US"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hMerge="1">
                  <a:tcPr marL="68580" marR="68580" marT="0" marB="0" anchor="ctr"/>
                </a:tc>
                <a:tc>
                  <a:txBody>
                    <a:bodyPr/>
                    <a:lstStyle/>
                    <a:p>
                      <a:pPr marL="0" algn="ctr" defTabSz="914400" rtl="0" eaLnBrk="1" latinLnBrk="0" hangingPunct="1">
                        <a:lnSpc>
                          <a:spcPct val="115000"/>
                        </a:lnSpc>
                        <a:spcAft>
                          <a:spcPts val="800"/>
                        </a:spcAft>
                        <a:buNone/>
                      </a:pPr>
                      <a:r>
                        <a:rPr lang="en-US" altLang="zh-CN" sz="1800" b="1" kern="100" dirty="0">
                          <a:solidFill>
                            <a:srgbClr val="FF0000"/>
                          </a:solidFill>
                          <a:effectLst/>
                          <a:latin typeface="微软雅黑" panose="020B0503020204020204" charset="-122"/>
                          <a:ea typeface="微软雅黑" panose="020B0503020204020204" charset="-122"/>
                          <a:cs typeface="Times New Roman" panose="02020603050405020304" pitchFamily="18" charset="0"/>
                        </a:rPr>
                        <a:t>112655.87</a:t>
                      </a:r>
                      <a:endParaRPr lang="en-US" altLang="zh-CN" sz="1800" b="1" kern="100" dirty="0">
                        <a:solidFill>
                          <a:srgbClr val="FF0000"/>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15000"/>
                        </a:lnSpc>
                        <a:spcAft>
                          <a:spcPts val="800"/>
                        </a:spcAft>
                        <a:buNone/>
                      </a:pPr>
                      <a:endParaRPr lang="zh-CN" altLang="en-US" sz="1600" b="0" kern="100" dirty="0">
                        <a:solidFill>
                          <a:schemeClr val="dk1"/>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7663" t="30559" r="8668" b="15619"/>
          <a:stretch>
            <a:fillRect/>
          </a:stretch>
        </p:blipFill>
        <p:spPr>
          <a:xfrm>
            <a:off x="0" y="-452755"/>
            <a:ext cx="12192000" cy="3248025"/>
          </a:xfrm>
          <a:prstGeom prst="rect">
            <a:avLst/>
          </a:prstGeom>
        </p:spPr>
      </p:pic>
      <p:sp>
        <p:nvSpPr>
          <p:cNvPr id="4" name="矩形 3"/>
          <p:cNvSpPr/>
          <p:nvPr/>
        </p:nvSpPr>
        <p:spPr>
          <a:xfrm>
            <a:off x="0" y="-452755"/>
            <a:ext cx="12192000" cy="3248025"/>
          </a:xfrm>
          <a:prstGeom prst="rect">
            <a:avLst/>
          </a:prstGeom>
          <a:solidFill>
            <a:schemeClr val="accent5">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文本框 24"/>
          <p:cNvSpPr txBox="1"/>
          <p:nvPr/>
        </p:nvSpPr>
        <p:spPr>
          <a:xfrm>
            <a:off x="1527175" y="711835"/>
            <a:ext cx="9138285" cy="1106805"/>
          </a:xfrm>
          <a:prstGeom prst="rect">
            <a:avLst/>
          </a:prstGeom>
          <a:noFill/>
        </p:spPr>
        <p:txBody>
          <a:bodyPr wrap="square" rtlCol="0">
            <a:spAutoFit/>
          </a:bodyPr>
          <a:lstStyle/>
          <a:p>
            <a:pPr algn="ctr"/>
            <a:r>
              <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rPr>
              <a:t>PART  </a:t>
            </a:r>
            <a:r>
              <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mn-ea"/>
              </a:rPr>
              <a:t>SIX</a:t>
            </a:r>
            <a:r>
              <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rPr>
              <a:t>.</a:t>
            </a:r>
            <a:endPar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endParaRPr>
          </a:p>
        </p:txBody>
      </p:sp>
      <p:sp>
        <p:nvSpPr>
          <p:cNvPr id="62" name="文本框 61"/>
          <p:cNvSpPr txBox="1"/>
          <p:nvPr/>
        </p:nvSpPr>
        <p:spPr>
          <a:xfrm>
            <a:off x="3335973" y="3460750"/>
            <a:ext cx="5520690" cy="1106805"/>
          </a:xfrm>
          <a:prstGeom prst="rect">
            <a:avLst/>
          </a:prstGeom>
          <a:noFill/>
        </p:spPr>
        <p:txBody>
          <a:bodyPr wrap="square" rtlCol="0">
            <a:spAutoFit/>
          </a:bodyPr>
          <a:lstStyle/>
          <a:p>
            <a:pPr algn="ctr"/>
            <a:r>
              <a:rPr lang="zh-CN" altLang="en-US" sz="6600" dirty="0">
                <a:solidFill>
                  <a:srgbClr val="2F5597"/>
                </a:solidFill>
                <a:effectLst>
                  <a:outerShdw blurRad="38100" dist="38100" dir="2700000" algn="tl">
                    <a:srgbClr val="000000">
                      <a:alpha val="20000"/>
                    </a:srgbClr>
                  </a:outerShdw>
                </a:effectLst>
                <a:latin typeface="兰米宋体" panose="02000503000000000000" charset="-122"/>
                <a:ea typeface="兰米宋体" panose="02000503000000000000" charset="-122"/>
                <a:sym typeface="兰米宋体" panose="02000503000000000000" charset="-122"/>
              </a:rPr>
              <a:t>财务规划</a:t>
            </a:r>
            <a:endParaRPr lang="zh-CN" altLang="en-US" sz="6600" dirty="0">
              <a:solidFill>
                <a:srgbClr val="2F5597"/>
              </a:solidFill>
              <a:effectLst>
                <a:outerShdw blurRad="38100" dist="38100" dir="2700000" algn="tl">
                  <a:srgbClr val="000000">
                    <a:alpha val="20000"/>
                  </a:srgbClr>
                </a:outerShdw>
              </a:effectLst>
              <a:latin typeface="兰米宋体" panose="02000503000000000000" charset="-122"/>
              <a:ea typeface="兰米宋体" panose="02000503000000000000" charset="-122"/>
              <a:sym typeface="兰米宋体" panose="02000503000000000000" charset="-122"/>
            </a:endParaRPr>
          </a:p>
        </p:txBody>
      </p:sp>
      <p:sp>
        <p:nvSpPr>
          <p:cNvPr id="8" name="文本框 7"/>
          <p:cNvSpPr txBox="1"/>
          <p:nvPr/>
        </p:nvSpPr>
        <p:spPr>
          <a:xfrm>
            <a:off x="3839528" y="4948087"/>
            <a:ext cx="4513580" cy="380365"/>
          </a:xfrm>
          <a:prstGeom prst="rect">
            <a:avLst/>
          </a:prstGeom>
          <a:noFill/>
        </p:spPr>
        <p:txBody>
          <a:bodyPr wrap="square" rtlCol="0">
            <a:noAutofit/>
          </a:bodyPr>
          <a:lstStyle/>
          <a:p>
            <a:pPr algn="ctr"/>
            <a:r>
              <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rPr>
              <a:t>Financial Planning</a:t>
            </a:r>
            <a:endPar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endParaRPr>
          </a:p>
          <a:p>
            <a:pPr algn="ctr"/>
            <a:endPar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endParaRPr>
          </a:p>
        </p:txBody>
      </p:sp>
      <p:cxnSp>
        <p:nvCxnSpPr>
          <p:cNvPr id="9" name="直接连接符 8"/>
          <p:cNvCxnSpPr/>
          <p:nvPr/>
        </p:nvCxnSpPr>
        <p:spPr>
          <a:xfrm>
            <a:off x="4623574" y="4773877"/>
            <a:ext cx="2945487" cy="0"/>
          </a:xfrm>
          <a:prstGeom prst="line">
            <a:avLst/>
          </a:prstGeom>
          <a:ln w="22225">
            <a:solidFill>
              <a:srgbClr val="2F5597"/>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635" y="6672580"/>
            <a:ext cx="12191365" cy="18542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2" name="组合 11"/>
          <p:cNvGrpSpPr/>
          <p:nvPr/>
        </p:nvGrpSpPr>
        <p:grpSpPr>
          <a:xfrm rot="16200000" flipH="1">
            <a:off x="6041390" y="808355"/>
            <a:ext cx="80010" cy="12019280"/>
            <a:chOff x="9597" y="0"/>
            <a:chExt cx="0" cy="10800"/>
          </a:xfrm>
        </p:grpSpPr>
        <p:cxnSp>
          <p:nvCxnSpPr>
            <p:cNvPr id="19" name="直接连接符 18"/>
            <p:cNvCxnSpPr/>
            <p:nvPr/>
          </p:nvCxnSpPr>
          <p:spPr>
            <a:xfrm>
              <a:off x="9597" y="0"/>
              <a:ext cx="0" cy="5211"/>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9597" y="4680"/>
              <a:ext cx="0" cy="6120"/>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700" y="180945"/>
            <a:ext cx="1327225" cy="5308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财务规划</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4" name="圆角矩形 1"/>
          <p:cNvSpPr/>
          <p:nvPr/>
        </p:nvSpPr>
        <p:spPr>
          <a:xfrm rot="10800000">
            <a:off x="601980" y="910590"/>
            <a:ext cx="10857230" cy="5834380"/>
          </a:xfrm>
          <a:prstGeom prst="roundRect">
            <a:avLst>
              <a:gd name="adj" fmla="val 6183"/>
            </a:avLst>
          </a:prstGeom>
          <a:solidFill>
            <a:schemeClr val="bg1"/>
          </a:solidFill>
          <a:ln>
            <a:noFill/>
          </a:ln>
          <a:effectLst>
            <a:outerShdw blurRad="152400" dist="38100" dir="8100000" algn="tr" rotWithShape="0">
              <a:schemeClr val="accent1">
                <a:lumMod val="75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圆角矩形 11"/>
          <p:cNvSpPr/>
          <p:nvPr/>
        </p:nvSpPr>
        <p:spPr>
          <a:xfrm>
            <a:off x="601980" y="847090"/>
            <a:ext cx="10857230" cy="1979930"/>
          </a:xfrm>
          <a:prstGeom prst="roundRect">
            <a:avLst>
              <a:gd name="adj" fmla="val 7046"/>
            </a:avLst>
          </a:prstGeom>
          <a:gradFill>
            <a:gsLst>
              <a:gs pos="19000">
                <a:srgbClr val="1C62A9">
                  <a:alpha val="80000"/>
                </a:srgbClr>
              </a:gs>
              <a:gs pos="0">
                <a:srgbClr val="F9F9F9">
                  <a:alpha val="100000"/>
                </a:srgbClr>
              </a:gs>
              <a:gs pos="100000">
                <a:srgbClr val="0D3892"/>
              </a:gs>
            </a:gsLst>
            <a:lin ang="81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nvSpPr>
        <p:spPr>
          <a:xfrm>
            <a:off x="980287" y="910667"/>
            <a:ext cx="10055860" cy="460375"/>
          </a:xfrm>
          <a:prstGeom prst="rect">
            <a:avLst/>
          </a:prstGeom>
          <a:noFill/>
        </p:spPr>
        <p:txBody>
          <a:bodyPr wrap="square" rtlCol="0">
            <a:spAutoFit/>
          </a:bodyPr>
          <a:lstStyle/>
          <a:p>
            <a:pPr algn="l"/>
            <a:r>
              <a:rPr lang="zh-CN" altLang="en-US" sz="2400" b="1" dirty="0">
                <a:solidFill>
                  <a:schemeClr val="bg1"/>
                </a:solidFill>
                <a:latin typeface="微软雅黑" panose="020B0503020204020204" charset="-122"/>
                <a:ea typeface="微软雅黑" panose="020B0503020204020204" charset="-122"/>
              </a:rPr>
              <a:t>利润表：</a:t>
            </a:r>
            <a:r>
              <a:rPr lang="en-US" altLang="zh-CN" sz="2400" b="1" dirty="0">
                <a:solidFill>
                  <a:schemeClr val="bg1"/>
                </a:solidFill>
                <a:latin typeface="微软雅黑" panose="020B0503020204020204" charset="-122"/>
                <a:ea typeface="微软雅黑" panose="020B0503020204020204" charset="-122"/>
              </a:rPr>
              <a:t>                                                                     </a:t>
            </a:r>
            <a:r>
              <a:rPr lang="zh-CN" altLang="en-US" sz="2400" b="1" dirty="0">
                <a:solidFill>
                  <a:schemeClr val="bg1"/>
                </a:solidFill>
                <a:latin typeface="微软雅黑" panose="020B0503020204020204" charset="-122"/>
                <a:ea typeface="微软雅黑" panose="020B0503020204020204" charset="-122"/>
              </a:rPr>
              <a:t>单位（万元）</a:t>
            </a:r>
            <a:endParaRPr lang="zh-CN" altLang="en-US" sz="2400" b="1" dirty="0">
              <a:solidFill>
                <a:schemeClr val="bg1"/>
              </a:solidFill>
              <a:latin typeface="微软雅黑" panose="020B0503020204020204" charset="-122"/>
              <a:ea typeface="微软雅黑" panose="020B0503020204020204" charset="-122"/>
            </a:endParaRPr>
          </a:p>
        </p:txBody>
      </p:sp>
      <p:graphicFrame>
        <p:nvGraphicFramePr>
          <p:cNvPr id="2" name="表格 1"/>
          <p:cNvGraphicFramePr/>
          <p:nvPr>
            <p:custDataLst>
              <p:tags r:id="rId1"/>
            </p:custDataLst>
          </p:nvPr>
        </p:nvGraphicFramePr>
        <p:xfrm>
          <a:off x="1117283" y="1530291"/>
          <a:ext cx="9957435" cy="4677410"/>
        </p:xfrm>
        <a:graphic>
          <a:graphicData uri="http://schemas.openxmlformats.org/drawingml/2006/table">
            <a:tbl>
              <a:tblPr firstRow="1" bandRow="1">
                <a:effectLst>
                  <a:outerShdw blurRad="50800" dist="38100" algn="l" rotWithShape="0">
                    <a:prstClr val="black">
                      <a:alpha val="40000"/>
                    </a:prstClr>
                  </a:outerShdw>
                </a:effectLst>
                <a:tableStyleId>{5FD0F851-EC5A-4D38-B0AD-8093EC10F338}</a:tableStyleId>
              </a:tblPr>
              <a:tblGrid>
                <a:gridCol w="939800"/>
                <a:gridCol w="2362835"/>
                <a:gridCol w="1663700"/>
                <a:gridCol w="1663700"/>
                <a:gridCol w="1663700"/>
                <a:gridCol w="1663700"/>
              </a:tblGrid>
              <a:tr h="330835">
                <a:tc>
                  <a:txBody>
                    <a:bodyPr/>
                    <a:lstStyle/>
                    <a:p>
                      <a:pPr indent="0" algn="ctr">
                        <a:lnSpc>
                          <a:spcPct val="120000"/>
                        </a:lnSpc>
                        <a:spcBef>
                          <a:spcPts val="0"/>
                        </a:spcBef>
                        <a:spcAft>
                          <a:spcPts val="0"/>
                        </a:spcAft>
                        <a:buClrTx/>
                        <a:buSzTx/>
                        <a:buFontTx/>
                        <a:buNone/>
                      </a:pPr>
                      <a:r>
                        <a:rPr lang="zh-CN" altLang="en-US" sz="1400" b="1" spc="120">
                          <a:solidFill>
                            <a:schemeClr val="tx1"/>
                          </a:solidFill>
                          <a:latin typeface="微软雅黑" panose="020B0503020204020204" charset="-122"/>
                          <a:ea typeface="微软雅黑" panose="020B0503020204020204" charset="-122"/>
                        </a:rPr>
                        <a:t>序号</a:t>
                      </a:r>
                      <a:endParaRPr lang="zh-CN" altLang="en-US" sz="14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w="19050">
                      <a:solidFill>
                        <a:srgbClr val="1784C7"/>
                      </a:solidFill>
                      <a:prstDash val="solid"/>
                    </a:lnT>
                    <a:lnB w="19050">
                      <a:solidFill>
                        <a:srgbClr val="1784C7"/>
                      </a:solidFill>
                      <a:prstDash val="solid"/>
                    </a:lnB>
                    <a:solidFill>
                      <a:srgbClr val="FFFFFF"/>
                    </a:solidFill>
                  </a:tcPr>
                </a:tc>
                <a:tc>
                  <a:txBody>
                    <a:bodyPr/>
                    <a:lstStyle/>
                    <a:p>
                      <a:pPr indent="0" algn="ctr">
                        <a:lnSpc>
                          <a:spcPct val="120000"/>
                        </a:lnSpc>
                        <a:spcBef>
                          <a:spcPts val="0"/>
                        </a:spcBef>
                        <a:spcAft>
                          <a:spcPts val="0"/>
                        </a:spcAft>
                        <a:buClrTx/>
                        <a:buSzTx/>
                        <a:buFontTx/>
                        <a:buNone/>
                      </a:pPr>
                      <a:r>
                        <a:rPr lang="zh-CN" altLang="en-US" sz="1400" b="1" spc="120">
                          <a:solidFill>
                            <a:schemeClr val="tx1"/>
                          </a:solidFill>
                          <a:latin typeface="微软雅黑" panose="020B0503020204020204" charset="-122"/>
                          <a:ea typeface="微软雅黑" panose="020B0503020204020204" charset="-122"/>
                        </a:rPr>
                        <a:t>项目</a:t>
                      </a:r>
                      <a:endParaRPr lang="zh-CN" altLang="en-US" sz="14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w="19050">
                      <a:solidFill>
                        <a:srgbClr val="1784C7"/>
                      </a:solidFill>
                      <a:prstDash val="solid"/>
                    </a:lnT>
                    <a:lnB w="19050">
                      <a:solidFill>
                        <a:srgbClr val="1784C7"/>
                      </a:solidFill>
                      <a:prstDash val="solid"/>
                    </a:lnB>
                    <a:solidFill>
                      <a:srgbClr val="FFFFFF"/>
                    </a:solidFill>
                  </a:tcPr>
                </a:tc>
                <a:tc>
                  <a:txBody>
                    <a:bodyPr/>
                    <a:lstStyle/>
                    <a:p>
                      <a:pPr indent="0" algn="ctr">
                        <a:lnSpc>
                          <a:spcPct val="120000"/>
                        </a:lnSpc>
                        <a:spcBef>
                          <a:spcPts val="0"/>
                        </a:spcBef>
                        <a:spcAft>
                          <a:spcPts val="0"/>
                        </a:spcAft>
                        <a:buClrTx/>
                        <a:buSzTx/>
                        <a:buFontTx/>
                        <a:buNone/>
                      </a:pP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202</a:t>
                      </a:r>
                      <a:r>
                        <a:rPr lang="en-US" altLang="zh-CN" sz="1400" b="1" spc="120">
                          <a:solidFill>
                            <a:schemeClr val="tx1"/>
                          </a:solidFill>
                          <a:latin typeface="微软雅黑" panose="020B0503020204020204" charset="-122"/>
                          <a:ea typeface="微软雅黑" panose="020B0503020204020204" charset="-122"/>
                          <a:cs typeface="微软雅黑" panose="020B0503020204020204" charset="-122"/>
                        </a:rPr>
                        <a:t>2</a:t>
                      </a: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年</a:t>
                      </a:r>
                      <a:endParaRPr lang="zh-CN" altLang="en-US" sz="1400" b="1" spc="120">
                        <a:solidFill>
                          <a:schemeClr val="tx1"/>
                        </a:solidFill>
                        <a:latin typeface="微软雅黑" panose="020B0503020204020204" charset="-122"/>
                        <a:ea typeface="微软雅黑" panose="020B0503020204020204" charset="-122"/>
                        <a:cs typeface="微软雅黑" panose="020B0503020204020204" charset="-122"/>
                      </a:endParaRPr>
                    </a:p>
                  </a:txBody>
                  <a:tcPr marL="177800" marR="177800" marT="25400" marB="25400" anchor="ctr">
                    <a:lnL>
                      <a:noFill/>
                    </a:lnL>
                    <a:lnR>
                      <a:noFill/>
                    </a:lnR>
                    <a:lnT w="19050">
                      <a:solidFill>
                        <a:srgbClr val="1784C7"/>
                      </a:solidFill>
                      <a:prstDash val="solid"/>
                    </a:lnT>
                    <a:lnB w="19050">
                      <a:solidFill>
                        <a:srgbClr val="1784C7"/>
                      </a:solidFill>
                      <a:prstDash val="solid"/>
                    </a:lnB>
                    <a:solidFill>
                      <a:srgbClr val="FFFFFF"/>
                    </a:solidFill>
                  </a:tcPr>
                </a:tc>
                <a:tc>
                  <a:txBody>
                    <a:bodyPr/>
                    <a:lstStyle/>
                    <a:p>
                      <a:pPr indent="0" algn="ctr">
                        <a:lnSpc>
                          <a:spcPct val="120000"/>
                        </a:lnSpc>
                        <a:spcBef>
                          <a:spcPts val="0"/>
                        </a:spcBef>
                        <a:spcAft>
                          <a:spcPts val="0"/>
                        </a:spcAft>
                        <a:buClrTx/>
                        <a:buSzTx/>
                        <a:buFontTx/>
                        <a:buNone/>
                      </a:pP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202</a:t>
                      </a:r>
                      <a:r>
                        <a:rPr lang="en-US" altLang="zh-CN" sz="1400" b="1" spc="120">
                          <a:solidFill>
                            <a:schemeClr val="tx1"/>
                          </a:solidFill>
                          <a:latin typeface="微软雅黑" panose="020B0503020204020204" charset="-122"/>
                          <a:ea typeface="微软雅黑" panose="020B0503020204020204" charset="-122"/>
                          <a:cs typeface="微软雅黑" panose="020B0503020204020204" charset="-122"/>
                        </a:rPr>
                        <a:t>3</a:t>
                      </a: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年</a:t>
                      </a:r>
                      <a:endParaRPr lang="zh-CN" altLang="en-US" sz="1400" b="1" spc="120">
                        <a:solidFill>
                          <a:schemeClr val="tx1"/>
                        </a:solidFill>
                        <a:latin typeface="微软雅黑" panose="020B0503020204020204" charset="-122"/>
                        <a:ea typeface="微软雅黑" panose="020B0503020204020204" charset="-122"/>
                        <a:cs typeface="微软雅黑" panose="020B0503020204020204" charset="-122"/>
                      </a:endParaRPr>
                    </a:p>
                  </a:txBody>
                  <a:tcPr marL="177800" marR="177800" marT="25400" marB="25400" anchor="ctr">
                    <a:lnL>
                      <a:noFill/>
                    </a:lnL>
                    <a:lnR>
                      <a:noFill/>
                    </a:lnR>
                    <a:lnT w="19050">
                      <a:solidFill>
                        <a:srgbClr val="1784C7"/>
                      </a:solidFill>
                      <a:prstDash val="solid"/>
                    </a:lnT>
                    <a:lnB w="19050">
                      <a:solidFill>
                        <a:srgbClr val="1784C7"/>
                      </a:solidFill>
                      <a:prstDash val="solid"/>
                    </a:lnB>
                    <a:solidFill>
                      <a:srgbClr val="FFFFFF"/>
                    </a:solidFill>
                  </a:tcPr>
                </a:tc>
                <a:tc>
                  <a:txBody>
                    <a:bodyPr/>
                    <a:lstStyle/>
                    <a:p>
                      <a:pPr indent="0" algn="ctr">
                        <a:lnSpc>
                          <a:spcPct val="120000"/>
                        </a:lnSpc>
                        <a:spcBef>
                          <a:spcPts val="0"/>
                        </a:spcBef>
                        <a:spcAft>
                          <a:spcPts val="0"/>
                        </a:spcAft>
                        <a:buClrTx/>
                        <a:buSzTx/>
                        <a:buFontTx/>
                        <a:buNone/>
                      </a:pP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202</a:t>
                      </a:r>
                      <a:r>
                        <a:rPr lang="en-US" altLang="zh-CN" sz="1400" b="1" spc="120">
                          <a:solidFill>
                            <a:schemeClr val="tx1"/>
                          </a:solidFill>
                          <a:latin typeface="微软雅黑" panose="020B0503020204020204" charset="-122"/>
                          <a:ea typeface="微软雅黑" panose="020B0503020204020204" charset="-122"/>
                          <a:cs typeface="微软雅黑" panose="020B0503020204020204" charset="-122"/>
                        </a:rPr>
                        <a:t>4</a:t>
                      </a: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年</a:t>
                      </a:r>
                      <a:endParaRPr lang="zh-CN" altLang="en-US" sz="1400" b="1" spc="120">
                        <a:solidFill>
                          <a:schemeClr val="tx1"/>
                        </a:solidFill>
                        <a:latin typeface="微软雅黑" panose="020B0503020204020204" charset="-122"/>
                        <a:ea typeface="微软雅黑" panose="020B0503020204020204" charset="-122"/>
                        <a:cs typeface="微软雅黑" panose="020B0503020204020204" charset="-122"/>
                      </a:endParaRPr>
                    </a:p>
                  </a:txBody>
                  <a:tcPr marL="177800" marR="177800" marT="25400" marB="25400" anchor="ctr">
                    <a:lnL>
                      <a:noFill/>
                    </a:lnL>
                    <a:lnR>
                      <a:noFill/>
                    </a:lnR>
                    <a:lnT w="19050">
                      <a:solidFill>
                        <a:srgbClr val="1784C7"/>
                      </a:solidFill>
                      <a:prstDash val="solid"/>
                    </a:lnT>
                    <a:lnB w="19050">
                      <a:solidFill>
                        <a:srgbClr val="1784C7"/>
                      </a:solidFill>
                      <a:prstDash val="solid"/>
                    </a:lnB>
                    <a:solidFill>
                      <a:srgbClr val="FFFFFF"/>
                    </a:solidFill>
                  </a:tcPr>
                </a:tc>
                <a:tc>
                  <a:txBody>
                    <a:bodyPr/>
                    <a:lstStyle/>
                    <a:p>
                      <a:pPr indent="0" algn="ctr">
                        <a:lnSpc>
                          <a:spcPct val="120000"/>
                        </a:lnSpc>
                        <a:spcBef>
                          <a:spcPts val="0"/>
                        </a:spcBef>
                        <a:spcAft>
                          <a:spcPts val="0"/>
                        </a:spcAft>
                        <a:buClrTx/>
                        <a:buSzTx/>
                        <a:buFontTx/>
                        <a:buNone/>
                      </a:pP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202</a:t>
                      </a:r>
                      <a:r>
                        <a:rPr lang="en-US" altLang="zh-CN" sz="1400" b="1" spc="120">
                          <a:solidFill>
                            <a:schemeClr val="tx1"/>
                          </a:solidFill>
                          <a:latin typeface="微软雅黑" panose="020B0503020204020204" charset="-122"/>
                          <a:ea typeface="微软雅黑" panose="020B0503020204020204" charset="-122"/>
                          <a:cs typeface="微软雅黑" panose="020B0503020204020204" charset="-122"/>
                        </a:rPr>
                        <a:t>5</a:t>
                      </a: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年</a:t>
                      </a:r>
                      <a:endParaRPr lang="zh-CN" altLang="en-US" sz="1400" b="1" spc="120">
                        <a:solidFill>
                          <a:schemeClr val="tx1"/>
                        </a:solidFill>
                        <a:latin typeface="微软雅黑" panose="020B0503020204020204" charset="-122"/>
                        <a:ea typeface="微软雅黑" panose="020B0503020204020204" charset="-122"/>
                        <a:cs typeface="微软雅黑" panose="020B0503020204020204" charset="-122"/>
                      </a:endParaRPr>
                    </a:p>
                  </a:txBody>
                  <a:tcPr marL="177800" marR="177800" marT="25400" marB="25400" anchor="ctr">
                    <a:lnL>
                      <a:noFill/>
                    </a:lnL>
                    <a:lnR>
                      <a:noFill/>
                    </a:lnR>
                    <a:lnT w="19050">
                      <a:solidFill>
                        <a:srgbClr val="1784C7"/>
                      </a:solidFill>
                      <a:prstDash val="solid"/>
                    </a:lnT>
                    <a:lnB w="19050">
                      <a:solidFill>
                        <a:srgbClr val="1784C7"/>
                      </a:solidFill>
                      <a:prstDash val="solid"/>
                    </a:lnB>
                    <a:solidFill>
                      <a:srgbClr val="FFFFFF"/>
                    </a:solidFill>
                  </a:tcPr>
                </a:tc>
              </a:tr>
              <a:tr h="291465">
                <a:tc>
                  <a:txBody>
                    <a:bodyPr/>
                    <a:lstStyle/>
                    <a:p>
                      <a:pPr indent="0" algn="ctr">
                        <a:lnSpc>
                          <a:spcPct val="120000"/>
                        </a:lnSpc>
                        <a:spcBef>
                          <a:spcPts val="0"/>
                        </a:spcBef>
                        <a:spcAft>
                          <a:spcPts val="0"/>
                        </a:spcAft>
                        <a:buClrTx/>
                        <a:buSzTx/>
                        <a:buFontTx/>
                        <a:buNone/>
                      </a:pPr>
                      <a:r>
                        <a:rPr lang="en-US" altLang="zh-CN" sz="1200" b="1" spc="120">
                          <a:solidFill>
                            <a:schemeClr val="tx1"/>
                          </a:solidFill>
                          <a:latin typeface="微软雅黑" panose="020B0503020204020204" charset="-122"/>
                          <a:ea typeface="微软雅黑" panose="020B0503020204020204" charset="-122"/>
                        </a:rPr>
                        <a:t>1</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w="19050">
                      <a:solidFill>
                        <a:srgbClr val="1784C7"/>
                      </a:solidFill>
                      <a:prstDash val="solid"/>
                    </a:lnT>
                    <a:lnB>
                      <a:noFill/>
                    </a:lnB>
                    <a:solidFill>
                      <a:srgbClr val="FFFFFF"/>
                    </a:solidFill>
                  </a:tcPr>
                </a:tc>
                <a:tc>
                  <a:txBody>
                    <a:bodyPr/>
                    <a:lstStyle/>
                    <a:p>
                      <a:pPr indent="0" algn="ctr">
                        <a:lnSpc>
                          <a:spcPct val="120000"/>
                        </a:lnSpc>
                        <a:spcBef>
                          <a:spcPts val="0"/>
                        </a:spcBef>
                        <a:spcAft>
                          <a:spcPts val="0"/>
                        </a:spcAft>
                        <a:buClrTx/>
                        <a:buSzTx/>
                        <a:buFontTx/>
                        <a:buNone/>
                      </a:pPr>
                      <a:r>
                        <a:rPr lang="en-US" altLang="zh-CN" sz="1200" b="1" spc="120">
                          <a:solidFill>
                            <a:schemeClr val="tx1"/>
                          </a:solidFill>
                          <a:latin typeface="微软雅黑" panose="020B0503020204020204" charset="-122"/>
                          <a:ea typeface="微软雅黑" panose="020B0503020204020204" charset="-122"/>
                        </a:rPr>
                        <a:t>一、营业总收入</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w="19050">
                      <a:solidFill>
                        <a:srgbClr val="1784C7"/>
                      </a:solidFill>
                      <a:prstDash val="solid"/>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1" spc="120">
                          <a:solidFill>
                            <a:schemeClr val="tx1"/>
                          </a:solidFill>
                          <a:latin typeface="微软雅黑" panose="020B0503020204020204" charset="-122"/>
                          <a:ea typeface="微软雅黑" panose="020B0503020204020204" charset="-122"/>
                        </a:rPr>
                        <a:t>1,035.27</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w="19050">
                      <a:solidFill>
                        <a:srgbClr val="1784C7"/>
                      </a:solidFill>
                      <a:prstDash val="solid"/>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1" spc="120">
                          <a:solidFill>
                            <a:schemeClr val="tx1"/>
                          </a:solidFill>
                          <a:latin typeface="微软雅黑" panose="020B0503020204020204" charset="-122"/>
                          <a:ea typeface="微软雅黑" panose="020B0503020204020204" charset="-122"/>
                        </a:rPr>
                        <a:t>1,347.41</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w="19050">
                      <a:solidFill>
                        <a:srgbClr val="1784C7"/>
                      </a:solidFill>
                      <a:prstDash val="solid"/>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1" spc="120">
                          <a:solidFill>
                            <a:schemeClr val="tx1"/>
                          </a:solidFill>
                          <a:latin typeface="微软雅黑" panose="020B0503020204020204" charset="-122"/>
                          <a:ea typeface="微软雅黑" panose="020B0503020204020204" charset="-122"/>
                        </a:rPr>
                        <a:t>1,850.42</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w="19050">
                      <a:solidFill>
                        <a:srgbClr val="1784C7"/>
                      </a:solidFill>
                      <a:prstDash val="solid"/>
                    </a:lnT>
                    <a:lnB>
                      <a:noFill/>
                    </a:lnB>
                    <a:solidFill>
                      <a:srgbClr val="FFFFFF"/>
                    </a:solidFill>
                  </a:tcPr>
                </a:tc>
                <a:tc>
                  <a:txBody>
                    <a:bodyPr/>
                    <a:lstStyle/>
                    <a:p>
                      <a:pPr indent="0" algn="ctr" fontAlgn="ctr">
                        <a:lnSpc>
                          <a:spcPct val="120000"/>
                        </a:lnSpc>
                        <a:spcBef>
                          <a:spcPts val="0"/>
                        </a:spcBef>
                        <a:spcAft>
                          <a:spcPts val="0"/>
                        </a:spcAft>
                      </a:pPr>
                      <a:r>
                        <a:rPr lang="en-US" altLang="zh-CN" sz="1200" b="1" spc="120">
                          <a:solidFill>
                            <a:schemeClr val="tx1"/>
                          </a:solidFill>
                          <a:latin typeface="微软雅黑" panose="020B0503020204020204" charset="-122"/>
                          <a:ea typeface="微软雅黑" panose="020B0503020204020204" charset="-122"/>
                        </a:rPr>
                        <a:t>4009.22</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w="19050">
                      <a:solidFill>
                        <a:srgbClr val="1784C7"/>
                      </a:solidFill>
                      <a:prstDash val="solid"/>
                    </a:lnT>
                    <a:lnB>
                      <a:noFill/>
                    </a:lnB>
                    <a:solidFill>
                      <a:srgbClr val="FFFFFF"/>
                    </a:solidFill>
                  </a:tcPr>
                </a:tc>
              </a:tr>
              <a:tr h="290830">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4</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二、减：营业总成本</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707.05</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833.91</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1,207.95</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3177.45</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r>
              <a:tr h="291465">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7</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营业税金附加</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1.06</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5.56</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5.45</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4.16</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r>
              <a:tr h="290830">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8</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销售费用</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19.57</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25.22</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30.59</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29.75</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r>
              <a:tr h="291465">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9</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管理费用</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304</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372.15</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476.45</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531.80</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r>
              <a:tr h="290830">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10</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研发费用</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117.64</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232.4</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250.43</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268.63</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r>
              <a:tr h="291465">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11</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财务费用</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70.99</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60.01</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88.42</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97.92</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r>
              <a:tr h="265430">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12</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费用合计</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513.26</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695.34</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851.34</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928.10</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r>
              <a:tr h="291465">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13</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三、营业利润</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-67.39</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50.56</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41.57</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168.13</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r>
              <a:tr h="290830">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16</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四、利润总额</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-31.85</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56.94</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24.47</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193.32</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r>
              <a:tr h="291465">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17</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减：所得税费用</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0</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1.66</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0.42</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0</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r>
              <a:tr h="290830">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18</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buNone/>
                      </a:pPr>
                      <a:r>
                        <a:rPr lang="en-US" altLang="zh-CN" sz="1200" b="1" spc="120">
                          <a:solidFill>
                            <a:schemeClr val="tx1"/>
                          </a:solidFill>
                          <a:latin typeface="微软雅黑" panose="020B0503020204020204" charset="-122"/>
                          <a:ea typeface="微软雅黑" panose="020B0503020204020204" charset="-122"/>
                        </a:rPr>
                        <a:t>五、净利润</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1" spc="120">
                          <a:solidFill>
                            <a:schemeClr val="tx1"/>
                          </a:solidFill>
                          <a:latin typeface="微软雅黑" panose="020B0503020204020204" charset="-122"/>
                          <a:ea typeface="微软雅黑" panose="020B0503020204020204" charset="-122"/>
                        </a:rPr>
                        <a:t>-31.85</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1" spc="120">
                          <a:solidFill>
                            <a:schemeClr val="tx1"/>
                          </a:solidFill>
                          <a:latin typeface="微软雅黑" panose="020B0503020204020204" charset="-122"/>
                          <a:ea typeface="微软雅黑" panose="020B0503020204020204" charset="-122"/>
                        </a:rPr>
                        <a:t>55.28</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1" spc="120">
                          <a:solidFill>
                            <a:schemeClr val="tx1"/>
                          </a:solidFill>
                          <a:latin typeface="微软雅黑" panose="020B0503020204020204" charset="-122"/>
                          <a:ea typeface="微软雅黑" panose="020B0503020204020204" charset="-122"/>
                        </a:rPr>
                        <a:t>24.05</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1" spc="120">
                          <a:solidFill>
                            <a:schemeClr val="tx1"/>
                          </a:solidFill>
                          <a:latin typeface="微软雅黑" panose="020B0503020204020204" charset="-122"/>
                          <a:ea typeface="微软雅黑" panose="020B0503020204020204" charset="-122"/>
                        </a:rPr>
                        <a:t>193.32</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r>
              <a:tr h="291465">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19</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六、毛利</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328.23</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513.5</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642.47</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831.77</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FFFFFF"/>
                    </a:solidFill>
                  </a:tcPr>
                </a:tc>
              </a:tr>
              <a:tr h="290830">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20</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七、毛利率</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31.71%</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38.10%</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34.71%</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buClrTx/>
                        <a:buSzTx/>
                        <a:buFontTx/>
                      </a:pPr>
                      <a:r>
                        <a:rPr lang="en-US" altLang="zh-CN" sz="1200" b="0" spc="120">
                          <a:solidFill>
                            <a:schemeClr val="tx1"/>
                          </a:solidFill>
                          <a:latin typeface="微软雅黑" panose="020B0503020204020204" charset="-122"/>
                          <a:ea typeface="微软雅黑" panose="020B0503020204020204" charset="-122"/>
                        </a:rPr>
                        <a:t>20.75%</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a:noFill/>
                    </a:lnB>
                    <a:solidFill>
                      <a:srgbClr val="CBE9F9"/>
                    </a:solidFill>
                  </a:tcPr>
                </a:tc>
              </a:tr>
              <a:tr h="291465">
                <a:tc>
                  <a:txBody>
                    <a:bodyPr/>
                    <a:lstStyle/>
                    <a:p>
                      <a:pPr indent="0" algn="ctr">
                        <a:lnSpc>
                          <a:spcPct val="120000"/>
                        </a:lnSpc>
                        <a:spcBef>
                          <a:spcPts val="0"/>
                        </a:spcBef>
                        <a:spcAft>
                          <a:spcPts val="0"/>
                        </a:spcAft>
                        <a:buClrTx/>
                        <a:buSzTx/>
                        <a:buFontTx/>
                        <a:buNone/>
                      </a:pPr>
                      <a:r>
                        <a:rPr lang="en-US" altLang="zh-CN" sz="1200" b="0" spc="120">
                          <a:solidFill>
                            <a:schemeClr val="tx1"/>
                          </a:solidFill>
                          <a:latin typeface="微软雅黑" panose="020B0503020204020204" charset="-122"/>
                          <a:ea typeface="微软雅黑" panose="020B0503020204020204" charset="-122"/>
                        </a:rPr>
                        <a:t>21</a:t>
                      </a:r>
                      <a:endParaRPr lang="en-US" altLang="zh-CN" sz="1200" b="0"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w="19050">
                      <a:solidFill>
                        <a:srgbClr val="1784C7"/>
                      </a:solidFill>
                      <a:prstDash val="solid"/>
                    </a:lnB>
                    <a:solidFill>
                      <a:srgbClr val="FFFFFF"/>
                    </a:solidFill>
                  </a:tcPr>
                </a:tc>
                <a:tc>
                  <a:txBody>
                    <a:bodyPr/>
                    <a:lstStyle/>
                    <a:p>
                      <a:pPr indent="0" algn="ctr">
                        <a:lnSpc>
                          <a:spcPct val="120000"/>
                        </a:lnSpc>
                        <a:spcBef>
                          <a:spcPts val="0"/>
                        </a:spcBef>
                        <a:spcAft>
                          <a:spcPts val="0"/>
                        </a:spcAft>
                        <a:buClrTx/>
                        <a:buSzTx/>
                        <a:buFontTx/>
                        <a:buNone/>
                      </a:pPr>
                      <a:r>
                        <a:rPr lang="en-US" altLang="zh-CN" sz="1200" b="1" spc="120">
                          <a:solidFill>
                            <a:schemeClr val="tx1"/>
                          </a:solidFill>
                          <a:latin typeface="微软雅黑" panose="020B0503020204020204" charset="-122"/>
                          <a:ea typeface="微软雅黑" panose="020B0503020204020204" charset="-122"/>
                        </a:rPr>
                        <a:t>八、净利率</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w="19050">
                      <a:solidFill>
                        <a:srgbClr val="1784C7"/>
                      </a:solidFill>
                      <a:prstDash val="solid"/>
                    </a:lnB>
                    <a:solidFill>
                      <a:srgbClr val="FFFFFF"/>
                    </a:solidFill>
                  </a:tcPr>
                </a:tc>
                <a:tc>
                  <a:txBody>
                    <a:bodyPr/>
                    <a:lstStyle/>
                    <a:p>
                      <a:pPr indent="0" algn="ctr">
                        <a:lnSpc>
                          <a:spcPct val="120000"/>
                        </a:lnSpc>
                        <a:spcBef>
                          <a:spcPts val="0"/>
                        </a:spcBef>
                        <a:spcAft>
                          <a:spcPts val="0"/>
                        </a:spcAft>
                        <a:buClrTx/>
                        <a:buSzTx/>
                        <a:buFontTx/>
                      </a:pPr>
                      <a:r>
                        <a:rPr lang="en-US" altLang="zh-CN" sz="1200" b="1" spc="120">
                          <a:solidFill>
                            <a:schemeClr val="tx1"/>
                          </a:solidFill>
                          <a:latin typeface="微软雅黑" panose="020B0503020204020204" charset="-122"/>
                          <a:ea typeface="微软雅黑" panose="020B0503020204020204" charset="-122"/>
                        </a:rPr>
                        <a:t>-3.08%</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w="19050">
                      <a:solidFill>
                        <a:srgbClr val="1784C7"/>
                      </a:solidFill>
                      <a:prstDash val="solid"/>
                    </a:lnB>
                    <a:solidFill>
                      <a:srgbClr val="FFFFFF"/>
                    </a:solidFill>
                  </a:tcPr>
                </a:tc>
                <a:tc>
                  <a:txBody>
                    <a:bodyPr/>
                    <a:lstStyle/>
                    <a:p>
                      <a:pPr indent="0" algn="ctr">
                        <a:lnSpc>
                          <a:spcPct val="120000"/>
                        </a:lnSpc>
                        <a:spcBef>
                          <a:spcPts val="0"/>
                        </a:spcBef>
                        <a:spcAft>
                          <a:spcPts val="0"/>
                        </a:spcAft>
                        <a:buClrTx/>
                        <a:buSzTx/>
                        <a:buFontTx/>
                      </a:pPr>
                      <a:r>
                        <a:rPr lang="en-US" altLang="zh-CN" sz="1200" b="1" spc="120">
                          <a:solidFill>
                            <a:schemeClr val="tx1"/>
                          </a:solidFill>
                          <a:latin typeface="微软雅黑" panose="020B0503020204020204" charset="-122"/>
                          <a:ea typeface="微软雅黑" panose="020B0503020204020204" charset="-122"/>
                        </a:rPr>
                        <a:t>4.10%</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w="19050">
                      <a:solidFill>
                        <a:srgbClr val="1784C7"/>
                      </a:solidFill>
                      <a:prstDash val="solid"/>
                    </a:lnB>
                    <a:solidFill>
                      <a:srgbClr val="FFFFFF"/>
                    </a:solidFill>
                  </a:tcPr>
                </a:tc>
                <a:tc>
                  <a:txBody>
                    <a:bodyPr/>
                    <a:lstStyle/>
                    <a:p>
                      <a:pPr indent="0" algn="ctr">
                        <a:lnSpc>
                          <a:spcPct val="120000"/>
                        </a:lnSpc>
                        <a:spcBef>
                          <a:spcPts val="0"/>
                        </a:spcBef>
                        <a:spcAft>
                          <a:spcPts val="0"/>
                        </a:spcAft>
                        <a:buClrTx/>
                        <a:buSzTx/>
                        <a:buFontTx/>
                      </a:pPr>
                      <a:r>
                        <a:rPr lang="en-US" altLang="zh-CN" sz="1200" b="1" spc="120">
                          <a:solidFill>
                            <a:schemeClr val="tx1"/>
                          </a:solidFill>
                          <a:latin typeface="微软雅黑" panose="020B0503020204020204" charset="-122"/>
                          <a:ea typeface="微软雅黑" panose="020B0503020204020204" charset="-122"/>
                        </a:rPr>
                        <a:t>1.30%</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200" b="1" spc="120">
                          <a:solidFill>
                            <a:schemeClr val="tx1"/>
                          </a:solidFill>
                          <a:latin typeface="微软雅黑" panose="020B0503020204020204" charset="-122"/>
                          <a:ea typeface="微软雅黑" panose="020B0503020204020204" charset="-122"/>
                        </a:rPr>
                        <a:t>4.82%</a:t>
                      </a:r>
                      <a:endParaRPr lang="en-US" altLang="zh-CN" sz="1200" b="1" spc="120">
                        <a:solidFill>
                          <a:schemeClr val="tx1"/>
                        </a:solidFill>
                        <a:latin typeface="微软雅黑" panose="020B0503020204020204" charset="-122"/>
                        <a:ea typeface="微软雅黑" panose="020B0503020204020204" charset="-122"/>
                      </a:endParaRPr>
                    </a:p>
                  </a:txBody>
                  <a:tcPr marL="177800" marR="177800" marT="25400" marB="25400" anchor="ctr">
                    <a:lnL>
                      <a:noFill/>
                    </a:lnL>
                    <a:lnR>
                      <a:noFill/>
                    </a:lnR>
                    <a:lnT>
                      <a:noFill/>
                    </a:lnT>
                    <a:lnB w="19050">
                      <a:solidFill>
                        <a:srgbClr val="1784C7"/>
                      </a:solidFill>
                      <a:prstDash val="solid"/>
                    </a:lnB>
                    <a:solidFill>
                      <a:srgbClr val="FFFFFF"/>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财务规划</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8" name="圆角矩形 11"/>
          <p:cNvSpPr/>
          <p:nvPr/>
        </p:nvSpPr>
        <p:spPr>
          <a:xfrm>
            <a:off x="601980" y="847090"/>
            <a:ext cx="2811780" cy="5844540"/>
          </a:xfrm>
          <a:prstGeom prst="roundRect">
            <a:avLst>
              <a:gd name="adj" fmla="val 7046"/>
            </a:avLst>
          </a:prstGeom>
          <a:gradFill>
            <a:gsLst>
              <a:gs pos="19000">
                <a:srgbClr val="1C62A9">
                  <a:alpha val="80000"/>
                </a:srgbClr>
              </a:gs>
              <a:gs pos="0">
                <a:srgbClr val="F9F9F9">
                  <a:alpha val="100000"/>
                </a:srgbClr>
              </a:gs>
              <a:gs pos="100000">
                <a:srgbClr val="0D3892"/>
              </a:gs>
            </a:gsLst>
            <a:lin ang="81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nvSpPr>
        <p:spPr>
          <a:xfrm>
            <a:off x="998042" y="1487715"/>
            <a:ext cx="1798424" cy="829945"/>
          </a:xfrm>
          <a:prstGeom prst="rect">
            <a:avLst/>
          </a:prstGeom>
          <a:noFill/>
        </p:spPr>
        <p:txBody>
          <a:bodyPr wrap="square" rtlCol="0">
            <a:spAutoFit/>
          </a:bodyPr>
          <a:lstStyle/>
          <a:p>
            <a:pPr algn="l"/>
            <a:r>
              <a:rPr lang="zh-CN" altLang="en-US" sz="2400" b="1">
                <a:solidFill>
                  <a:schemeClr val="bg1"/>
                </a:solidFill>
                <a:latin typeface="微软雅黑" panose="020B0503020204020204" charset="-122"/>
                <a:ea typeface="微软雅黑" panose="020B0503020204020204" charset="-122"/>
              </a:rPr>
              <a:t>资产负债表</a:t>
            </a:r>
            <a:endParaRPr lang="en-US" altLang="zh-CN" sz="2400" b="1">
              <a:solidFill>
                <a:schemeClr val="bg1"/>
              </a:solidFill>
              <a:latin typeface="微软雅黑" panose="020B0503020204020204" charset="-122"/>
              <a:ea typeface="微软雅黑" panose="020B0503020204020204" charset="-122"/>
            </a:endParaRPr>
          </a:p>
          <a:p>
            <a:pPr algn="l"/>
            <a:r>
              <a:rPr lang="en-US" altLang="zh-CN" sz="2400" b="1">
                <a:solidFill>
                  <a:schemeClr val="bg1"/>
                </a:solidFill>
                <a:latin typeface="微软雅黑" panose="020B0503020204020204" charset="-122"/>
                <a:ea typeface="微软雅黑" panose="020B0503020204020204" charset="-122"/>
              </a:rPr>
              <a:t>2025</a:t>
            </a:r>
            <a:r>
              <a:rPr lang="zh-CN" altLang="en-US" sz="2400" b="1">
                <a:solidFill>
                  <a:schemeClr val="bg1"/>
                </a:solidFill>
                <a:latin typeface="微软雅黑" panose="020B0503020204020204" charset="-122"/>
                <a:ea typeface="微软雅黑" panose="020B0503020204020204" charset="-122"/>
              </a:rPr>
              <a:t>年</a:t>
            </a:r>
            <a:endParaRPr lang="zh-CN" altLang="en-US" sz="2400" b="1" dirty="0">
              <a:solidFill>
                <a:schemeClr val="bg1"/>
              </a:solidFill>
              <a:latin typeface="微软雅黑" panose="020B0503020204020204" charset="-122"/>
              <a:ea typeface="微软雅黑" panose="020B0503020204020204" charset="-122"/>
            </a:endParaRPr>
          </a:p>
        </p:txBody>
      </p:sp>
      <p:graphicFrame>
        <p:nvGraphicFramePr>
          <p:cNvPr id="3" name="表格 2"/>
          <p:cNvGraphicFramePr/>
          <p:nvPr>
            <p:custDataLst>
              <p:tags r:id="rId1"/>
            </p:custDataLst>
          </p:nvPr>
        </p:nvGraphicFramePr>
        <p:xfrm>
          <a:off x="3105598" y="766762"/>
          <a:ext cx="7667625" cy="5630545"/>
        </p:xfrm>
        <a:graphic>
          <a:graphicData uri="http://schemas.openxmlformats.org/drawingml/2006/table">
            <a:tbl>
              <a:tblPr/>
              <a:tblGrid>
                <a:gridCol w="934720"/>
                <a:gridCol w="382905"/>
                <a:gridCol w="1005840"/>
                <a:gridCol w="1005840"/>
                <a:gridCol w="1943735"/>
                <a:gridCol w="383540"/>
                <a:gridCol w="1005205"/>
                <a:gridCol w="1005840"/>
              </a:tblGrid>
              <a:tr h="208280">
                <a:tc>
                  <a:txBody>
                    <a:bodyPr/>
                    <a:p>
                      <a:pPr indent="0" algn="ctr" fontAlgn="ctr">
                        <a:lnSpc>
                          <a:spcPct val="120000"/>
                        </a:lnSpc>
                        <a:spcBef>
                          <a:spcPts val="0"/>
                        </a:spcBef>
                        <a:spcAft>
                          <a:spcPts val="0"/>
                        </a:spcAft>
                      </a:pPr>
                      <a:r>
                        <a:rPr lang="zh-CN" altLang="en-US" sz="900" b="1" spc="60">
                          <a:solidFill>
                            <a:schemeClr val="tx1"/>
                          </a:solidFill>
                          <a:latin typeface="微软雅黑" panose="020B0503020204020204" charset="-122"/>
                          <a:ea typeface="微软雅黑" panose="020B0503020204020204" charset="-122"/>
                        </a:rPr>
                        <a:t>资产</a:t>
                      </a:r>
                      <a:endParaRPr lang="zh-CN" altLang="en-US" sz="900" b="1"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w="19050">
                      <a:solidFill>
                        <a:srgbClr val="1784C7"/>
                      </a:solidFill>
                      <a:prstDash val="solid"/>
                    </a:lnB>
                    <a:solidFill>
                      <a:srgbClr val="FFFFFF"/>
                    </a:solidFill>
                  </a:tcPr>
                </a:tc>
                <a:tc>
                  <a:txBody>
                    <a:bodyPr/>
                    <a:p>
                      <a:pPr indent="0" algn="ctr" fontAlgn="ctr">
                        <a:lnSpc>
                          <a:spcPct val="120000"/>
                        </a:lnSpc>
                        <a:spcBef>
                          <a:spcPts val="0"/>
                        </a:spcBef>
                        <a:spcAft>
                          <a:spcPts val="0"/>
                        </a:spcAft>
                      </a:pPr>
                      <a:r>
                        <a:rPr lang="zh-CN" altLang="en-US" sz="900" b="1" spc="60">
                          <a:solidFill>
                            <a:schemeClr val="tx1"/>
                          </a:solidFill>
                          <a:latin typeface="微软雅黑" panose="020B0503020204020204" charset="-122"/>
                          <a:ea typeface="微软雅黑" panose="020B0503020204020204" charset="-122"/>
                        </a:rPr>
                        <a:t>行次</a:t>
                      </a:r>
                      <a:endParaRPr lang="zh-CN" altLang="en-US" sz="900" b="1"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w="19050">
                      <a:solidFill>
                        <a:srgbClr val="1784C7"/>
                      </a:solidFill>
                      <a:prstDash val="solid"/>
                    </a:lnB>
                    <a:solidFill>
                      <a:srgbClr val="FFFFFF"/>
                    </a:solidFill>
                  </a:tcPr>
                </a:tc>
                <a:tc>
                  <a:txBody>
                    <a:bodyPr/>
                    <a:p>
                      <a:pPr indent="0" algn="ctr" fontAlgn="ctr">
                        <a:lnSpc>
                          <a:spcPct val="120000"/>
                        </a:lnSpc>
                        <a:spcBef>
                          <a:spcPts val="0"/>
                        </a:spcBef>
                        <a:spcAft>
                          <a:spcPts val="0"/>
                        </a:spcAft>
                      </a:pPr>
                      <a:r>
                        <a:rPr lang="zh-CN" altLang="en-US" sz="900" b="1" spc="60">
                          <a:solidFill>
                            <a:schemeClr val="tx1"/>
                          </a:solidFill>
                          <a:latin typeface="微软雅黑" panose="020B0503020204020204" charset="-122"/>
                          <a:ea typeface="微软雅黑" panose="020B0503020204020204" charset="-122"/>
                        </a:rPr>
                        <a:t>期末余额</a:t>
                      </a:r>
                      <a:endParaRPr lang="zh-CN" altLang="en-US" sz="900" b="1"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w="19050">
                      <a:solidFill>
                        <a:srgbClr val="1784C7"/>
                      </a:solidFill>
                      <a:prstDash val="solid"/>
                    </a:lnB>
                    <a:solidFill>
                      <a:srgbClr val="FFFFFF"/>
                    </a:solidFill>
                  </a:tcPr>
                </a:tc>
                <a:tc>
                  <a:txBody>
                    <a:bodyPr/>
                    <a:p>
                      <a:pPr indent="0" algn="ctr" fontAlgn="ctr">
                        <a:lnSpc>
                          <a:spcPct val="120000"/>
                        </a:lnSpc>
                        <a:spcBef>
                          <a:spcPts val="0"/>
                        </a:spcBef>
                        <a:spcAft>
                          <a:spcPts val="0"/>
                        </a:spcAft>
                      </a:pPr>
                      <a:r>
                        <a:rPr lang="zh-CN" altLang="en-US" sz="900" b="1" spc="60">
                          <a:solidFill>
                            <a:schemeClr val="tx1"/>
                          </a:solidFill>
                          <a:latin typeface="微软雅黑" panose="020B0503020204020204" charset="-122"/>
                          <a:ea typeface="微软雅黑" panose="020B0503020204020204" charset="-122"/>
                        </a:rPr>
                        <a:t>年初余额</a:t>
                      </a:r>
                      <a:endParaRPr lang="zh-CN" altLang="en-US" sz="900" b="1"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w="19050">
                      <a:solidFill>
                        <a:srgbClr val="1784C7"/>
                      </a:solidFill>
                      <a:prstDash val="solid"/>
                    </a:lnB>
                    <a:solidFill>
                      <a:srgbClr val="FFFFFF"/>
                    </a:solidFill>
                  </a:tcPr>
                </a:tc>
                <a:tc>
                  <a:txBody>
                    <a:bodyPr/>
                    <a:p>
                      <a:pPr indent="0" algn="ctr" fontAlgn="ctr">
                        <a:lnSpc>
                          <a:spcPct val="120000"/>
                        </a:lnSpc>
                        <a:spcBef>
                          <a:spcPts val="0"/>
                        </a:spcBef>
                        <a:spcAft>
                          <a:spcPts val="0"/>
                        </a:spcAft>
                      </a:pPr>
                      <a:r>
                        <a:rPr lang="zh-CN" altLang="en-US" sz="900" b="1" spc="60">
                          <a:solidFill>
                            <a:schemeClr val="tx1"/>
                          </a:solidFill>
                          <a:latin typeface="微软雅黑" panose="020B0503020204020204" charset="-122"/>
                          <a:ea typeface="微软雅黑" panose="020B0503020204020204" charset="-122"/>
                        </a:rPr>
                        <a:t>负债和所有者权益</a:t>
                      </a:r>
                      <a:endParaRPr lang="zh-CN" altLang="en-US" sz="900" b="1"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w="19050">
                      <a:solidFill>
                        <a:srgbClr val="1784C7"/>
                      </a:solidFill>
                      <a:prstDash val="solid"/>
                    </a:lnB>
                    <a:solidFill>
                      <a:srgbClr val="FFFFFF"/>
                    </a:solidFill>
                  </a:tcPr>
                </a:tc>
                <a:tc>
                  <a:txBody>
                    <a:bodyPr/>
                    <a:p>
                      <a:pPr indent="0" algn="ctr" fontAlgn="ctr">
                        <a:lnSpc>
                          <a:spcPct val="120000"/>
                        </a:lnSpc>
                        <a:spcBef>
                          <a:spcPts val="0"/>
                        </a:spcBef>
                        <a:spcAft>
                          <a:spcPts val="0"/>
                        </a:spcAft>
                      </a:pPr>
                      <a:r>
                        <a:rPr lang="zh-CN" altLang="en-US" sz="900" b="1" spc="60">
                          <a:solidFill>
                            <a:schemeClr val="tx1"/>
                          </a:solidFill>
                          <a:latin typeface="微软雅黑" panose="020B0503020204020204" charset="-122"/>
                          <a:ea typeface="微软雅黑" panose="020B0503020204020204" charset="-122"/>
                        </a:rPr>
                        <a:t>行次</a:t>
                      </a:r>
                      <a:endParaRPr lang="zh-CN" altLang="en-US" sz="900" b="1"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w="19050">
                      <a:solidFill>
                        <a:srgbClr val="1784C7"/>
                      </a:solidFill>
                      <a:prstDash val="solid"/>
                    </a:lnB>
                    <a:solidFill>
                      <a:srgbClr val="FFFFFF"/>
                    </a:solidFill>
                  </a:tcPr>
                </a:tc>
                <a:tc>
                  <a:txBody>
                    <a:bodyPr/>
                    <a:p>
                      <a:pPr indent="0" algn="ctr" fontAlgn="ctr">
                        <a:lnSpc>
                          <a:spcPct val="120000"/>
                        </a:lnSpc>
                        <a:spcBef>
                          <a:spcPts val="0"/>
                        </a:spcBef>
                        <a:spcAft>
                          <a:spcPts val="0"/>
                        </a:spcAft>
                      </a:pPr>
                      <a:r>
                        <a:rPr lang="zh-CN" altLang="en-US" sz="900" b="1" spc="60">
                          <a:solidFill>
                            <a:schemeClr val="tx1"/>
                          </a:solidFill>
                          <a:latin typeface="微软雅黑" panose="020B0503020204020204" charset="-122"/>
                          <a:ea typeface="微软雅黑" panose="020B0503020204020204" charset="-122"/>
                        </a:rPr>
                        <a:t>期末余额</a:t>
                      </a:r>
                      <a:endParaRPr lang="zh-CN" altLang="en-US" sz="900" b="1"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w="19050">
                      <a:solidFill>
                        <a:srgbClr val="1784C7"/>
                      </a:solidFill>
                      <a:prstDash val="solid"/>
                    </a:lnB>
                    <a:solidFill>
                      <a:srgbClr val="FFFFFF"/>
                    </a:solidFill>
                  </a:tcPr>
                </a:tc>
                <a:tc>
                  <a:txBody>
                    <a:bodyPr/>
                    <a:p>
                      <a:pPr indent="0" algn="ctr" fontAlgn="ctr">
                        <a:lnSpc>
                          <a:spcPct val="120000"/>
                        </a:lnSpc>
                        <a:spcBef>
                          <a:spcPts val="0"/>
                        </a:spcBef>
                        <a:spcAft>
                          <a:spcPts val="0"/>
                        </a:spcAft>
                      </a:pPr>
                      <a:r>
                        <a:rPr lang="zh-CN" altLang="en-US" sz="900" b="1" spc="60">
                          <a:solidFill>
                            <a:schemeClr val="tx1"/>
                          </a:solidFill>
                          <a:latin typeface="微软雅黑" panose="020B0503020204020204" charset="-122"/>
                          <a:ea typeface="微软雅黑" panose="020B0503020204020204" charset="-122"/>
                        </a:rPr>
                        <a:t>年初余额</a:t>
                      </a:r>
                      <a:endParaRPr lang="zh-CN" altLang="en-US" sz="900" b="1"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w="19050">
                      <a:solidFill>
                        <a:srgbClr val="1784C7"/>
                      </a:solidFill>
                      <a:prstDash val="solid"/>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流动资产：</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a:noFill/>
                    </a:lnB>
                    <a:solidFill>
                      <a:srgbClr val="FFFFFF"/>
                    </a:solidFill>
                  </a:tcPr>
                </a:tc>
                <a:tc>
                  <a:txBody>
                    <a:bodyPr/>
                    <a:p>
                      <a:pPr indent="0" algn="ctr"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a:noFill/>
                    </a:lnB>
                    <a:solidFill>
                      <a:srgbClr val="FFFFFF"/>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a:noFill/>
                    </a:lnB>
                    <a:solidFill>
                      <a:srgbClr val="FFFFFF"/>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a:noFill/>
                    </a:lnB>
                    <a:solidFill>
                      <a:srgbClr val="FFFFFF"/>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流动负债：</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a:noFill/>
                    </a:lnB>
                    <a:solidFill>
                      <a:srgbClr val="FFFFFF"/>
                    </a:solidFill>
                  </a:tcPr>
                </a:tc>
                <a:tc>
                  <a:txBody>
                    <a:bodyPr/>
                    <a:p>
                      <a:pPr indent="0" algn="ctr"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a:noFill/>
                    </a:lnB>
                    <a:solidFill>
                      <a:srgbClr val="FFFFFF"/>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a:noFill/>
                    </a:lnB>
                    <a:solidFill>
                      <a:srgbClr val="FFFFFF"/>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w="19050">
                      <a:solidFill>
                        <a:srgbClr val="1784C7"/>
                      </a:solidFill>
                      <a:prstDash val="solid"/>
                    </a:lnT>
                    <a:lnB>
                      <a:noFill/>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货币资金</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213,018.23</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95,041.97</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短期借款</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31</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9,879,428.57</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6,248,000.00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短期投资</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应付票据</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32</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193,315.38</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应收票据</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420,231.07</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应付账款</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33</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13,566,642.78</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3,362,401.72</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r>
              <a:tr h="168910">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应收账款</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4</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16,924,615.11</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6,760,325.55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预收账款</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34</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预付账款</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应付职工薪酬</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529,457.74</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399,815.77</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应收股利</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6</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应交税费</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36</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-84,172.88</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7,402.92</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应收利息</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7</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应付利息</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37</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其他应收款</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8</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325,598.84</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325,253.00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应付利润</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38</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存货</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9</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8,185,271.15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5,808,756.40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其他应付款</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39</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1,516,475.98</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10,019,423.97</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r>
              <a:tr h="168910">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其中：原材料</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5,765,429.79</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3,212,640.05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在产品</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11</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9,734.51</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库存商品</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12</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2,410,106.85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2,596,116.35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周转材料</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13</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其他流动资产</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14</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其他流动负债</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40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流动资产合计</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25,648,503.33</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13,409,607.99</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流动负债合计</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41</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25,601,147.57</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20,037,044.38</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r>
              <a:tr h="168910">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非流动资产：</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非流动负债：</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长期债券投资</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16</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长期借款</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42</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371,428.56</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1,995,000.09</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长期股权投资</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17</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1,067,500.00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长期应付款</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43</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固定资产原价</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18</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18,902,839.85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16,225,275.82</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递延收益</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44</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减：累计折旧</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19</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7,047,454.92</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5,656,594.97</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其他非流动负债</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45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固定资产账面价值</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11,855,384.93</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10,568,680.85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非流动负债合计</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46</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371,428.56</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1,995,000.09</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r>
              <a:tr h="168910">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在建工程</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21</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176,991.15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zh-CN" altLang="en-US" sz="800" b="1" spc="60">
                          <a:solidFill>
                            <a:srgbClr val="C00000"/>
                          </a:solidFill>
                          <a:latin typeface="微软雅黑" panose="020B0503020204020204" charset="-122"/>
                          <a:ea typeface="微软雅黑" panose="020B0503020204020204" charset="-122"/>
                        </a:rPr>
                        <a:t>负债</a:t>
                      </a:r>
                      <a:r>
                        <a:rPr lang="en-US" altLang="zh-CN" sz="800" b="1" spc="60">
                          <a:solidFill>
                            <a:srgbClr val="C00000"/>
                          </a:solidFill>
                          <a:latin typeface="微软雅黑" panose="020B0503020204020204" charset="-122"/>
                          <a:ea typeface="微软雅黑" panose="020B0503020204020204" charset="-122"/>
                        </a:rPr>
                        <a:t>合计</a:t>
                      </a:r>
                      <a:endParaRPr lang="zh-CN" altLang="en-US" sz="800" b="1" spc="60">
                        <a:solidFill>
                          <a:srgbClr val="C00000"/>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800" b="1" spc="60">
                          <a:solidFill>
                            <a:srgbClr val="C00000"/>
                          </a:solidFill>
                          <a:latin typeface="微软雅黑" panose="020B0503020204020204" charset="-122"/>
                          <a:ea typeface="微软雅黑" panose="020B0503020204020204" charset="-122"/>
                        </a:rPr>
                        <a:t>47</a:t>
                      </a:r>
                      <a:endParaRPr lang="en-US" altLang="zh-CN" sz="800" b="1" spc="60">
                        <a:solidFill>
                          <a:srgbClr val="C00000"/>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800" b="1" spc="60">
                          <a:solidFill>
                            <a:srgbClr val="C00000"/>
                          </a:solidFill>
                          <a:latin typeface="微软雅黑" panose="020B0503020204020204" charset="-122"/>
                          <a:ea typeface="微软雅黑" panose="020B0503020204020204" charset="-122"/>
                        </a:rPr>
                        <a:t>25,972,576.13</a:t>
                      </a:r>
                      <a:endParaRPr lang="en-US" altLang="zh-CN" sz="800" b="1" spc="60">
                        <a:solidFill>
                          <a:srgbClr val="C00000"/>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800" b="1" spc="60">
                          <a:solidFill>
                            <a:srgbClr val="C00000"/>
                          </a:solidFill>
                          <a:latin typeface="微软雅黑" panose="020B0503020204020204" charset="-122"/>
                          <a:ea typeface="微软雅黑" panose="020B0503020204020204" charset="-122"/>
                        </a:rPr>
                        <a:t>22,032,044.47</a:t>
                      </a:r>
                      <a:endParaRPr lang="en-US" altLang="zh-CN" sz="800" b="1" spc="60">
                        <a:solidFill>
                          <a:srgbClr val="C00000"/>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工程物资</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22</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endParaRPr lang="en-US" altLang="zh-CN" sz="800" b="0" spc="60">
                        <a:solidFill>
                          <a:srgbClr val="C00000"/>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固定资产清理</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23</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生产性生物资产</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24</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cs typeface="微软雅黑" panose="020B0503020204020204" charset="-122"/>
                        </a:rPr>
                        <a:t>所有者权益 （或股东权益）</a:t>
                      </a:r>
                      <a:endParaRPr lang="zh-CN" altLang="en-US" sz="700" b="0" spc="60">
                        <a:solidFill>
                          <a:schemeClr val="tx1"/>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endParaRPr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无形资产</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790,641.41</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899,045.57</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实收资本（或股本）</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48</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9,550,000.00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1,000,000.00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开发支出</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26</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资本公积</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49</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r>
              <a:tr h="168910">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长期待摊费用</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27</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357,023.55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590,797.83</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盈余公积</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50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267,133.85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267,133.85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其他非流动资产</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28</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0.00</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未分配利润</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51</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4,106,334.39</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2,168,953.92</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CBE9F9"/>
                    </a:solidFill>
                  </a:tcPr>
                </a:tc>
              </a:tr>
              <a:tr h="169545">
                <a:tc>
                  <a:txBody>
                    <a:bodyPr/>
                    <a:p>
                      <a:pPr indent="0" algn="ctr"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非流动资产合计</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29</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14,247,541.04</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12,058,524.25</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zh-CN" altLang="en-US" sz="700" b="0" spc="60">
                          <a:solidFill>
                            <a:schemeClr val="tx1"/>
                          </a:solidFill>
                          <a:latin typeface="微软雅黑" panose="020B0503020204020204" charset="-122"/>
                          <a:ea typeface="微软雅黑" panose="020B0503020204020204" charset="-122"/>
                        </a:rPr>
                        <a:t>所有者权益（或股东权益）合计</a:t>
                      </a:r>
                      <a:endParaRPr lang="zh-CN" altLang="en-US"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ctr"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52</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13,923,468.24</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c>
                  <a:txBody>
                    <a:bodyPr/>
                    <a:p>
                      <a:pPr indent="0" algn="l" fontAlgn="ctr">
                        <a:lnSpc>
                          <a:spcPct val="120000"/>
                        </a:lnSpc>
                        <a:spcBef>
                          <a:spcPts val="0"/>
                        </a:spcBef>
                        <a:spcAft>
                          <a:spcPts val="0"/>
                        </a:spcAft>
                      </a:pPr>
                      <a:r>
                        <a:rPr lang="en-US" altLang="zh-CN" sz="700" b="0" spc="60">
                          <a:solidFill>
                            <a:schemeClr val="tx1"/>
                          </a:solidFill>
                          <a:latin typeface="微软雅黑" panose="020B0503020204020204" charset="-122"/>
                          <a:ea typeface="微软雅黑" panose="020B0503020204020204" charset="-122"/>
                        </a:rPr>
                        <a:t>3,436,087.77</a:t>
                      </a:r>
                      <a:endParaRPr lang="en-US" altLang="zh-CN" sz="700" b="0" spc="60">
                        <a:solidFill>
                          <a:schemeClr val="tx1"/>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a:noFill/>
                    </a:lnB>
                    <a:solidFill>
                      <a:srgbClr val="FFFFFF"/>
                    </a:solidFill>
                  </a:tcPr>
                </a:tc>
              </a:tr>
              <a:tr h="169545">
                <a:tc>
                  <a:txBody>
                    <a:bodyPr/>
                    <a:p>
                      <a:pPr algn="ctr" fontAlgn="ctr">
                        <a:lnSpc>
                          <a:spcPct val="120000"/>
                        </a:lnSpc>
                        <a:spcBef>
                          <a:spcPts val="0"/>
                        </a:spcBef>
                        <a:spcAft>
                          <a:spcPts val="0"/>
                        </a:spcAft>
                        <a:buClrTx/>
                        <a:buSzTx/>
                        <a:buFontTx/>
                      </a:pPr>
                      <a:r>
                        <a:rPr lang="en-US" altLang="zh-CN" sz="800" b="1" spc="60">
                          <a:solidFill>
                            <a:srgbClr val="C00000"/>
                          </a:solidFill>
                          <a:latin typeface="微软雅黑" panose="020B0503020204020204" charset="-122"/>
                          <a:ea typeface="微软雅黑" panose="020B0503020204020204" charset="-122"/>
                        </a:rPr>
                        <a:t>资产总计</a:t>
                      </a:r>
                      <a:endParaRPr lang="en-US" altLang="zh-CN" sz="800" b="1" spc="60">
                        <a:solidFill>
                          <a:srgbClr val="C00000"/>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w="19050">
                      <a:solidFill>
                        <a:srgbClr val="1784C7"/>
                      </a:solidFill>
                      <a:prstDash val="solid"/>
                    </a:lnB>
                    <a:solidFill>
                      <a:srgbClr val="CBE9F9"/>
                    </a:solidFill>
                  </a:tcPr>
                </a:tc>
                <a:tc>
                  <a:txBody>
                    <a:bodyPr/>
                    <a:p>
                      <a:pPr algn="ctr" fontAlgn="ctr">
                        <a:lnSpc>
                          <a:spcPct val="120000"/>
                        </a:lnSpc>
                        <a:spcBef>
                          <a:spcPts val="0"/>
                        </a:spcBef>
                        <a:spcAft>
                          <a:spcPts val="0"/>
                        </a:spcAft>
                        <a:buClrTx/>
                        <a:buSzTx/>
                        <a:buFontTx/>
                      </a:pPr>
                      <a:r>
                        <a:rPr lang="en-US" altLang="zh-CN" sz="800" b="1" spc="60">
                          <a:solidFill>
                            <a:srgbClr val="C00000"/>
                          </a:solidFill>
                          <a:latin typeface="微软雅黑" panose="020B0503020204020204" charset="-122"/>
                          <a:ea typeface="微软雅黑" panose="020B0503020204020204" charset="-122"/>
                        </a:rPr>
                        <a:t>30</a:t>
                      </a:r>
                      <a:endParaRPr lang="en-US" altLang="zh-CN" sz="800" b="1" spc="60">
                        <a:solidFill>
                          <a:srgbClr val="C00000"/>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w="19050">
                      <a:solidFill>
                        <a:srgbClr val="1784C7"/>
                      </a:solidFill>
                      <a:prstDash val="solid"/>
                    </a:lnB>
                    <a:solidFill>
                      <a:srgbClr val="CBE9F9"/>
                    </a:solidFill>
                  </a:tcPr>
                </a:tc>
                <a:tc>
                  <a:txBody>
                    <a:bodyPr/>
                    <a:p>
                      <a:pPr algn="l" fontAlgn="ctr">
                        <a:lnSpc>
                          <a:spcPct val="120000"/>
                        </a:lnSpc>
                        <a:spcBef>
                          <a:spcPts val="0"/>
                        </a:spcBef>
                        <a:spcAft>
                          <a:spcPts val="0"/>
                        </a:spcAft>
                        <a:buClrTx/>
                        <a:buSzTx/>
                        <a:buFontTx/>
                      </a:pPr>
                      <a:r>
                        <a:rPr lang="en-US" altLang="zh-CN" sz="800" b="1" spc="60">
                          <a:solidFill>
                            <a:srgbClr val="C00000"/>
                          </a:solidFill>
                          <a:latin typeface="微软雅黑" panose="020B0503020204020204" charset="-122"/>
                          <a:ea typeface="微软雅黑" panose="020B0503020204020204" charset="-122"/>
                        </a:rPr>
                        <a:t>39,896,044.37</a:t>
                      </a:r>
                      <a:endParaRPr lang="en-US" altLang="zh-CN" sz="800" b="1" spc="60">
                        <a:solidFill>
                          <a:srgbClr val="C00000"/>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w="19050">
                      <a:solidFill>
                        <a:srgbClr val="1784C7"/>
                      </a:solidFill>
                      <a:prstDash val="solid"/>
                    </a:lnB>
                    <a:solidFill>
                      <a:srgbClr val="CBE9F9"/>
                    </a:solidFill>
                  </a:tcPr>
                </a:tc>
                <a:tc>
                  <a:txBody>
                    <a:bodyPr/>
                    <a:p>
                      <a:pPr algn="l" fontAlgn="ctr">
                        <a:lnSpc>
                          <a:spcPct val="120000"/>
                        </a:lnSpc>
                        <a:spcBef>
                          <a:spcPts val="0"/>
                        </a:spcBef>
                        <a:spcAft>
                          <a:spcPts val="0"/>
                        </a:spcAft>
                        <a:buClrTx/>
                        <a:buSzTx/>
                        <a:buFontTx/>
                      </a:pPr>
                      <a:r>
                        <a:rPr lang="en-US" altLang="zh-CN" sz="800" b="1" spc="60">
                          <a:solidFill>
                            <a:srgbClr val="C00000"/>
                          </a:solidFill>
                          <a:latin typeface="微软雅黑" panose="020B0503020204020204" charset="-122"/>
                          <a:ea typeface="微软雅黑" panose="020B0503020204020204" charset="-122"/>
                        </a:rPr>
                        <a:t>25,468,132.24</a:t>
                      </a:r>
                      <a:endParaRPr lang="en-US" altLang="zh-CN" sz="800" b="1" spc="60">
                        <a:solidFill>
                          <a:srgbClr val="C00000"/>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w="19050">
                      <a:solidFill>
                        <a:srgbClr val="1784C7"/>
                      </a:solidFill>
                      <a:prstDash val="solid"/>
                    </a:lnB>
                    <a:solidFill>
                      <a:srgbClr val="CBE9F9"/>
                    </a:solidFill>
                  </a:tcPr>
                </a:tc>
                <a:tc>
                  <a:txBody>
                    <a:bodyPr/>
                    <a:p>
                      <a:pPr algn="l" fontAlgn="ctr">
                        <a:lnSpc>
                          <a:spcPct val="120000"/>
                        </a:lnSpc>
                        <a:spcBef>
                          <a:spcPts val="0"/>
                        </a:spcBef>
                        <a:spcAft>
                          <a:spcPts val="0"/>
                        </a:spcAft>
                        <a:buClrTx/>
                        <a:buSzTx/>
                        <a:buFontTx/>
                      </a:pPr>
                      <a:r>
                        <a:rPr lang="en-US" altLang="zh-CN" sz="800" b="1" spc="60">
                          <a:solidFill>
                            <a:srgbClr val="C00000"/>
                          </a:solidFill>
                          <a:latin typeface="微软雅黑" panose="020B0503020204020204" charset="-122"/>
                          <a:ea typeface="微软雅黑" panose="020B0503020204020204" charset="-122"/>
                        </a:rPr>
                        <a:t>负债和所有者权益（或股东权益）总计</a:t>
                      </a:r>
                      <a:endParaRPr lang="en-US" altLang="zh-CN" sz="800" b="1" spc="60">
                        <a:solidFill>
                          <a:srgbClr val="C00000"/>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w="19050">
                      <a:solidFill>
                        <a:srgbClr val="1784C7"/>
                      </a:solidFill>
                      <a:prstDash val="solid"/>
                    </a:lnB>
                    <a:solidFill>
                      <a:srgbClr val="CBE9F9"/>
                    </a:solidFill>
                  </a:tcPr>
                </a:tc>
                <a:tc>
                  <a:txBody>
                    <a:bodyPr/>
                    <a:p>
                      <a:pPr algn="ctr" fontAlgn="ctr">
                        <a:lnSpc>
                          <a:spcPct val="120000"/>
                        </a:lnSpc>
                        <a:spcBef>
                          <a:spcPts val="0"/>
                        </a:spcBef>
                        <a:spcAft>
                          <a:spcPts val="0"/>
                        </a:spcAft>
                        <a:buClrTx/>
                        <a:buSzTx/>
                        <a:buFontTx/>
                      </a:pPr>
                      <a:r>
                        <a:rPr lang="en-US" altLang="zh-CN" sz="800" b="1" spc="60">
                          <a:solidFill>
                            <a:srgbClr val="C00000"/>
                          </a:solidFill>
                          <a:latin typeface="微软雅黑" panose="020B0503020204020204" charset="-122"/>
                          <a:ea typeface="微软雅黑" panose="020B0503020204020204" charset="-122"/>
                        </a:rPr>
                        <a:t>53</a:t>
                      </a:r>
                      <a:endParaRPr lang="en-US" altLang="zh-CN" sz="800" b="1" spc="60">
                        <a:solidFill>
                          <a:srgbClr val="C00000"/>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w="19050">
                      <a:solidFill>
                        <a:srgbClr val="1784C7"/>
                      </a:solidFill>
                      <a:prstDash val="solid"/>
                    </a:lnB>
                    <a:solidFill>
                      <a:srgbClr val="CBE9F9"/>
                    </a:solidFill>
                  </a:tcPr>
                </a:tc>
                <a:tc>
                  <a:txBody>
                    <a:bodyPr/>
                    <a:p>
                      <a:pPr algn="l" fontAlgn="ctr">
                        <a:lnSpc>
                          <a:spcPct val="120000"/>
                        </a:lnSpc>
                        <a:spcBef>
                          <a:spcPts val="0"/>
                        </a:spcBef>
                        <a:spcAft>
                          <a:spcPts val="0"/>
                        </a:spcAft>
                        <a:buClrTx/>
                        <a:buSzTx/>
                        <a:buFontTx/>
                      </a:pPr>
                      <a:r>
                        <a:rPr lang="en-US" altLang="zh-CN" sz="800" b="1" spc="60">
                          <a:solidFill>
                            <a:srgbClr val="C00000"/>
                          </a:solidFill>
                          <a:latin typeface="微软雅黑" panose="020B0503020204020204" charset="-122"/>
                          <a:ea typeface="微软雅黑" panose="020B0503020204020204" charset="-122"/>
                        </a:rPr>
                        <a:t>39,896,044.37</a:t>
                      </a:r>
                      <a:endParaRPr lang="en-US" altLang="zh-CN" sz="800" b="1" spc="60">
                        <a:solidFill>
                          <a:srgbClr val="C00000"/>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w="19050">
                      <a:solidFill>
                        <a:srgbClr val="1784C7"/>
                      </a:solidFill>
                      <a:prstDash val="solid"/>
                    </a:lnB>
                    <a:solidFill>
                      <a:srgbClr val="CBE9F9"/>
                    </a:solidFill>
                  </a:tcPr>
                </a:tc>
                <a:tc>
                  <a:txBody>
                    <a:bodyPr/>
                    <a:p>
                      <a:pPr algn="l" fontAlgn="ctr">
                        <a:lnSpc>
                          <a:spcPct val="120000"/>
                        </a:lnSpc>
                        <a:spcBef>
                          <a:spcPts val="0"/>
                        </a:spcBef>
                        <a:spcAft>
                          <a:spcPts val="0"/>
                        </a:spcAft>
                        <a:buClrTx/>
                        <a:buSzTx/>
                        <a:buFontTx/>
                      </a:pPr>
                      <a:r>
                        <a:rPr lang="en-US" altLang="zh-CN" sz="800" b="1" spc="60">
                          <a:solidFill>
                            <a:srgbClr val="C00000"/>
                          </a:solidFill>
                          <a:latin typeface="微软雅黑" panose="020B0503020204020204" charset="-122"/>
                          <a:ea typeface="微软雅黑" panose="020B0503020204020204" charset="-122"/>
                        </a:rPr>
                        <a:t>25,468,132.24</a:t>
                      </a:r>
                      <a:endParaRPr lang="en-US" altLang="zh-CN" sz="800" b="1" spc="60">
                        <a:solidFill>
                          <a:srgbClr val="C00000"/>
                        </a:solidFill>
                        <a:latin typeface="微软雅黑" panose="020B0503020204020204" charset="-122"/>
                        <a:ea typeface="微软雅黑" panose="020B0503020204020204" charset="-122"/>
                      </a:endParaRPr>
                    </a:p>
                  </a:txBody>
                  <a:tcPr marL="25400" marR="25400" marT="25400" marB="25400" anchor="ctr" anchorCtr="0">
                    <a:lnL>
                      <a:noFill/>
                    </a:lnL>
                    <a:lnR>
                      <a:noFill/>
                    </a:lnR>
                    <a:lnT>
                      <a:noFill/>
                    </a:lnT>
                    <a:lnB w="19050">
                      <a:solidFill>
                        <a:srgbClr val="1784C7"/>
                      </a:solidFill>
                      <a:prstDash val="solid"/>
                    </a:lnB>
                    <a:solidFill>
                      <a:srgbClr val="CBE9F9"/>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财务规划</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4" name="圆角矩形 1"/>
          <p:cNvSpPr/>
          <p:nvPr/>
        </p:nvSpPr>
        <p:spPr>
          <a:xfrm rot="10800000">
            <a:off x="632942" y="1633460"/>
            <a:ext cx="10857230" cy="5111750"/>
          </a:xfrm>
          <a:prstGeom prst="roundRect">
            <a:avLst>
              <a:gd name="adj" fmla="val 6183"/>
            </a:avLst>
          </a:prstGeom>
          <a:solidFill>
            <a:schemeClr val="bg1"/>
          </a:solidFill>
          <a:ln>
            <a:noFill/>
          </a:ln>
          <a:effectLst>
            <a:outerShdw blurRad="152400" dist="38100" dir="8100000" algn="tr" rotWithShape="0">
              <a:schemeClr val="accent1">
                <a:lumMod val="75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圆角矩形 11"/>
          <p:cNvSpPr/>
          <p:nvPr/>
        </p:nvSpPr>
        <p:spPr>
          <a:xfrm>
            <a:off x="579602" y="847330"/>
            <a:ext cx="10857230" cy="1979930"/>
          </a:xfrm>
          <a:prstGeom prst="roundRect">
            <a:avLst>
              <a:gd name="adj" fmla="val 7046"/>
            </a:avLst>
          </a:prstGeom>
          <a:gradFill>
            <a:gsLst>
              <a:gs pos="19000">
                <a:srgbClr val="1C62A9">
                  <a:alpha val="80000"/>
                </a:srgbClr>
              </a:gs>
              <a:gs pos="0">
                <a:srgbClr val="F9F9F9">
                  <a:alpha val="100000"/>
                </a:srgbClr>
              </a:gs>
              <a:gs pos="100000">
                <a:srgbClr val="0D3892"/>
              </a:gs>
            </a:gsLst>
            <a:lin ang="81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nvSpPr>
        <p:spPr>
          <a:xfrm>
            <a:off x="916305" y="1310004"/>
            <a:ext cx="10055860" cy="460375"/>
          </a:xfrm>
          <a:prstGeom prst="rect">
            <a:avLst/>
          </a:prstGeom>
          <a:noFill/>
        </p:spPr>
        <p:txBody>
          <a:bodyPr wrap="square" rtlCol="0">
            <a:spAutoFit/>
          </a:bodyPr>
          <a:lstStyle/>
          <a:p>
            <a:pPr algn="l"/>
            <a:r>
              <a:rPr lang="zh-CN" altLang="en-US" sz="2400" b="1" dirty="0">
                <a:solidFill>
                  <a:schemeClr val="bg1"/>
                </a:solidFill>
                <a:latin typeface="微软雅黑" panose="020B0503020204020204" charset="-122"/>
                <a:ea typeface="微软雅黑" panose="020B0503020204020204" charset="-122"/>
              </a:rPr>
              <a:t>收入估算表：</a:t>
            </a:r>
            <a:r>
              <a:rPr lang="en-US" altLang="zh-CN" sz="2400" b="1" dirty="0">
                <a:solidFill>
                  <a:schemeClr val="bg1"/>
                </a:solidFill>
                <a:latin typeface="微软雅黑" panose="020B0503020204020204" charset="-122"/>
                <a:ea typeface="微软雅黑" panose="020B0503020204020204" charset="-122"/>
              </a:rPr>
              <a:t>                                                                     </a:t>
            </a:r>
            <a:r>
              <a:rPr lang="zh-CN" altLang="en-US" sz="2400" b="1" dirty="0">
                <a:solidFill>
                  <a:schemeClr val="bg1"/>
                </a:solidFill>
                <a:latin typeface="微软雅黑" panose="020B0503020204020204" charset="-122"/>
                <a:ea typeface="微软雅黑" panose="020B0503020204020204" charset="-122"/>
              </a:rPr>
              <a:t>单位（万元）</a:t>
            </a:r>
            <a:endParaRPr lang="zh-CN" altLang="en-US" sz="2400" b="1" dirty="0">
              <a:solidFill>
                <a:schemeClr val="bg1"/>
              </a:solidFill>
              <a:latin typeface="微软雅黑" panose="020B0503020204020204" charset="-122"/>
              <a:ea typeface="微软雅黑" panose="020B0503020204020204" charset="-122"/>
            </a:endParaRPr>
          </a:p>
        </p:txBody>
      </p:sp>
      <p:graphicFrame>
        <p:nvGraphicFramePr>
          <p:cNvPr id="5" name="表格 4"/>
          <p:cNvGraphicFramePr/>
          <p:nvPr>
            <p:custDataLst>
              <p:tags r:id="rId1"/>
            </p:custDataLst>
          </p:nvPr>
        </p:nvGraphicFramePr>
        <p:xfrm>
          <a:off x="767715" y="1887855"/>
          <a:ext cx="10520680" cy="4554220"/>
        </p:xfrm>
        <a:graphic>
          <a:graphicData uri="http://schemas.openxmlformats.org/drawingml/2006/table">
            <a:tbl>
              <a:tblPr/>
              <a:tblGrid>
                <a:gridCol w="941705"/>
                <a:gridCol w="1071245"/>
                <a:gridCol w="747395"/>
                <a:gridCol w="1279525"/>
                <a:gridCol w="1673860"/>
                <a:gridCol w="883285"/>
                <a:gridCol w="969645"/>
                <a:gridCol w="1008380"/>
                <a:gridCol w="1014730"/>
                <a:gridCol w="930910"/>
              </a:tblGrid>
              <a:tr h="727710">
                <a:tc gridSpan="5">
                  <a:txBody>
                    <a:bodyPr/>
                    <a:lstStyle/>
                    <a:p>
                      <a:pPr indent="0" algn="ctr" fontAlgn="ctr">
                        <a:lnSpc>
                          <a:spcPct val="120000"/>
                        </a:lnSpc>
                        <a:spcBef>
                          <a:spcPts val="0"/>
                        </a:spcBef>
                        <a:spcAft>
                          <a:spcPts val="0"/>
                        </a:spcAft>
                      </a:pPr>
                      <a:r>
                        <a:rPr lang="zh-CN" altLang="en-US" sz="1400" b="1" spc="120">
                          <a:solidFill>
                            <a:schemeClr val="tx1"/>
                          </a:solidFill>
                          <a:latin typeface="微软雅黑" panose="020B0503020204020204" charset="-122"/>
                          <a:ea typeface="微软雅黑" panose="020B0503020204020204" charset="-122"/>
                        </a:rPr>
                        <a:t>收入估算表：</a:t>
                      </a:r>
                      <a:endParaRPr lang="zh-CN" altLang="en-US" sz="1400" b="1"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w="6350">
                      <a:solidFill>
                        <a:srgbClr val="1784C7"/>
                      </a:solidFill>
                      <a:prstDash val="dash"/>
                    </a:lnR>
                    <a:lnT w="19050">
                      <a:solidFill>
                        <a:srgbClr val="1784C7"/>
                      </a:solidFill>
                      <a:prstDash val="solid"/>
                    </a:lnT>
                    <a:lnB w="6350">
                      <a:solidFill>
                        <a:srgbClr val="1784C7"/>
                      </a:solidFill>
                      <a:prstDash val="dash"/>
                    </a:lnB>
                    <a:solidFill>
                      <a:srgbClr val="FFFFFF"/>
                    </a:solidFill>
                  </a:tcPr>
                </a:tc>
                <a:tc hMerge="1">
                  <a:tcPr>
                    <a:lnT w="19050">
                      <a:solidFill>
                        <a:srgbClr val="1784C7"/>
                      </a:solidFill>
                      <a:prstDash val="solid"/>
                    </a:lnT>
                    <a:lnB w="6350">
                      <a:solidFill>
                        <a:srgbClr val="1784C7"/>
                      </a:solidFill>
                      <a:prstDash val="dash"/>
                    </a:lnB>
                  </a:tcPr>
                </a:tc>
                <a:tc hMerge="1">
                  <a:tcPr>
                    <a:lnT w="19050">
                      <a:solidFill>
                        <a:srgbClr val="1784C7"/>
                      </a:solidFill>
                      <a:prstDash val="solid"/>
                    </a:lnT>
                    <a:lnB w="6350">
                      <a:solidFill>
                        <a:srgbClr val="1784C7"/>
                      </a:solidFill>
                      <a:prstDash val="dash"/>
                    </a:lnB>
                  </a:tcPr>
                </a:tc>
                <a:tc hMerge="1">
                  <a:tcPr>
                    <a:lnT w="19050">
                      <a:solidFill>
                        <a:srgbClr val="1784C7"/>
                      </a:solidFill>
                      <a:prstDash val="solid"/>
                    </a:lnT>
                    <a:lnB w="6350">
                      <a:solidFill>
                        <a:srgbClr val="1784C7"/>
                      </a:solidFill>
                      <a:prstDash val="dash"/>
                    </a:lnB>
                  </a:tcPr>
                </a:tc>
                <a:tc hMerge="1">
                  <a:tcPr>
                    <a:lnR w="6350">
                      <a:solidFill>
                        <a:srgbClr val="1784C7"/>
                      </a:solidFill>
                      <a:prstDash val="dash"/>
                    </a:lnR>
                    <a:lnT w="19050">
                      <a:solidFill>
                        <a:srgbClr val="1784C7"/>
                      </a:solidFill>
                      <a:prstDash val="solid"/>
                    </a:lnT>
                    <a:lnB w="6350">
                      <a:solidFill>
                        <a:srgbClr val="1784C7"/>
                      </a:solidFill>
                      <a:prstDash val="dash"/>
                    </a:lnB>
                  </a:tcPr>
                </a:tc>
                <a:tc>
                  <a:txBody>
                    <a:bodyPr/>
                    <a:lstStyle/>
                    <a:p>
                      <a:pPr indent="0" algn="ctr" fontAlgn="ctr">
                        <a:lnSpc>
                          <a:spcPct val="120000"/>
                        </a:lnSpc>
                        <a:spcBef>
                          <a:spcPts val="0"/>
                        </a:spcBef>
                        <a:spcAft>
                          <a:spcPts val="0"/>
                        </a:spcAft>
                      </a:pPr>
                      <a:r>
                        <a:rPr lang="en-US" altLang="zh-CN" sz="1400" b="1" spc="120">
                          <a:solidFill>
                            <a:schemeClr val="tx1"/>
                          </a:solidFill>
                          <a:latin typeface="微软雅黑" panose="020B0503020204020204" charset="-122"/>
                          <a:ea typeface="微软雅黑" panose="020B0503020204020204" charset="-122"/>
                          <a:cs typeface="微软雅黑" panose="020B0503020204020204" charset="-122"/>
                        </a:rPr>
                        <a:t>2026</a:t>
                      </a: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年</a:t>
                      </a:r>
                      <a:endParaRPr lang="zh-CN" altLang="en-US" sz="1400" b="1" spc="120">
                        <a:solidFill>
                          <a:schemeClr val="tx1"/>
                        </a:solidFill>
                        <a:latin typeface="微软雅黑" panose="020B0503020204020204" charset="-122"/>
                        <a:ea typeface="微软雅黑" panose="020B0503020204020204" charset="-122"/>
                        <a:cs typeface="微软雅黑" panose="020B0503020204020204" charset="-122"/>
                      </a:endParaRPr>
                    </a:p>
                  </a:txBody>
                  <a:tcPr marL="25400" marR="25400" marT="107950" marB="107950" anchor="ctr">
                    <a:lnL w="6350">
                      <a:solidFill>
                        <a:srgbClr val="1784C7"/>
                      </a:solidFill>
                      <a:prstDash val="dash"/>
                    </a:lnL>
                    <a:lnR w="6350">
                      <a:solidFill>
                        <a:srgbClr val="1784C7"/>
                      </a:solidFill>
                      <a:prstDash val="dash"/>
                    </a:lnR>
                    <a:lnT w="19050">
                      <a:solidFill>
                        <a:srgbClr val="1784C7"/>
                      </a:solidFill>
                      <a:prstDash val="solid"/>
                    </a:lnT>
                    <a:lnB w="6350">
                      <a:solidFill>
                        <a:srgbClr val="1784C7"/>
                      </a:solidFill>
                      <a:prstDash val="dash"/>
                    </a:lnB>
                    <a:solidFill>
                      <a:srgbClr val="FFFFFF"/>
                    </a:solidFill>
                  </a:tcPr>
                </a:tc>
                <a:tc>
                  <a:txBody>
                    <a:bodyPr/>
                    <a:lstStyle/>
                    <a:p>
                      <a:pPr indent="0" algn="ctr" fontAlgn="ctr">
                        <a:lnSpc>
                          <a:spcPct val="120000"/>
                        </a:lnSpc>
                        <a:spcBef>
                          <a:spcPts val="0"/>
                        </a:spcBef>
                        <a:spcAft>
                          <a:spcPts val="0"/>
                        </a:spcAft>
                      </a:pPr>
                      <a:r>
                        <a:rPr lang="en-US" altLang="zh-CN" sz="1400" b="1" spc="120">
                          <a:solidFill>
                            <a:schemeClr val="tx1"/>
                          </a:solidFill>
                          <a:latin typeface="微软雅黑" panose="020B0503020204020204" charset="-122"/>
                          <a:ea typeface="微软雅黑" panose="020B0503020204020204" charset="-122"/>
                          <a:cs typeface="微软雅黑" panose="020B0503020204020204" charset="-122"/>
                        </a:rPr>
                        <a:t>2027</a:t>
                      </a: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年</a:t>
                      </a:r>
                      <a:endParaRPr lang="zh-CN" altLang="en-US" sz="1400" b="1" spc="120">
                        <a:solidFill>
                          <a:schemeClr val="tx1"/>
                        </a:solidFill>
                        <a:latin typeface="微软雅黑" panose="020B0503020204020204" charset="-122"/>
                        <a:ea typeface="微软雅黑" panose="020B0503020204020204" charset="-122"/>
                        <a:cs typeface="微软雅黑" panose="020B0503020204020204" charset="-122"/>
                      </a:endParaRPr>
                    </a:p>
                  </a:txBody>
                  <a:tcPr marL="25400" marR="25400" marT="107950" marB="107950" anchor="ctr">
                    <a:lnL w="6350">
                      <a:solidFill>
                        <a:srgbClr val="1784C7"/>
                      </a:solidFill>
                      <a:prstDash val="dash"/>
                    </a:lnL>
                    <a:lnR w="6350">
                      <a:solidFill>
                        <a:srgbClr val="1784C7"/>
                      </a:solidFill>
                      <a:prstDash val="dash"/>
                    </a:lnR>
                    <a:lnT w="19050">
                      <a:solidFill>
                        <a:srgbClr val="1784C7"/>
                      </a:solidFill>
                      <a:prstDash val="solid"/>
                    </a:lnT>
                    <a:lnB w="6350">
                      <a:solidFill>
                        <a:srgbClr val="1784C7"/>
                      </a:solidFill>
                      <a:prstDash val="dash"/>
                    </a:lnB>
                    <a:solidFill>
                      <a:srgbClr val="FFFFFF"/>
                    </a:solidFill>
                  </a:tcPr>
                </a:tc>
                <a:tc>
                  <a:txBody>
                    <a:bodyPr/>
                    <a:lstStyle/>
                    <a:p>
                      <a:pPr indent="0" algn="ctr" fontAlgn="ctr">
                        <a:lnSpc>
                          <a:spcPct val="120000"/>
                        </a:lnSpc>
                        <a:spcBef>
                          <a:spcPts val="0"/>
                        </a:spcBef>
                        <a:spcAft>
                          <a:spcPts val="0"/>
                        </a:spcAft>
                      </a:pPr>
                      <a:r>
                        <a:rPr lang="en-US" altLang="zh-CN" sz="1400" b="1" spc="120">
                          <a:solidFill>
                            <a:schemeClr val="tx1"/>
                          </a:solidFill>
                          <a:latin typeface="微软雅黑" panose="020B0503020204020204" charset="-122"/>
                          <a:ea typeface="微软雅黑" panose="020B0503020204020204" charset="-122"/>
                          <a:cs typeface="微软雅黑" panose="020B0503020204020204" charset="-122"/>
                        </a:rPr>
                        <a:t>2028</a:t>
                      </a: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年</a:t>
                      </a:r>
                      <a:endParaRPr lang="zh-CN" altLang="en-US" sz="1400" b="1" spc="120">
                        <a:solidFill>
                          <a:schemeClr val="tx1"/>
                        </a:solidFill>
                        <a:latin typeface="微软雅黑" panose="020B0503020204020204" charset="-122"/>
                        <a:ea typeface="微软雅黑" panose="020B0503020204020204" charset="-122"/>
                        <a:cs typeface="微软雅黑" panose="020B0503020204020204" charset="-122"/>
                      </a:endParaRPr>
                    </a:p>
                  </a:txBody>
                  <a:tcPr marL="25400" marR="25400" marT="107950" marB="107950" anchor="ctr">
                    <a:lnL w="6350">
                      <a:solidFill>
                        <a:srgbClr val="1784C7"/>
                      </a:solidFill>
                      <a:prstDash val="dash"/>
                    </a:lnL>
                    <a:lnR w="6350">
                      <a:solidFill>
                        <a:srgbClr val="1784C7"/>
                      </a:solidFill>
                      <a:prstDash val="dash"/>
                    </a:lnR>
                    <a:lnT w="19050">
                      <a:solidFill>
                        <a:srgbClr val="1784C7"/>
                      </a:solidFill>
                      <a:prstDash val="solid"/>
                    </a:lnT>
                    <a:lnB w="6350">
                      <a:solidFill>
                        <a:srgbClr val="1784C7"/>
                      </a:solidFill>
                      <a:prstDash val="dash"/>
                    </a:lnB>
                    <a:solidFill>
                      <a:srgbClr val="FFFFFF"/>
                    </a:solidFill>
                  </a:tcPr>
                </a:tc>
                <a:tc>
                  <a:txBody>
                    <a:bodyPr/>
                    <a:lstStyle/>
                    <a:p>
                      <a:pPr indent="0" algn="ctr" fontAlgn="ctr">
                        <a:lnSpc>
                          <a:spcPct val="120000"/>
                        </a:lnSpc>
                        <a:spcBef>
                          <a:spcPts val="0"/>
                        </a:spcBef>
                        <a:spcAft>
                          <a:spcPts val="0"/>
                        </a:spcAft>
                      </a:pPr>
                      <a:r>
                        <a:rPr lang="en-US" altLang="zh-CN" sz="1400" b="1" spc="120">
                          <a:solidFill>
                            <a:schemeClr val="tx1"/>
                          </a:solidFill>
                          <a:latin typeface="微软雅黑" panose="020B0503020204020204" charset="-122"/>
                          <a:ea typeface="微软雅黑" panose="020B0503020204020204" charset="-122"/>
                          <a:cs typeface="微软雅黑" panose="020B0503020204020204" charset="-122"/>
                        </a:rPr>
                        <a:t>2029</a:t>
                      </a: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年</a:t>
                      </a:r>
                      <a:endParaRPr lang="zh-CN" altLang="en-US" sz="1400" b="1" spc="120">
                        <a:solidFill>
                          <a:schemeClr val="tx1"/>
                        </a:solidFill>
                        <a:latin typeface="微软雅黑" panose="020B0503020204020204" charset="-122"/>
                        <a:ea typeface="微软雅黑" panose="020B0503020204020204" charset="-122"/>
                        <a:cs typeface="微软雅黑" panose="020B0503020204020204" charset="-122"/>
                      </a:endParaRPr>
                    </a:p>
                  </a:txBody>
                  <a:tcPr marL="25400" marR="25400" marT="107950" marB="107950" anchor="ctr">
                    <a:lnL w="6350">
                      <a:solidFill>
                        <a:srgbClr val="1784C7"/>
                      </a:solidFill>
                      <a:prstDash val="dash"/>
                    </a:lnL>
                    <a:lnR w="6350">
                      <a:solidFill>
                        <a:srgbClr val="1784C7"/>
                      </a:solidFill>
                      <a:prstDash val="dash"/>
                    </a:lnR>
                    <a:lnT w="19050">
                      <a:solidFill>
                        <a:srgbClr val="1784C7"/>
                      </a:solidFill>
                      <a:prstDash val="solid"/>
                    </a:lnT>
                    <a:lnB w="6350">
                      <a:solidFill>
                        <a:srgbClr val="1784C7"/>
                      </a:solidFill>
                      <a:prstDash val="dash"/>
                    </a:lnB>
                    <a:solidFill>
                      <a:srgbClr val="FFFFFF"/>
                    </a:solidFill>
                  </a:tcPr>
                </a:tc>
                <a:tc>
                  <a:txBody>
                    <a:bodyPr/>
                    <a:lstStyle/>
                    <a:p>
                      <a:pPr indent="0" algn="ctr" fontAlgn="ctr">
                        <a:lnSpc>
                          <a:spcPct val="120000"/>
                        </a:lnSpc>
                        <a:spcBef>
                          <a:spcPts val="0"/>
                        </a:spcBef>
                        <a:spcAft>
                          <a:spcPts val="0"/>
                        </a:spcAft>
                      </a:pPr>
                      <a:r>
                        <a:rPr lang="en-US" altLang="zh-CN" sz="1400" b="1" spc="120">
                          <a:solidFill>
                            <a:schemeClr val="tx1"/>
                          </a:solidFill>
                          <a:latin typeface="微软雅黑" panose="020B0503020204020204" charset="-122"/>
                          <a:ea typeface="微软雅黑" panose="020B0503020204020204" charset="-122"/>
                          <a:cs typeface="微软雅黑" panose="020B0503020204020204" charset="-122"/>
                        </a:rPr>
                        <a:t>2030</a:t>
                      </a: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年</a:t>
                      </a:r>
                      <a:endParaRPr lang="zh-CN" altLang="en-US" sz="1400" b="1" spc="120">
                        <a:solidFill>
                          <a:schemeClr val="tx1"/>
                        </a:solidFill>
                        <a:latin typeface="微软雅黑" panose="020B0503020204020204" charset="-122"/>
                        <a:ea typeface="微软雅黑" panose="020B0503020204020204" charset="-122"/>
                        <a:cs typeface="微软雅黑" panose="020B0503020204020204" charset="-122"/>
                      </a:endParaRPr>
                    </a:p>
                  </a:txBody>
                  <a:tcPr marL="25400" marR="25400" marT="107950" marB="107950" anchor="ctr">
                    <a:lnL w="6350">
                      <a:solidFill>
                        <a:srgbClr val="1784C7"/>
                      </a:solidFill>
                      <a:prstDash val="dash"/>
                    </a:lnL>
                    <a:lnR>
                      <a:noFill/>
                    </a:lnR>
                    <a:lnT w="19050">
                      <a:solidFill>
                        <a:srgbClr val="1784C7"/>
                      </a:solidFill>
                      <a:prstDash val="solid"/>
                    </a:lnT>
                    <a:lnB w="6350">
                      <a:solidFill>
                        <a:srgbClr val="1784C7"/>
                      </a:solidFill>
                      <a:prstDash val="dash"/>
                    </a:lnB>
                    <a:solidFill>
                      <a:srgbClr val="FFFFFF"/>
                    </a:solidFill>
                  </a:tcPr>
                </a:tc>
              </a:tr>
              <a:tr h="727710">
                <a:tc>
                  <a:txBody>
                    <a:bodyPr/>
                    <a:lstStyle/>
                    <a:p>
                      <a:pPr indent="0" algn="ctr" fontAlgn="ctr">
                        <a:lnSpc>
                          <a:spcPct val="120000"/>
                        </a:lnSpc>
                        <a:spcBef>
                          <a:spcPts val="0"/>
                        </a:spcBef>
                        <a:spcAft>
                          <a:spcPts val="0"/>
                        </a:spcAft>
                      </a:pPr>
                      <a:r>
                        <a:rPr lang="zh-CN" altLang="en-US" sz="1400" b="1" spc="120">
                          <a:solidFill>
                            <a:schemeClr val="tx1"/>
                          </a:solidFill>
                          <a:latin typeface="微软雅黑" panose="020B0503020204020204" charset="-122"/>
                          <a:ea typeface="微软雅黑" panose="020B0503020204020204" charset="-122"/>
                        </a:rPr>
                        <a:t>镀膜产品</a:t>
                      </a:r>
                      <a:endParaRPr lang="zh-CN" altLang="en-US" sz="1400" b="1"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w="6350">
                      <a:solidFill>
                        <a:srgbClr val="1784C7"/>
                      </a:solidFill>
                      <a:prstDash val="dash"/>
                    </a:lnR>
                    <a:lnT w="6350">
                      <a:solidFill>
                        <a:srgbClr val="1784C7"/>
                      </a:solidFill>
                      <a:prstDash val="dash"/>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单价</a:t>
                      </a:r>
                      <a:b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b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（元</a:t>
                      </a:r>
                      <a:r>
                        <a:rPr lang="en-US" altLang="zh-CN" sz="1400" b="1" spc="120">
                          <a:solidFill>
                            <a:schemeClr val="tx1"/>
                          </a:solidFill>
                          <a:latin typeface="微软雅黑" panose="020B0503020204020204" charset="-122"/>
                          <a:ea typeface="微软雅黑" panose="020B0503020204020204" charset="-122"/>
                          <a:cs typeface="微软雅黑" panose="020B0503020204020204" charset="-122"/>
                        </a:rPr>
                        <a:t>/</a:t>
                      </a: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车）</a:t>
                      </a:r>
                      <a:endParaRPr lang="zh-CN" altLang="en-US" sz="1400" b="1" spc="120">
                        <a:solidFill>
                          <a:schemeClr val="tx1"/>
                        </a:solidFill>
                        <a:latin typeface="微软雅黑" panose="020B0503020204020204" charset="-122"/>
                        <a:ea typeface="微软雅黑" panose="020B0503020204020204" charset="-122"/>
                        <a:cs typeface="微软雅黑" panose="020B0503020204020204" charset="-122"/>
                      </a:endParaRPr>
                    </a:p>
                  </a:txBody>
                  <a:tcPr marL="25400" marR="25400" marT="107950" marB="107950" anchor="ctr">
                    <a:lnL w="6350">
                      <a:solidFill>
                        <a:srgbClr val="1784C7"/>
                      </a:solidFill>
                      <a:prstDash val="dash"/>
                    </a:lnL>
                    <a:lnR>
                      <a:noFill/>
                    </a:lnR>
                    <a:lnT w="6350">
                      <a:solidFill>
                        <a:srgbClr val="1784C7"/>
                      </a:solidFill>
                      <a:prstDash val="dash"/>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zh-CN" altLang="en-US" sz="1400" b="1" spc="120">
                          <a:solidFill>
                            <a:schemeClr val="tx1"/>
                          </a:solidFill>
                          <a:latin typeface="微软雅黑" panose="020B0503020204020204" charset="-122"/>
                          <a:ea typeface="微软雅黑" panose="020B0503020204020204" charset="-122"/>
                        </a:rPr>
                        <a:t>税率</a:t>
                      </a:r>
                      <a:endParaRPr lang="zh-CN" altLang="en-US" sz="1400" b="1"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w="6350">
                      <a:solidFill>
                        <a:srgbClr val="1784C7"/>
                      </a:solidFill>
                      <a:prstDash val="dash"/>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除税单价</a:t>
                      </a:r>
                      <a:b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b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（元</a:t>
                      </a:r>
                      <a:r>
                        <a:rPr lang="en-US" altLang="zh-CN" sz="1400" b="1" spc="120">
                          <a:solidFill>
                            <a:schemeClr val="tx1"/>
                          </a:solidFill>
                          <a:latin typeface="微软雅黑" panose="020B0503020204020204" charset="-122"/>
                          <a:ea typeface="微软雅黑" panose="020B0503020204020204" charset="-122"/>
                          <a:cs typeface="微软雅黑" panose="020B0503020204020204" charset="-122"/>
                        </a:rPr>
                        <a:t>/</a:t>
                      </a: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车）</a:t>
                      </a:r>
                      <a:endParaRPr lang="zh-CN" altLang="en-US" sz="1400" b="1" spc="120">
                        <a:solidFill>
                          <a:schemeClr val="tx1"/>
                        </a:solidFill>
                        <a:latin typeface="微软雅黑" panose="020B0503020204020204" charset="-122"/>
                        <a:ea typeface="微软雅黑" panose="020B0503020204020204" charset="-122"/>
                        <a:cs typeface="微软雅黑" panose="020B0503020204020204" charset="-122"/>
                      </a:endParaRPr>
                    </a:p>
                  </a:txBody>
                  <a:tcPr marL="25400" marR="25400" marT="107950" marB="107950" anchor="ctr">
                    <a:lnL>
                      <a:noFill/>
                    </a:lnL>
                    <a:lnR>
                      <a:noFill/>
                    </a:lnR>
                    <a:lnT w="6350">
                      <a:solidFill>
                        <a:srgbClr val="1784C7"/>
                      </a:solidFill>
                      <a:prstDash val="dash"/>
                    </a:lnT>
                    <a:lnB w="19050">
                      <a:solidFill>
                        <a:srgbClr val="1784C7"/>
                      </a:solidFill>
                      <a:prstDash val="solid"/>
                    </a:lnB>
                    <a:solidFill>
                      <a:srgbClr val="FFFFFF"/>
                    </a:solidFill>
                  </a:tcPr>
                </a:tc>
                <a:tc>
                  <a:txBody>
                    <a:bodyPr/>
                    <a:lstStyle/>
                    <a:p>
                      <a:pPr indent="0" algn="l" fontAlgn="ctr">
                        <a:lnSpc>
                          <a:spcPct val="120000"/>
                        </a:lnSpc>
                        <a:spcBef>
                          <a:spcPts val="0"/>
                        </a:spcBef>
                        <a:spcAft>
                          <a:spcPts val="0"/>
                        </a:spcAft>
                      </a:pPr>
                      <a:r>
                        <a:rPr lang="en-US" altLang="zh-CN" sz="1400" b="1" spc="12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200" b="1" spc="120">
                          <a:solidFill>
                            <a:schemeClr val="tx1"/>
                          </a:solidFill>
                          <a:latin typeface="微软雅黑" panose="020B0503020204020204" charset="-122"/>
                          <a:ea typeface="微软雅黑" panose="020B0503020204020204" charset="-122"/>
                          <a:cs typeface="微软雅黑" panose="020B0503020204020204" charset="-122"/>
                        </a:rPr>
                        <a:t>产能（万辆</a:t>
                      </a: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a:t>
                      </a:r>
                      <a:b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br>
                      <a:r>
                        <a:rPr lang="zh-CN" altLang="en-US" sz="1400" b="1" spc="12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200" b="1" spc="120">
                          <a:solidFill>
                            <a:schemeClr val="tx1"/>
                          </a:solidFill>
                          <a:latin typeface="微软雅黑" panose="020B0503020204020204" charset="-122"/>
                          <a:ea typeface="微软雅黑" panose="020B0503020204020204" charset="-122"/>
                          <a:cs typeface="微软雅黑" panose="020B0503020204020204" charset="-122"/>
                        </a:rPr>
                        <a:t>营收占比</a:t>
                      </a:r>
                      <a:r>
                        <a:rPr lang="en-US" altLang="zh-CN" sz="1200" b="1" spc="120">
                          <a:solidFill>
                            <a:schemeClr val="tx1"/>
                          </a:solidFill>
                          <a:latin typeface="微软雅黑" panose="020B0503020204020204" charset="-122"/>
                          <a:ea typeface="微软雅黑" panose="020B0503020204020204" charset="-122"/>
                          <a:cs typeface="微软雅黑" panose="020B0503020204020204" charset="-122"/>
                        </a:rPr>
                        <a:t>                    </a:t>
                      </a:r>
                      <a:endParaRPr lang="en-US" altLang="zh-CN" sz="1200" b="1" spc="120">
                        <a:solidFill>
                          <a:schemeClr val="tx1"/>
                        </a:solidFill>
                        <a:latin typeface="微软雅黑" panose="020B0503020204020204" charset="-122"/>
                        <a:ea typeface="微软雅黑" panose="020B0503020204020204" charset="-122"/>
                        <a:cs typeface="微软雅黑" panose="020B0503020204020204" charset="-122"/>
                      </a:endParaRPr>
                    </a:p>
                  </a:txBody>
                  <a:tcPr marL="25400" marR="25400" marT="107950" marB="107950" anchor="ctr">
                    <a:lnL>
                      <a:noFill/>
                    </a:lnL>
                    <a:lnR w="6350">
                      <a:solidFill>
                        <a:srgbClr val="1784C7"/>
                      </a:solidFill>
                      <a:prstDash val="dash"/>
                    </a:lnR>
                    <a:lnT w="6350">
                      <a:solidFill>
                        <a:srgbClr val="1784C7"/>
                      </a:solidFill>
                      <a:prstDash val="dash"/>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400" b="1" spc="120">
                          <a:solidFill>
                            <a:schemeClr val="tx1"/>
                          </a:solidFill>
                          <a:latin typeface="微软雅黑" panose="020B0503020204020204" charset="-122"/>
                          <a:ea typeface="微软雅黑" panose="020B0503020204020204" charset="-122"/>
                        </a:rPr>
                        <a:t>2.50</a:t>
                      </a:r>
                      <a:endParaRPr lang="en-US" altLang="zh-CN" sz="1400" b="1" spc="120">
                        <a:solidFill>
                          <a:schemeClr val="tx1"/>
                        </a:solidFill>
                        <a:latin typeface="微软雅黑" panose="020B0503020204020204" charset="-122"/>
                        <a:ea typeface="微软雅黑" panose="020B0503020204020204" charset="-122"/>
                      </a:endParaRPr>
                    </a:p>
                  </a:txBody>
                  <a:tcPr marL="25400" marR="25400" marT="107950" marB="107950" anchor="ctr">
                    <a:lnL w="6350">
                      <a:solidFill>
                        <a:srgbClr val="1784C7"/>
                      </a:solidFill>
                      <a:prstDash val="dash"/>
                    </a:lnL>
                    <a:lnR w="6350">
                      <a:solidFill>
                        <a:srgbClr val="1784C7"/>
                      </a:solidFill>
                      <a:prstDash val="dash"/>
                    </a:lnR>
                    <a:lnT w="6350">
                      <a:solidFill>
                        <a:srgbClr val="1784C7"/>
                      </a:solidFill>
                      <a:prstDash val="dash"/>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400" b="1" spc="120">
                          <a:solidFill>
                            <a:schemeClr val="tx1"/>
                          </a:solidFill>
                          <a:latin typeface="微软雅黑" panose="020B0503020204020204" charset="-122"/>
                          <a:ea typeface="微软雅黑" panose="020B0503020204020204" charset="-122"/>
                        </a:rPr>
                        <a:t>4.50</a:t>
                      </a:r>
                      <a:endParaRPr lang="en-US" altLang="zh-CN" sz="1400" b="1" spc="120">
                        <a:solidFill>
                          <a:schemeClr val="tx1"/>
                        </a:solidFill>
                        <a:latin typeface="微软雅黑" panose="020B0503020204020204" charset="-122"/>
                        <a:ea typeface="微软雅黑" panose="020B0503020204020204" charset="-122"/>
                      </a:endParaRPr>
                    </a:p>
                  </a:txBody>
                  <a:tcPr marL="25400" marR="25400" marT="107950" marB="107950" anchor="ctr">
                    <a:lnL w="6350">
                      <a:solidFill>
                        <a:srgbClr val="1784C7"/>
                      </a:solidFill>
                      <a:prstDash val="dash"/>
                    </a:lnL>
                    <a:lnR w="6350">
                      <a:solidFill>
                        <a:srgbClr val="1784C7"/>
                      </a:solidFill>
                      <a:prstDash val="dash"/>
                    </a:lnR>
                    <a:lnT w="6350">
                      <a:solidFill>
                        <a:srgbClr val="1784C7"/>
                      </a:solidFill>
                      <a:prstDash val="dash"/>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400" b="1" spc="120">
                          <a:solidFill>
                            <a:schemeClr val="tx1"/>
                          </a:solidFill>
                          <a:latin typeface="微软雅黑" panose="020B0503020204020204" charset="-122"/>
                          <a:ea typeface="微软雅黑" panose="020B0503020204020204" charset="-122"/>
                        </a:rPr>
                        <a:t>7.00</a:t>
                      </a:r>
                      <a:endParaRPr lang="en-US" altLang="zh-CN" sz="1400" b="1" spc="120">
                        <a:solidFill>
                          <a:schemeClr val="tx1"/>
                        </a:solidFill>
                        <a:latin typeface="微软雅黑" panose="020B0503020204020204" charset="-122"/>
                        <a:ea typeface="微软雅黑" panose="020B0503020204020204" charset="-122"/>
                      </a:endParaRPr>
                    </a:p>
                  </a:txBody>
                  <a:tcPr marL="25400" marR="25400" marT="107950" marB="107950" anchor="ctr">
                    <a:lnL w="6350">
                      <a:solidFill>
                        <a:srgbClr val="1784C7"/>
                      </a:solidFill>
                      <a:prstDash val="dash"/>
                    </a:lnL>
                    <a:lnR w="6350">
                      <a:solidFill>
                        <a:srgbClr val="1784C7"/>
                      </a:solidFill>
                      <a:prstDash val="dash"/>
                    </a:lnR>
                    <a:lnT w="6350">
                      <a:solidFill>
                        <a:srgbClr val="1784C7"/>
                      </a:solidFill>
                      <a:prstDash val="dash"/>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400" b="1" spc="120">
                          <a:solidFill>
                            <a:schemeClr val="tx1"/>
                          </a:solidFill>
                          <a:latin typeface="微软雅黑" panose="020B0503020204020204" charset="-122"/>
                          <a:ea typeface="微软雅黑" panose="020B0503020204020204" charset="-122"/>
                        </a:rPr>
                        <a:t>9.50</a:t>
                      </a:r>
                      <a:endParaRPr lang="en-US" altLang="zh-CN" sz="1400" b="1" spc="120">
                        <a:solidFill>
                          <a:schemeClr val="tx1"/>
                        </a:solidFill>
                        <a:latin typeface="微软雅黑" panose="020B0503020204020204" charset="-122"/>
                        <a:ea typeface="微软雅黑" panose="020B0503020204020204" charset="-122"/>
                      </a:endParaRPr>
                    </a:p>
                  </a:txBody>
                  <a:tcPr marL="25400" marR="25400" marT="107950" marB="107950" anchor="ctr">
                    <a:lnL w="6350">
                      <a:solidFill>
                        <a:srgbClr val="1784C7"/>
                      </a:solidFill>
                      <a:prstDash val="dash"/>
                    </a:lnL>
                    <a:lnR w="6350">
                      <a:solidFill>
                        <a:srgbClr val="1784C7"/>
                      </a:solidFill>
                      <a:prstDash val="dash"/>
                    </a:lnR>
                    <a:lnT w="6350">
                      <a:solidFill>
                        <a:srgbClr val="1784C7"/>
                      </a:solidFill>
                      <a:prstDash val="dash"/>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400" b="1" spc="120">
                          <a:solidFill>
                            <a:schemeClr val="tx1"/>
                          </a:solidFill>
                          <a:latin typeface="微软雅黑" panose="020B0503020204020204" charset="-122"/>
                          <a:ea typeface="微软雅黑" panose="020B0503020204020204" charset="-122"/>
                        </a:rPr>
                        <a:t>12.50</a:t>
                      </a:r>
                      <a:endParaRPr lang="en-US" altLang="zh-CN" sz="1400" b="1" spc="120">
                        <a:solidFill>
                          <a:schemeClr val="tx1"/>
                        </a:solidFill>
                        <a:latin typeface="微软雅黑" panose="020B0503020204020204" charset="-122"/>
                        <a:ea typeface="微软雅黑" panose="020B0503020204020204" charset="-122"/>
                      </a:endParaRPr>
                    </a:p>
                  </a:txBody>
                  <a:tcPr marL="25400" marR="25400" marT="107950" marB="107950" anchor="ctr">
                    <a:lnL w="6350">
                      <a:solidFill>
                        <a:srgbClr val="1784C7"/>
                      </a:solidFill>
                      <a:prstDash val="dash"/>
                    </a:lnL>
                    <a:lnR>
                      <a:noFill/>
                    </a:lnR>
                    <a:lnT w="6350">
                      <a:solidFill>
                        <a:srgbClr val="1784C7"/>
                      </a:solidFill>
                      <a:prstDash val="dash"/>
                    </a:lnT>
                    <a:lnB w="19050">
                      <a:solidFill>
                        <a:srgbClr val="1784C7"/>
                      </a:solidFill>
                      <a:prstDash val="solid"/>
                    </a:lnB>
                    <a:solidFill>
                      <a:srgbClr val="FFFFFF"/>
                    </a:solidFill>
                  </a:tcPr>
                </a:tc>
              </a:tr>
              <a:tr h="664210">
                <a:tc>
                  <a:txBody>
                    <a:bodyPr/>
                    <a:lstStyle/>
                    <a:p>
                      <a:pPr indent="0" algn="ctr" fontAlgn="ctr">
                        <a:lnSpc>
                          <a:spcPct val="120000"/>
                        </a:lnSpc>
                        <a:spcBef>
                          <a:spcPts val="0"/>
                        </a:spcBef>
                        <a:spcAft>
                          <a:spcPts val="0"/>
                        </a:spcAft>
                      </a:pPr>
                      <a:r>
                        <a:rPr lang="zh-CN" altLang="en-US" sz="1200" b="0" spc="120">
                          <a:solidFill>
                            <a:schemeClr val="tx1"/>
                          </a:solidFill>
                          <a:latin typeface="微软雅黑" panose="020B0503020204020204" charset="-122"/>
                          <a:ea typeface="微软雅黑" panose="020B0503020204020204" charset="-122"/>
                        </a:rPr>
                        <a:t>新能源汽车镀膜产品</a:t>
                      </a:r>
                      <a:endParaRPr lang="zh-CN" altLang="en-US"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w="19050">
                      <a:solidFill>
                        <a:srgbClr val="1784C7"/>
                      </a:solidFill>
                      <a:prstDash val="solid"/>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2430.60</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w="19050">
                      <a:solidFill>
                        <a:srgbClr val="1784C7"/>
                      </a:solidFill>
                      <a:prstDash val="solid"/>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13%</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w="19050">
                      <a:solidFill>
                        <a:srgbClr val="1784C7"/>
                      </a:solidFill>
                      <a:prstDash val="solid"/>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2150.97</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w="19050">
                      <a:solidFill>
                        <a:srgbClr val="1784C7"/>
                      </a:solidFill>
                      <a:prstDash val="solid"/>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100.00%</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w="19050">
                      <a:solidFill>
                        <a:srgbClr val="1784C7"/>
                      </a:solidFill>
                      <a:prstDash val="solid"/>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5377.43</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w="19050">
                      <a:solidFill>
                        <a:srgbClr val="1784C7"/>
                      </a:solidFill>
                      <a:prstDash val="solid"/>
                    </a:lnT>
                    <a:lnB>
                      <a:noFill/>
                    </a:lnB>
                    <a:solidFill>
                      <a:srgbClr val="FFFFFF"/>
                    </a:solidFill>
                  </a:tcPr>
                </a:tc>
                <a:tc>
                  <a:txBody>
                    <a:bodyPr/>
                    <a:lstStyle/>
                    <a:p>
                      <a:pPr indent="0" algn="l"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9679.38</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w="19050">
                      <a:solidFill>
                        <a:srgbClr val="1784C7"/>
                      </a:solidFill>
                      <a:prstDash val="solid"/>
                    </a:lnT>
                    <a:lnB>
                      <a:noFill/>
                    </a:lnB>
                    <a:solidFill>
                      <a:srgbClr val="FFFFFF"/>
                    </a:solidFill>
                  </a:tcPr>
                </a:tc>
                <a:tc>
                  <a:txBody>
                    <a:bodyPr/>
                    <a:lstStyle/>
                    <a:p>
                      <a:pPr indent="0" algn="l"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15056.81</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w="19050">
                      <a:solidFill>
                        <a:srgbClr val="1784C7"/>
                      </a:solidFill>
                      <a:prstDash val="solid"/>
                    </a:lnT>
                    <a:lnB>
                      <a:noFill/>
                    </a:lnB>
                    <a:solidFill>
                      <a:srgbClr val="FFFFFF"/>
                    </a:solidFill>
                  </a:tcPr>
                </a:tc>
                <a:tc>
                  <a:txBody>
                    <a:bodyPr/>
                    <a:lstStyle/>
                    <a:p>
                      <a:pPr indent="0" algn="l"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20434.25</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w="19050">
                      <a:solidFill>
                        <a:srgbClr val="1784C7"/>
                      </a:solidFill>
                      <a:prstDash val="solid"/>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26887.17</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w="19050">
                      <a:solidFill>
                        <a:srgbClr val="1784C7"/>
                      </a:solidFill>
                      <a:prstDash val="solid"/>
                    </a:lnT>
                    <a:lnB>
                      <a:noFill/>
                    </a:lnB>
                    <a:solidFill>
                      <a:srgbClr val="FFFFFF"/>
                    </a:solidFill>
                  </a:tcPr>
                </a:tc>
              </a:tr>
              <a:tr h="441325">
                <a:tc>
                  <a:txBody>
                    <a:bodyPr/>
                    <a:lstStyle/>
                    <a:p>
                      <a:pPr indent="0" algn="ctr" fontAlgn="ctr">
                        <a:lnSpc>
                          <a:spcPct val="120000"/>
                        </a:lnSpc>
                        <a:spcBef>
                          <a:spcPts val="0"/>
                        </a:spcBef>
                        <a:spcAft>
                          <a:spcPts val="0"/>
                        </a:spcAft>
                      </a:pPr>
                      <a:r>
                        <a:rPr lang="zh-CN" altLang="en-US" sz="1200" b="0" spc="120">
                          <a:solidFill>
                            <a:schemeClr val="tx1"/>
                          </a:solidFill>
                          <a:latin typeface="微软雅黑" panose="020B0503020204020204" charset="-122"/>
                          <a:ea typeface="微软雅黑" panose="020B0503020204020204" charset="-122"/>
                        </a:rPr>
                        <a:t>电池集流体</a:t>
                      </a:r>
                      <a:endParaRPr lang="zh-CN" altLang="en-US"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476.25</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13%</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421.46</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20.00%</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210.73</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l"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379.31</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l"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590.04</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l"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800.77</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1053.65</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r>
              <a:tr h="664845">
                <a:tc>
                  <a:txBody>
                    <a:bodyPr/>
                    <a:lstStyle/>
                    <a:p>
                      <a:pPr indent="0" algn="ctr" fontAlgn="ctr">
                        <a:lnSpc>
                          <a:spcPct val="120000"/>
                        </a:lnSpc>
                        <a:spcBef>
                          <a:spcPts val="0"/>
                        </a:spcBef>
                        <a:spcAft>
                          <a:spcPts val="0"/>
                        </a:spcAft>
                      </a:pPr>
                      <a:r>
                        <a:rPr lang="zh-CN" altLang="en-US" sz="1200" b="0" spc="120">
                          <a:solidFill>
                            <a:schemeClr val="tx1"/>
                          </a:solidFill>
                          <a:latin typeface="微软雅黑" panose="020B0503020204020204" charset="-122"/>
                          <a:ea typeface="微软雅黑" panose="020B0503020204020204" charset="-122"/>
                        </a:rPr>
                        <a:t>电池正负极柱头</a:t>
                      </a:r>
                      <a:endParaRPr lang="zh-CN" altLang="en-US"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3000.00</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13%</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2654.87</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30.00%</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1991.15</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FFFFFF"/>
                    </a:solidFill>
                  </a:tcPr>
                </a:tc>
                <a:tc>
                  <a:txBody>
                    <a:bodyPr/>
                    <a:lstStyle/>
                    <a:p>
                      <a:pPr indent="0" algn="l"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3584.07</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FFFFFF"/>
                    </a:solidFill>
                  </a:tcPr>
                </a:tc>
                <a:tc>
                  <a:txBody>
                    <a:bodyPr/>
                    <a:lstStyle/>
                    <a:p>
                      <a:pPr indent="0" algn="l"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5575.22</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FFFFFF"/>
                    </a:solidFill>
                  </a:tcPr>
                </a:tc>
                <a:tc>
                  <a:txBody>
                    <a:bodyPr/>
                    <a:lstStyle/>
                    <a:p>
                      <a:pPr indent="0" algn="l"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7566.37</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9955.75</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FFFFFF"/>
                    </a:solidFill>
                  </a:tcPr>
                </a:tc>
              </a:tr>
              <a:tr h="663575">
                <a:tc>
                  <a:txBody>
                    <a:bodyPr/>
                    <a:lstStyle/>
                    <a:p>
                      <a:pPr indent="0" algn="ctr" fontAlgn="ctr">
                        <a:lnSpc>
                          <a:spcPct val="120000"/>
                        </a:lnSpc>
                        <a:spcBef>
                          <a:spcPts val="0"/>
                        </a:spcBef>
                        <a:spcAft>
                          <a:spcPts val="0"/>
                        </a:spcAft>
                      </a:pPr>
                      <a:r>
                        <a:rPr lang="zh-CN" altLang="en-US" sz="1200" b="0" spc="120">
                          <a:solidFill>
                            <a:schemeClr val="tx1"/>
                          </a:solidFill>
                          <a:latin typeface="微软雅黑" panose="020B0503020204020204" charset="-122"/>
                          <a:ea typeface="微软雅黑" panose="020B0503020204020204" charset="-122"/>
                        </a:rPr>
                        <a:t>电池防护镀膜</a:t>
                      </a:r>
                      <a:endParaRPr lang="zh-CN" altLang="en-US"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475.00</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13%</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420.35</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100.00%</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1050.88</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l"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1891.59</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l"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2942.48</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l"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3993.36</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200" b="0" spc="120">
                          <a:solidFill>
                            <a:schemeClr val="tx1"/>
                          </a:solidFill>
                          <a:latin typeface="微软雅黑" panose="020B0503020204020204" charset="-122"/>
                          <a:ea typeface="微软雅黑" panose="020B0503020204020204" charset="-122"/>
                        </a:rPr>
                        <a:t>5254.42</a:t>
                      </a:r>
                      <a:endParaRPr lang="en-US" altLang="zh-CN" sz="1200" b="0"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a:noFill/>
                    </a:lnB>
                    <a:solidFill>
                      <a:srgbClr val="CBE9F9"/>
                    </a:solidFill>
                  </a:tcPr>
                </a:tc>
              </a:tr>
              <a:tr h="664845">
                <a:tc>
                  <a:txBody>
                    <a:bodyPr/>
                    <a:lstStyle/>
                    <a:p>
                      <a:pPr indent="0" algn="ctr" fontAlgn="ctr">
                        <a:lnSpc>
                          <a:spcPct val="120000"/>
                        </a:lnSpc>
                        <a:spcBef>
                          <a:spcPts val="0"/>
                        </a:spcBef>
                        <a:spcAft>
                          <a:spcPts val="0"/>
                        </a:spcAft>
                      </a:pPr>
                      <a:r>
                        <a:rPr lang="zh-CN" altLang="en-US" sz="1200" b="1" spc="120">
                          <a:solidFill>
                            <a:schemeClr val="tx1"/>
                          </a:solidFill>
                          <a:latin typeface="微软雅黑" panose="020B0503020204020204" charset="-122"/>
                          <a:ea typeface="微软雅黑" panose="020B0503020204020204" charset="-122"/>
                        </a:rPr>
                        <a:t>合计</a:t>
                      </a:r>
                      <a:endParaRPr lang="zh-CN" altLang="en-US" sz="1200" b="1"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200" b="1" spc="120">
                          <a:solidFill>
                            <a:schemeClr val="tx1"/>
                          </a:solidFill>
                          <a:latin typeface="微软雅黑" panose="020B0503020204020204" charset="-122"/>
                          <a:ea typeface="微软雅黑" panose="020B0503020204020204" charset="-122"/>
                        </a:rPr>
                        <a:t>3425.85</a:t>
                      </a:r>
                      <a:endParaRPr lang="en-US" altLang="zh-CN" sz="1200" b="1"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200" b="1" spc="120">
                          <a:solidFill>
                            <a:schemeClr val="tx1"/>
                          </a:solidFill>
                          <a:latin typeface="微软雅黑" panose="020B0503020204020204" charset="-122"/>
                          <a:ea typeface="微软雅黑" panose="020B0503020204020204" charset="-122"/>
                        </a:rPr>
                        <a:t>13%</a:t>
                      </a:r>
                      <a:endParaRPr lang="en-US" altLang="zh-CN" sz="1200" b="1"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200" b="1" spc="120">
                          <a:solidFill>
                            <a:schemeClr val="tx1"/>
                          </a:solidFill>
                          <a:latin typeface="微软雅黑" panose="020B0503020204020204" charset="-122"/>
                          <a:ea typeface="微软雅黑" panose="020B0503020204020204" charset="-122"/>
                        </a:rPr>
                        <a:t>3031.73</a:t>
                      </a:r>
                      <a:endParaRPr lang="en-US" altLang="zh-CN" sz="1200" b="1"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200" b="1" spc="120">
                          <a:solidFill>
                            <a:schemeClr val="tx1"/>
                          </a:solidFill>
                          <a:latin typeface="微软雅黑" panose="020B0503020204020204" charset="-122"/>
                          <a:ea typeface="微软雅黑" panose="020B0503020204020204" charset="-122"/>
                        </a:rPr>
                        <a:t>100%</a:t>
                      </a:r>
                      <a:endParaRPr lang="en-US" altLang="zh-CN" sz="1200" b="1"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200" b="1" spc="120">
                          <a:solidFill>
                            <a:schemeClr val="tx1"/>
                          </a:solidFill>
                          <a:latin typeface="微软雅黑" panose="020B0503020204020204" charset="-122"/>
                          <a:ea typeface="微软雅黑" panose="020B0503020204020204" charset="-122"/>
                        </a:rPr>
                        <a:t>8630.20</a:t>
                      </a:r>
                      <a:endParaRPr lang="en-US" altLang="zh-CN" sz="1200" b="1"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w="19050">
                      <a:solidFill>
                        <a:srgbClr val="1784C7"/>
                      </a:solidFill>
                      <a:prstDash val="solid"/>
                    </a:lnB>
                    <a:solidFill>
                      <a:srgbClr val="FFFFFF"/>
                    </a:solidFill>
                  </a:tcPr>
                </a:tc>
                <a:tc>
                  <a:txBody>
                    <a:bodyPr/>
                    <a:lstStyle/>
                    <a:p>
                      <a:pPr indent="0" algn="l" fontAlgn="ctr">
                        <a:lnSpc>
                          <a:spcPct val="120000"/>
                        </a:lnSpc>
                        <a:spcBef>
                          <a:spcPts val="0"/>
                        </a:spcBef>
                        <a:spcAft>
                          <a:spcPts val="0"/>
                        </a:spcAft>
                      </a:pPr>
                      <a:r>
                        <a:rPr lang="en-US" altLang="zh-CN" sz="1200" b="1" spc="120">
                          <a:solidFill>
                            <a:schemeClr val="tx1"/>
                          </a:solidFill>
                          <a:latin typeface="微软雅黑" panose="020B0503020204020204" charset="-122"/>
                          <a:ea typeface="微软雅黑" panose="020B0503020204020204" charset="-122"/>
                        </a:rPr>
                        <a:t>15534.36</a:t>
                      </a:r>
                      <a:endParaRPr lang="en-US" altLang="zh-CN" sz="1200" b="1"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w="19050">
                      <a:solidFill>
                        <a:srgbClr val="1784C7"/>
                      </a:solidFill>
                      <a:prstDash val="solid"/>
                    </a:lnB>
                    <a:solidFill>
                      <a:srgbClr val="FFFFFF"/>
                    </a:solidFill>
                  </a:tcPr>
                </a:tc>
                <a:tc>
                  <a:txBody>
                    <a:bodyPr/>
                    <a:lstStyle/>
                    <a:p>
                      <a:pPr indent="0" algn="l" fontAlgn="ctr">
                        <a:lnSpc>
                          <a:spcPct val="120000"/>
                        </a:lnSpc>
                        <a:spcBef>
                          <a:spcPts val="0"/>
                        </a:spcBef>
                        <a:spcAft>
                          <a:spcPts val="0"/>
                        </a:spcAft>
                      </a:pPr>
                      <a:r>
                        <a:rPr lang="en-US" altLang="zh-CN" sz="1200" b="1" spc="120">
                          <a:solidFill>
                            <a:schemeClr val="tx1"/>
                          </a:solidFill>
                          <a:latin typeface="微软雅黑" panose="020B0503020204020204" charset="-122"/>
                          <a:ea typeface="微软雅黑" panose="020B0503020204020204" charset="-122"/>
                        </a:rPr>
                        <a:t>24164.56</a:t>
                      </a:r>
                      <a:endParaRPr lang="en-US" altLang="zh-CN" sz="1200" b="1"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w="19050">
                      <a:solidFill>
                        <a:srgbClr val="1784C7"/>
                      </a:solidFill>
                      <a:prstDash val="solid"/>
                    </a:lnB>
                    <a:solidFill>
                      <a:srgbClr val="FFFFFF"/>
                    </a:solidFill>
                  </a:tcPr>
                </a:tc>
                <a:tc>
                  <a:txBody>
                    <a:bodyPr/>
                    <a:lstStyle/>
                    <a:p>
                      <a:pPr indent="0" algn="l" fontAlgn="ctr">
                        <a:lnSpc>
                          <a:spcPct val="120000"/>
                        </a:lnSpc>
                        <a:spcBef>
                          <a:spcPts val="0"/>
                        </a:spcBef>
                        <a:spcAft>
                          <a:spcPts val="0"/>
                        </a:spcAft>
                      </a:pPr>
                      <a:r>
                        <a:rPr lang="en-US" altLang="zh-CN" sz="1200" b="1" spc="120">
                          <a:solidFill>
                            <a:schemeClr val="tx1"/>
                          </a:solidFill>
                          <a:latin typeface="微软雅黑" panose="020B0503020204020204" charset="-122"/>
                          <a:ea typeface="微软雅黑" panose="020B0503020204020204" charset="-122"/>
                        </a:rPr>
                        <a:t>32794.76</a:t>
                      </a:r>
                      <a:endParaRPr lang="en-US" altLang="zh-CN" sz="1200" b="1"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200" b="1" spc="120">
                          <a:solidFill>
                            <a:schemeClr val="tx1"/>
                          </a:solidFill>
                          <a:latin typeface="微软雅黑" panose="020B0503020204020204" charset="-122"/>
                          <a:ea typeface="微软雅黑" panose="020B0503020204020204" charset="-122"/>
                        </a:rPr>
                        <a:t>43151.00</a:t>
                      </a:r>
                      <a:endParaRPr lang="en-US" altLang="zh-CN" sz="1200" b="1" spc="120">
                        <a:solidFill>
                          <a:schemeClr val="tx1"/>
                        </a:solidFill>
                        <a:latin typeface="微软雅黑" panose="020B0503020204020204" charset="-122"/>
                        <a:ea typeface="微软雅黑" panose="020B0503020204020204" charset="-122"/>
                      </a:endParaRPr>
                    </a:p>
                  </a:txBody>
                  <a:tcPr marL="25400" marR="25400" marT="107950" marB="107950" anchor="ctr">
                    <a:lnL>
                      <a:noFill/>
                    </a:lnL>
                    <a:lnR>
                      <a:noFill/>
                    </a:lnR>
                    <a:lnT>
                      <a:noFill/>
                    </a:lnT>
                    <a:lnB w="19050">
                      <a:solidFill>
                        <a:srgbClr val="1784C7"/>
                      </a:solidFill>
                      <a:prstDash val="solid"/>
                    </a:lnB>
                    <a:solidFill>
                      <a:srgbClr val="FFFFFF"/>
                    </a:solidFill>
                  </a:tcPr>
                </a:tc>
              </a:tr>
            </a:tbl>
          </a:graphicData>
        </a:graphic>
      </p:graphicFrame>
      <p:cxnSp>
        <p:nvCxnSpPr>
          <p:cNvPr id="6" name="直接连接符 5"/>
          <p:cNvCxnSpPr/>
          <p:nvPr/>
        </p:nvCxnSpPr>
        <p:spPr>
          <a:xfrm>
            <a:off x="4788535" y="2675255"/>
            <a:ext cx="1638300" cy="603250"/>
          </a:xfrm>
          <a:prstGeom prst="line">
            <a:avLst/>
          </a:prstGeom>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财务规划</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sp>
        <p:nvSpPr>
          <p:cNvPr id="8" name="圆角矩形 11"/>
          <p:cNvSpPr/>
          <p:nvPr/>
        </p:nvSpPr>
        <p:spPr>
          <a:xfrm>
            <a:off x="579755" y="847090"/>
            <a:ext cx="2128520" cy="5756275"/>
          </a:xfrm>
          <a:prstGeom prst="roundRect">
            <a:avLst>
              <a:gd name="adj" fmla="val 7046"/>
            </a:avLst>
          </a:prstGeom>
          <a:gradFill>
            <a:gsLst>
              <a:gs pos="19000">
                <a:srgbClr val="1C62A9">
                  <a:alpha val="80000"/>
                </a:srgbClr>
              </a:gs>
              <a:gs pos="0">
                <a:srgbClr val="F9F9F9">
                  <a:alpha val="100000"/>
                </a:srgbClr>
              </a:gs>
              <a:gs pos="100000">
                <a:srgbClr val="0D3892"/>
              </a:gs>
            </a:gsLst>
            <a:lin ang="81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nvSpPr>
        <p:spPr>
          <a:xfrm>
            <a:off x="579902" y="1541997"/>
            <a:ext cx="1591653" cy="830997"/>
          </a:xfrm>
          <a:prstGeom prst="rect">
            <a:avLst/>
          </a:prstGeom>
          <a:noFill/>
        </p:spPr>
        <p:txBody>
          <a:bodyPr wrap="square" rtlCol="0">
            <a:spAutoFit/>
          </a:bodyPr>
          <a:lstStyle/>
          <a:p>
            <a:pPr algn="ctr"/>
            <a:r>
              <a:rPr lang="zh-CN" altLang="en-US" sz="2400" b="1">
                <a:solidFill>
                  <a:schemeClr val="bg1"/>
                </a:solidFill>
                <a:latin typeface="微软雅黑" panose="020B0503020204020204" charset="-122"/>
                <a:ea typeface="微软雅黑" panose="020B0503020204020204" charset="-122"/>
              </a:rPr>
              <a:t>收入估算    明细：</a:t>
            </a:r>
            <a:endParaRPr lang="zh-CN" altLang="en-US" sz="2400" b="1" dirty="0">
              <a:solidFill>
                <a:schemeClr val="bg1"/>
              </a:solidFill>
              <a:latin typeface="微软雅黑" panose="020B0503020204020204" charset="-122"/>
              <a:ea typeface="微软雅黑" panose="020B0503020204020204" charset="-122"/>
            </a:endParaRPr>
          </a:p>
        </p:txBody>
      </p:sp>
      <p:graphicFrame>
        <p:nvGraphicFramePr>
          <p:cNvPr id="2" name="表格 1"/>
          <p:cNvGraphicFramePr/>
          <p:nvPr>
            <p:custDataLst>
              <p:tags r:id="rId1"/>
            </p:custDataLst>
          </p:nvPr>
        </p:nvGraphicFramePr>
        <p:xfrm>
          <a:off x="2176683" y="991235"/>
          <a:ext cx="9112885" cy="5468620"/>
        </p:xfrm>
        <a:graphic>
          <a:graphicData uri="http://schemas.openxmlformats.org/drawingml/2006/table">
            <a:tbl>
              <a:tblPr firstRow="1" bandRow="1">
                <a:effectLst>
                  <a:outerShdw blurRad="50800" dist="38100" algn="l" rotWithShape="0">
                    <a:prstClr val="black">
                      <a:alpha val="40000"/>
                    </a:prstClr>
                  </a:outerShdw>
                </a:effectLst>
                <a:tableStyleId>{5FD0F851-EC5A-4D38-B0AD-8093EC10F338}</a:tableStyleId>
              </a:tblPr>
              <a:tblGrid>
                <a:gridCol w="720090"/>
                <a:gridCol w="1736090"/>
                <a:gridCol w="1257935"/>
                <a:gridCol w="1349375"/>
                <a:gridCol w="1350010"/>
                <a:gridCol w="1349375"/>
                <a:gridCol w="1350010"/>
              </a:tblGrid>
              <a:tr h="323215">
                <a:tc gridSpan="5">
                  <a:txBody>
                    <a:bodyPr/>
                    <a:lstStyle/>
                    <a:p>
                      <a:pPr indent="0" algn="ctr">
                        <a:lnSpc>
                          <a:spcPct val="120000"/>
                        </a:lnSpc>
                        <a:spcBef>
                          <a:spcPts val="0"/>
                        </a:spcBef>
                        <a:spcAft>
                          <a:spcPts val="0"/>
                        </a:spcAft>
                        <a:buNone/>
                      </a:pPr>
                      <a:endParaRPr lang="en-US" altLang="en-US" sz="1200" b="1" spc="120">
                        <a:solidFill>
                          <a:schemeClr val="tx1"/>
                        </a:solidFill>
                        <a:latin typeface="微软雅黑" panose="020B0503020204020204" charset="-122"/>
                        <a:ea typeface="微软雅黑" panose="020B0503020204020204" charset="-122"/>
                      </a:endParaRPr>
                    </a:p>
                  </a:txBody>
                  <a:tcPr marL="107950" marR="107950" marT="38100" marB="38100" anchor="ctr">
                    <a:lnL>
                      <a:noFill/>
                    </a:lnL>
                    <a:lnR w="6350">
                      <a:solidFill>
                        <a:srgbClr val="1784C7"/>
                      </a:solidFill>
                      <a:prstDash val="dash"/>
                    </a:lnR>
                    <a:lnT w="19050">
                      <a:solidFill>
                        <a:srgbClr val="1784C7"/>
                      </a:solidFill>
                      <a:prstDash val="solid"/>
                    </a:lnT>
                    <a:lnB w="6350">
                      <a:solidFill>
                        <a:srgbClr val="1784C7"/>
                      </a:solidFill>
                      <a:prstDash val="dash"/>
                    </a:lnB>
                    <a:solidFill>
                      <a:srgbClr val="FFFFFF"/>
                    </a:solidFill>
                  </a:tcPr>
                </a:tc>
                <a:tc hMerge="1">
                  <a:tcPr marL="12700" marR="12700" marT="12700" anchor="ctr">
                    <a:lnL w="9525" cap="flat" cmpd="sng" algn="ctr">
                      <a:solidFill>
                        <a:srgbClr val="B28E4E"/>
                      </a:solidFill>
                      <a:prstDash val="dash"/>
                      <a:round/>
                      <a:headEnd type="none" w="med" len="med"/>
                      <a:tailEnd type="none" w="med" len="med"/>
                    </a:lnL>
                    <a:lnR w="9525" cap="flat" cmpd="sng" algn="ctr">
                      <a:solidFill>
                        <a:srgbClr val="B28E4E"/>
                      </a:solidFill>
                      <a:prstDash val="dash"/>
                      <a:round/>
                      <a:headEnd type="none" w="med" len="med"/>
                      <a:tailEnd type="none" w="med" len="med"/>
                    </a:lnR>
                    <a:lnT w="19050">
                      <a:solidFill>
                        <a:srgbClr val="1784C7"/>
                      </a:solidFill>
                      <a:prstDash val="solid"/>
                    </a:lnT>
                    <a:lnB w="6350">
                      <a:solidFill>
                        <a:srgbClr val="1784C7"/>
                      </a:solidFill>
                      <a:prstDash val="dash"/>
                    </a:lnB>
                    <a:solidFill>
                      <a:srgbClr val="FFFFFF"/>
                    </a:solidFill>
                  </a:tcPr>
                </a:tc>
                <a:tc hMerge="1">
                  <a:tcPr marL="12700" marR="12700" marT="12700" anchor="ctr">
                    <a:lnL w="9525" cap="flat" cmpd="sng" algn="ctr">
                      <a:solidFill>
                        <a:srgbClr val="B28E4E"/>
                      </a:solidFill>
                      <a:prstDash val="dash"/>
                      <a:round/>
                      <a:headEnd type="none" w="med" len="med"/>
                      <a:tailEnd type="none" w="med" len="med"/>
                    </a:lnL>
                    <a:lnR w="9525" cap="flat" cmpd="sng" algn="ctr">
                      <a:solidFill>
                        <a:srgbClr val="B28E4E"/>
                      </a:solidFill>
                      <a:prstDash val="dash"/>
                      <a:round/>
                      <a:headEnd type="none" w="med" len="med"/>
                      <a:tailEnd type="none" w="med" len="med"/>
                    </a:lnR>
                    <a:lnT w="19050">
                      <a:solidFill>
                        <a:srgbClr val="1784C7"/>
                      </a:solidFill>
                      <a:prstDash val="solid"/>
                    </a:lnT>
                    <a:lnB w="6350">
                      <a:solidFill>
                        <a:srgbClr val="1784C7"/>
                      </a:solidFill>
                      <a:prstDash val="dash"/>
                    </a:lnB>
                    <a:solidFill>
                      <a:srgbClr val="FFFFFF"/>
                    </a:solidFill>
                  </a:tcPr>
                </a:tc>
                <a:tc hMerge="1">
                  <a:tcPr marL="12700" marR="12700" marT="12700" anchor="ctr">
                    <a:lnL w="9525" cap="flat" cmpd="sng" algn="ctr">
                      <a:solidFill>
                        <a:srgbClr val="B28E4E"/>
                      </a:solidFill>
                      <a:prstDash val="dash"/>
                      <a:round/>
                      <a:headEnd type="none" w="med" len="med"/>
                      <a:tailEnd type="none" w="med" len="med"/>
                    </a:lnL>
                    <a:lnR w="9525" cap="flat" cmpd="sng" algn="ctr">
                      <a:solidFill>
                        <a:srgbClr val="B28E4E"/>
                      </a:solidFill>
                      <a:prstDash val="dash"/>
                      <a:round/>
                      <a:headEnd type="none" w="med" len="med"/>
                      <a:tailEnd type="none" w="med" len="med"/>
                    </a:lnR>
                    <a:lnT w="19050">
                      <a:solidFill>
                        <a:srgbClr val="1784C7"/>
                      </a:solidFill>
                      <a:prstDash val="solid"/>
                    </a:lnT>
                    <a:lnB w="6350">
                      <a:solidFill>
                        <a:srgbClr val="1784C7"/>
                      </a:solidFill>
                      <a:prstDash val="dash"/>
                    </a:lnB>
                    <a:solidFill>
                      <a:srgbClr val="FFFFFF"/>
                    </a:solidFill>
                  </a:tcPr>
                </a:tc>
                <a:tc hMerge="1">
                  <a:tcPr marL="12700" marR="12700" marT="12700" anchor="ctr">
                    <a:lnL w="9525" cap="flat" cmpd="sng" algn="ctr">
                      <a:solidFill>
                        <a:srgbClr val="B28E4E"/>
                      </a:solidFill>
                      <a:prstDash val="dash"/>
                      <a:round/>
                      <a:headEnd type="none" w="med" len="med"/>
                      <a:tailEnd type="none" w="med" len="med"/>
                    </a:lnL>
                    <a:lnR w="6350">
                      <a:solidFill>
                        <a:srgbClr val="1784C7"/>
                      </a:solidFill>
                      <a:prstDash val="dash"/>
                    </a:lnR>
                    <a:lnT w="19050">
                      <a:solidFill>
                        <a:srgbClr val="1784C7"/>
                      </a:solidFill>
                      <a:prstDash val="solid"/>
                    </a:lnT>
                    <a:lnB w="6350">
                      <a:solidFill>
                        <a:srgbClr val="1784C7"/>
                      </a:solidFill>
                      <a:prstDash val="dash"/>
                    </a:lnB>
                    <a:solidFill>
                      <a:srgbClr val="FFFFFF"/>
                    </a:solidFill>
                  </a:tcPr>
                </a:tc>
                <a:tc gridSpan="2">
                  <a:txBody>
                    <a:bodyPr/>
                    <a:lstStyle/>
                    <a:p>
                      <a:pPr indent="0" algn="ctr">
                        <a:lnSpc>
                          <a:spcPct val="120000"/>
                        </a:lnSpc>
                        <a:spcBef>
                          <a:spcPts val="0"/>
                        </a:spcBef>
                        <a:spcAft>
                          <a:spcPts val="0"/>
                        </a:spcAft>
                        <a:buClrTx/>
                        <a:buSzTx/>
                        <a:buFontTx/>
                        <a:buNone/>
                      </a:pPr>
                      <a:r>
                        <a:rPr lang="en-US" altLang="zh-CN" sz="1200" b="1" spc="120">
                          <a:solidFill>
                            <a:schemeClr val="tx1"/>
                          </a:solidFill>
                          <a:latin typeface="微软雅黑" panose="020B0503020204020204" charset="-122"/>
                          <a:ea typeface="微软雅黑" panose="020B0503020204020204" charset="-122"/>
                        </a:rPr>
                        <a:t>单位：万元</a:t>
                      </a:r>
                      <a:endParaRPr lang="en-US" altLang="zh-CN" sz="1200" b="1" spc="120">
                        <a:solidFill>
                          <a:schemeClr val="tx1"/>
                        </a:solidFill>
                        <a:latin typeface="微软雅黑" panose="020B0503020204020204" charset="-122"/>
                        <a:ea typeface="微软雅黑" panose="020B0503020204020204" charset="-122"/>
                      </a:endParaRPr>
                    </a:p>
                  </a:txBody>
                  <a:tcPr marL="107950" marR="107950" marT="38100" marB="38100" anchor="ctr">
                    <a:lnL w="6350">
                      <a:solidFill>
                        <a:srgbClr val="1784C7"/>
                      </a:solidFill>
                      <a:prstDash val="dash"/>
                    </a:lnL>
                    <a:lnR>
                      <a:noFill/>
                    </a:lnR>
                    <a:lnT w="19050">
                      <a:solidFill>
                        <a:srgbClr val="1784C7"/>
                      </a:solidFill>
                      <a:prstDash val="solid"/>
                    </a:lnT>
                    <a:lnB w="6350">
                      <a:solidFill>
                        <a:srgbClr val="1784C7"/>
                      </a:solidFill>
                      <a:prstDash val="dash"/>
                    </a:lnB>
                    <a:solidFill>
                      <a:srgbClr val="FFFFFF"/>
                    </a:solidFill>
                  </a:tcPr>
                </a:tc>
                <a:tc hMerge="1">
                  <a:tcPr marL="12700" marR="12700" marT="12700" anchor="ctr">
                    <a:lnL>
                      <a:noFill/>
                    </a:lnL>
                    <a:lnR>
                      <a:noFill/>
                    </a:lnR>
                    <a:lnT w="19050">
                      <a:solidFill>
                        <a:srgbClr val="1784C7"/>
                      </a:solidFill>
                      <a:prstDash val="solid"/>
                    </a:lnT>
                    <a:lnB w="6350">
                      <a:solidFill>
                        <a:srgbClr val="1784C7"/>
                      </a:solidFill>
                      <a:prstDash val="dash"/>
                    </a:lnB>
                    <a:solidFill>
                      <a:srgbClr val="FFFFFF"/>
                    </a:solidFill>
                  </a:tcPr>
                </a:tc>
              </a:tr>
              <a:tr h="323215">
                <a:tc>
                  <a:txBody>
                    <a:bodyPr/>
                    <a:lstStyle/>
                    <a:p>
                      <a:pPr indent="0" algn="ctr">
                        <a:lnSpc>
                          <a:spcPct val="120000"/>
                        </a:lnSpc>
                        <a:spcBef>
                          <a:spcPts val="0"/>
                        </a:spcBef>
                        <a:spcAft>
                          <a:spcPts val="0"/>
                        </a:spcAft>
                        <a:buClrTx/>
                        <a:buSzTx/>
                        <a:buFontTx/>
                        <a:buNone/>
                      </a:pPr>
                      <a:r>
                        <a:rPr lang="zh-CN" altLang="en-US" sz="1200" b="1" spc="120">
                          <a:solidFill>
                            <a:schemeClr val="tx1"/>
                          </a:solidFill>
                          <a:latin typeface="微软雅黑" panose="020B0503020204020204" charset="-122"/>
                          <a:ea typeface="微软雅黑" panose="020B0503020204020204" charset="-122"/>
                        </a:rPr>
                        <a:t>序号</a:t>
                      </a:r>
                      <a:endParaRPr lang="zh-CN" altLang="en-US" sz="1200" b="1" spc="120">
                        <a:solidFill>
                          <a:schemeClr val="tx1"/>
                        </a:solidFill>
                        <a:latin typeface="微软雅黑" panose="020B0503020204020204" charset="-122"/>
                        <a:ea typeface="微软雅黑" panose="020B0503020204020204" charset="-122"/>
                      </a:endParaRPr>
                    </a:p>
                  </a:txBody>
                  <a:tcPr marL="107950" marR="107950" marT="38100" marB="38100" anchor="ctr">
                    <a:lnL>
                      <a:noFill/>
                    </a:lnL>
                    <a:lnR w="6350">
                      <a:solidFill>
                        <a:srgbClr val="1784C7"/>
                      </a:solidFill>
                      <a:prstDash val="dash"/>
                    </a:lnR>
                    <a:lnT w="6350">
                      <a:solidFill>
                        <a:srgbClr val="1784C7"/>
                      </a:solidFill>
                      <a:prstDash val="dash"/>
                    </a:lnT>
                    <a:lnB w="19050">
                      <a:solidFill>
                        <a:srgbClr val="1784C7"/>
                      </a:solidFill>
                      <a:prstDash val="solid"/>
                    </a:lnB>
                    <a:solidFill>
                      <a:srgbClr val="FFFFFF"/>
                    </a:solidFill>
                  </a:tcPr>
                </a:tc>
                <a:tc>
                  <a:txBody>
                    <a:bodyPr/>
                    <a:lstStyle/>
                    <a:p>
                      <a:pPr indent="0" algn="ctr">
                        <a:lnSpc>
                          <a:spcPct val="120000"/>
                        </a:lnSpc>
                        <a:spcBef>
                          <a:spcPts val="0"/>
                        </a:spcBef>
                        <a:spcAft>
                          <a:spcPts val="0"/>
                        </a:spcAft>
                        <a:buClrTx/>
                        <a:buSzTx/>
                        <a:buFontTx/>
                        <a:buNone/>
                      </a:pPr>
                      <a:r>
                        <a:rPr lang="zh-CN" altLang="en-US" sz="1200" b="1" spc="120">
                          <a:solidFill>
                            <a:schemeClr val="tx1"/>
                          </a:solidFill>
                          <a:latin typeface="微软雅黑" panose="020B0503020204020204" charset="-122"/>
                          <a:ea typeface="微软雅黑" panose="020B0503020204020204" charset="-122"/>
                        </a:rPr>
                        <a:t>项目</a:t>
                      </a:r>
                      <a:endParaRPr lang="zh-CN" altLang="en-US" sz="1200" b="1" spc="120">
                        <a:solidFill>
                          <a:schemeClr val="tx1"/>
                        </a:solidFill>
                        <a:latin typeface="微软雅黑" panose="020B0503020204020204" charset="-122"/>
                        <a:ea typeface="微软雅黑" panose="020B0503020204020204" charset="-122"/>
                      </a:endParaRPr>
                    </a:p>
                  </a:txBody>
                  <a:tcPr marL="107950" marR="107950" marT="38100" marB="38100" anchor="ctr">
                    <a:lnL w="6350">
                      <a:solidFill>
                        <a:srgbClr val="1784C7"/>
                      </a:solidFill>
                      <a:prstDash val="dash"/>
                    </a:lnL>
                    <a:lnR>
                      <a:noFill/>
                    </a:lnR>
                    <a:lnT w="6350">
                      <a:solidFill>
                        <a:srgbClr val="1784C7"/>
                      </a:solidFill>
                      <a:prstDash val="dash"/>
                    </a:lnT>
                    <a:lnB w="19050">
                      <a:solidFill>
                        <a:srgbClr val="1784C7"/>
                      </a:solidFill>
                      <a:prstDash val="solid"/>
                    </a:lnB>
                    <a:solidFill>
                      <a:srgbClr val="FFFFFF"/>
                    </a:solidFill>
                  </a:tcPr>
                </a:tc>
                <a:tc>
                  <a:txBody>
                    <a:bodyPr/>
                    <a:lstStyle/>
                    <a:p>
                      <a:pPr indent="0" algn="ctr">
                        <a:lnSpc>
                          <a:spcPct val="120000"/>
                        </a:lnSpc>
                        <a:spcBef>
                          <a:spcPts val="0"/>
                        </a:spcBef>
                        <a:spcAft>
                          <a:spcPts val="0"/>
                        </a:spcAft>
                        <a:buClrTx/>
                        <a:buSzTx/>
                        <a:buFontTx/>
                        <a:buNone/>
                      </a:pPr>
                      <a:r>
                        <a:rPr lang="zh-CN" altLang="en-US" sz="1200" b="1" spc="120">
                          <a:solidFill>
                            <a:schemeClr val="tx1"/>
                          </a:solidFill>
                          <a:latin typeface="微软雅黑" panose="020B0503020204020204" charset="-122"/>
                          <a:ea typeface="微软雅黑" panose="020B0503020204020204" charset="-122"/>
                          <a:cs typeface="微软雅黑" panose="020B0503020204020204" charset="-122"/>
                        </a:rPr>
                        <a:t>202</a:t>
                      </a:r>
                      <a:r>
                        <a:rPr lang="en-US" altLang="zh-CN" sz="1200" b="1" spc="120">
                          <a:solidFill>
                            <a:schemeClr val="tx1"/>
                          </a:solidFill>
                          <a:latin typeface="微软雅黑" panose="020B0503020204020204" charset="-122"/>
                          <a:ea typeface="微软雅黑" panose="020B0503020204020204" charset="-122"/>
                          <a:cs typeface="微软雅黑" panose="020B0503020204020204" charset="-122"/>
                        </a:rPr>
                        <a:t>6</a:t>
                      </a:r>
                      <a:r>
                        <a:rPr lang="zh-CN" altLang="en-US" sz="1200" b="1" spc="120">
                          <a:solidFill>
                            <a:schemeClr val="tx1"/>
                          </a:solidFill>
                          <a:latin typeface="微软雅黑" panose="020B0503020204020204" charset="-122"/>
                          <a:ea typeface="微软雅黑" panose="020B0503020204020204" charset="-122"/>
                          <a:cs typeface="微软雅黑" panose="020B0503020204020204" charset="-122"/>
                        </a:rPr>
                        <a:t>年</a:t>
                      </a:r>
                      <a:endParaRPr lang="zh-CN" altLang="en-US" sz="1200" b="1" spc="120">
                        <a:solidFill>
                          <a:schemeClr val="tx1"/>
                        </a:solidFill>
                        <a:latin typeface="微软雅黑" panose="020B0503020204020204" charset="-122"/>
                        <a:ea typeface="微软雅黑" panose="020B0503020204020204" charset="-122"/>
                        <a:cs typeface="微软雅黑" panose="020B0503020204020204" charset="-122"/>
                      </a:endParaRPr>
                    </a:p>
                  </a:txBody>
                  <a:tcPr marL="107950" marR="107950" marT="38100" marB="38100" anchor="ctr">
                    <a:lnL>
                      <a:noFill/>
                    </a:lnL>
                    <a:lnR>
                      <a:noFill/>
                    </a:lnR>
                    <a:lnT w="6350">
                      <a:solidFill>
                        <a:srgbClr val="1784C7"/>
                      </a:solidFill>
                      <a:prstDash val="dash"/>
                    </a:lnT>
                    <a:lnB w="19050">
                      <a:solidFill>
                        <a:srgbClr val="1784C7"/>
                      </a:solidFill>
                      <a:prstDash val="solid"/>
                    </a:lnB>
                    <a:solidFill>
                      <a:srgbClr val="FFFFFF"/>
                    </a:solidFill>
                  </a:tcPr>
                </a:tc>
                <a:tc>
                  <a:txBody>
                    <a:bodyPr/>
                    <a:lstStyle/>
                    <a:p>
                      <a:pPr indent="0" algn="ctr">
                        <a:lnSpc>
                          <a:spcPct val="120000"/>
                        </a:lnSpc>
                        <a:spcBef>
                          <a:spcPts val="0"/>
                        </a:spcBef>
                        <a:spcAft>
                          <a:spcPts val="0"/>
                        </a:spcAft>
                        <a:buClrTx/>
                        <a:buSzTx/>
                        <a:buFontTx/>
                        <a:buNone/>
                      </a:pPr>
                      <a:r>
                        <a:rPr lang="zh-CN" altLang="en-US" sz="1200" b="1" spc="120">
                          <a:solidFill>
                            <a:schemeClr val="tx1"/>
                          </a:solidFill>
                          <a:latin typeface="微软雅黑" panose="020B0503020204020204" charset="-122"/>
                          <a:ea typeface="微软雅黑" panose="020B0503020204020204" charset="-122"/>
                          <a:cs typeface="微软雅黑" panose="020B0503020204020204" charset="-122"/>
                        </a:rPr>
                        <a:t>202</a:t>
                      </a:r>
                      <a:r>
                        <a:rPr lang="en-US" altLang="zh-CN" sz="1200" b="1" spc="120">
                          <a:solidFill>
                            <a:schemeClr val="tx1"/>
                          </a:solidFill>
                          <a:latin typeface="微软雅黑" panose="020B0503020204020204" charset="-122"/>
                          <a:ea typeface="微软雅黑" panose="020B0503020204020204" charset="-122"/>
                          <a:cs typeface="微软雅黑" panose="020B0503020204020204" charset="-122"/>
                        </a:rPr>
                        <a:t>7</a:t>
                      </a:r>
                      <a:r>
                        <a:rPr lang="zh-CN" altLang="en-US" sz="1200" b="1" spc="120">
                          <a:solidFill>
                            <a:schemeClr val="tx1"/>
                          </a:solidFill>
                          <a:latin typeface="微软雅黑" panose="020B0503020204020204" charset="-122"/>
                          <a:ea typeface="微软雅黑" panose="020B0503020204020204" charset="-122"/>
                          <a:cs typeface="微软雅黑" panose="020B0503020204020204" charset="-122"/>
                        </a:rPr>
                        <a:t>年</a:t>
                      </a:r>
                      <a:endParaRPr lang="zh-CN" altLang="en-US" sz="1200" b="1" spc="120">
                        <a:solidFill>
                          <a:schemeClr val="tx1"/>
                        </a:solidFill>
                        <a:latin typeface="微软雅黑" panose="020B0503020204020204" charset="-122"/>
                        <a:ea typeface="微软雅黑" panose="020B0503020204020204" charset="-122"/>
                        <a:cs typeface="微软雅黑" panose="020B0503020204020204" charset="-122"/>
                      </a:endParaRPr>
                    </a:p>
                  </a:txBody>
                  <a:tcPr marL="107950" marR="107950" marT="38100" marB="38100" anchor="ctr">
                    <a:lnL>
                      <a:noFill/>
                    </a:lnL>
                    <a:lnR>
                      <a:noFill/>
                    </a:lnR>
                    <a:lnT w="6350">
                      <a:solidFill>
                        <a:srgbClr val="1784C7"/>
                      </a:solidFill>
                      <a:prstDash val="dash"/>
                    </a:lnT>
                    <a:lnB w="19050">
                      <a:solidFill>
                        <a:srgbClr val="1784C7"/>
                      </a:solidFill>
                      <a:prstDash val="solid"/>
                    </a:lnB>
                    <a:solidFill>
                      <a:srgbClr val="FFFFFF"/>
                    </a:solidFill>
                  </a:tcPr>
                </a:tc>
                <a:tc>
                  <a:txBody>
                    <a:bodyPr/>
                    <a:lstStyle/>
                    <a:p>
                      <a:pPr indent="0" algn="ctr">
                        <a:lnSpc>
                          <a:spcPct val="120000"/>
                        </a:lnSpc>
                        <a:spcBef>
                          <a:spcPts val="0"/>
                        </a:spcBef>
                        <a:spcAft>
                          <a:spcPts val="0"/>
                        </a:spcAft>
                        <a:buClrTx/>
                        <a:buSzTx/>
                        <a:buFontTx/>
                        <a:buNone/>
                      </a:pPr>
                      <a:r>
                        <a:rPr lang="zh-CN" altLang="en-US" sz="1200" b="1" spc="120">
                          <a:solidFill>
                            <a:schemeClr val="tx1"/>
                          </a:solidFill>
                          <a:latin typeface="微软雅黑" panose="020B0503020204020204" charset="-122"/>
                          <a:ea typeface="微软雅黑" panose="020B0503020204020204" charset="-122"/>
                          <a:cs typeface="微软雅黑" panose="020B0503020204020204" charset="-122"/>
                        </a:rPr>
                        <a:t>202</a:t>
                      </a:r>
                      <a:r>
                        <a:rPr lang="en-US" altLang="zh-CN" sz="1200" b="1" spc="120">
                          <a:solidFill>
                            <a:schemeClr val="tx1"/>
                          </a:solidFill>
                          <a:latin typeface="微软雅黑" panose="020B0503020204020204" charset="-122"/>
                          <a:ea typeface="微软雅黑" panose="020B0503020204020204" charset="-122"/>
                          <a:cs typeface="微软雅黑" panose="020B0503020204020204" charset="-122"/>
                        </a:rPr>
                        <a:t>8</a:t>
                      </a:r>
                      <a:r>
                        <a:rPr lang="zh-CN" altLang="en-US" sz="1200" b="1" spc="120">
                          <a:solidFill>
                            <a:schemeClr val="tx1"/>
                          </a:solidFill>
                          <a:latin typeface="微软雅黑" panose="020B0503020204020204" charset="-122"/>
                          <a:ea typeface="微软雅黑" panose="020B0503020204020204" charset="-122"/>
                          <a:cs typeface="微软雅黑" panose="020B0503020204020204" charset="-122"/>
                        </a:rPr>
                        <a:t>年</a:t>
                      </a:r>
                      <a:endParaRPr lang="zh-CN" altLang="en-US" sz="1200" b="1" spc="120">
                        <a:solidFill>
                          <a:schemeClr val="tx1"/>
                        </a:solidFill>
                        <a:latin typeface="微软雅黑" panose="020B0503020204020204" charset="-122"/>
                        <a:ea typeface="微软雅黑" panose="020B0503020204020204" charset="-122"/>
                        <a:cs typeface="微软雅黑" panose="020B0503020204020204" charset="-122"/>
                      </a:endParaRPr>
                    </a:p>
                  </a:txBody>
                  <a:tcPr marL="107950" marR="107950" marT="38100" marB="38100" anchor="ctr">
                    <a:lnL>
                      <a:noFill/>
                    </a:lnL>
                    <a:lnR w="6350">
                      <a:solidFill>
                        <a:srgbClr val="1784C7"/>
                      </a:solidFill>
                      <a:prstDash val="dash"/>
                    </a:lnR>
                    <a:lnT w="6350">
                      <a:solidFill>
                        <a:srgbClr val="1784C7"/>
                      </a:solidFill>
                      <a:prstDash val="dash"/>
                    </a:lnT>
                    <a:lnB w="19050">
                      <a:solidFill>
                        <a:srgbClr val="1784C7"/>
                      </a:solidFill>
                      <a:prstDash val="solid"/>
                    </a:lnB>
                    <a:solidFill>
                      <a:srgbClr val="FFFFFF"/>
                    </a:solidFill>
                  </a:tcPr>
                </a:tc>
                <a:tc>
                  <a:txBody>
                    <a:bodyPr/>
                    <a:lstStyle/>
                    <a:p>
                      <a:pPr indent="0" algn="ctr">
                        <a:lnSpc>
                          <a:spcPct val="120000"/>
                        </a:lnSpc>
                        <a:spcBef>
                          <a:spcPts val="0"/>
                        </a:spcBef>
                        <a:spcAft>
                          <a:spcPts val="0"/>
                        </a:spcAft>
                        <a:buClrTx/>
                        <a:buSzTx/>
                        <a:buFontTx/>
                        <a:buNone/>
                      </a:pPr>
                      <a:r>
                        <a:rPr lang="zh-CN" altLang="en-US" sz="1200" b="1" spc="120">
                          <a:solidFill>
                            <a:schemeClr val="tx1"/>
                          </a:solidFill>
                          <a:latin typeface="微软雅黑" panose="020B0503020204020204" charset="-122"/>
                          <a:ea typeface="微软雅黑" panose="020B0503020204020204" charset="-122"/>
                          <a:cs typeface="微软雅黑" panose="020B0503020204020204" charset="-122"/>
                        </a:rPr>
                        <a:t>202</a:t>
                      </a:r>
                      <a:r>
                        <a:rPr lang="en-US" altLang="zh-CN" sz="1200" b="1" spc="120">
                          <a:solidFill>
                            <a:schemeClr val="tx1"/>
                          </a:solidFill>
                          <a:latin typeface="微软雅黑" panose="020B0503020204020204" charset="-122"/>
                          <a:ea typeface="微软雅黑" panose="020B0503020204020204" charset="-122"/>
                          <a:cs typeface="微软雅黑" panose="020B0503020204020204" charset="-122"/>
                        </a:rPr>
                        <a:t>9</a:t>
                      </a:r>
                      <a:r>
                        <a:rPr lang="zh-CN" altLang="en-US" sz="1200" b="1" spc="120">
                          <a:solidFill>
                            <a:schemeClr val="tx1"/>
                          </a:solidFill>
                          <a:latin typeface="微软雅黑" panose="020B0503020204020204" charset="-122"/>
                          <a:ea typeface="微软雅黑" panose="020B0503020204020204" charset="-122"/>
                          <a:cs typeface="微软雅黑" panose="020B0503020204020204" charset="-122"/>
                        </a:rPr>
                        <a:t>年</a:t>
                      </a:r>
                      <a:endParaRPr lang="zh-CN" altLang="en-US" sz="1200" b="1" spc="120">
                        <a:solidFill>
                          <a:schemeClr val="tx1"/>
                        </a:solidFill>
                        <a:latin typeface="微软雅黑" panose="020B0503020204020204" charset="-122"/>
                        <a:ea typeface="微软雅黑" panose="020B0503020204020204" charset="-122"/>
                        <a:cs typeface="微软雅黑" panose="020B0503020204020204" charset="-122"/>
                      </a:endParaRPr>
                    </a:p>
                  </a:txBody>
                  <a:tcPr marL="107950" marR="107950" marT="38100" marB="38100" anchor="ctr">
                    <a:lnL w="6350">
                      <a:solidFill>
                        <a:srgbClr val="1784C7"/>
                      </a:solidFill>
                      <a:prstDash val="dash"/>
                    </a:lnL>
                    <a:lnR>
                      <a:noFill/>
                    </a:lnR>
                    <a:lnT w="6350">
                      <a:solidFill>
                        <a:srgbClr val="1784C7"/>
                      </a:solidFill>
                      <a:prstDash val="dash"/>
                    </a:lnT>
                    <a:lnB w="19050">
                      <a:solidFill>
                        <a:srgbClr val="1784C7"/>
                      </a:solidFill>
                      <a:prstDash val="solid"/>
                    </a:lnB>
                    <a:solidFill>
                      <a:srgbClr val="FFFFFF"/>
                    </a:solidFill>
                  </a:tcPr>
                </a:tc>
                <a:tc>
                  <a:txBody>
                    <a:bodyPr/>
                    <a:lstStyle/>
                    <a:p>
                      <a:pPr indent="0" algn="ctr">
                        <a:lnSpc>
                          <a:spcPct val="120000"/>
                        </a:lnSpc>
                        <a:spcBef>
                          <a:spcPts val="0"/>
                        </a:spcBef>
                        <a:spcAft>
                          <a:spcPts val="0"/>
                        </a:spcAft>
                        <a:buClrTx/>
                        <a:buSzTx/>
                        <a:buFontTx/>
                        <a:buNone/>
                      </a:pPr>
                      <a:r>
                        <a:rPr lang="zh-CN" altLang="en-US" sz="1200" b="1" spc="120">
                          <a:solidFill>
                            <a:schemeClr val="tx1"/>
                          </a:solidFill>
                          <a:latin typeface="微软雅黑" panose="020B0503020204020204" charset="-122"/>
                          <a:ea typeface="微软雅黑" panose="020B0503020204020204" charset="-122"/>
                          <a:cs typeface="微软雅黑" panose="020B0503020204020204" charset="-122"/>
                        </a:rPr>
                        <a:t>20</a:t>
                      </a:r>
                      <a:r>
                        <a:rPr lang="en-US" altLang="zh-CN" sz="1200" b="1" spc="120">
                          <a:solidFill>
                            <a:schemeClr val="tx1"/>
                          </a:solidFill>
                          <a:latin typeface="微软雅黑" panose="020B0503020204020204" charset="-122"/>
                          <a:ea typeface="微软雅黑" panose="020B0503020204020204" charset="-122"/>
                          <a:cs typeface="微软雅黑" panose="020B0503020204020204" charset="-122"/>
                        </a:rPr>
                        <a:t>30</a:t>
                      </a:r>
                      <a:r>
                        <a:rPr lang="zh-CN" altLang="en-US" sz="1200" b="1" spc="120">
                          <a:solidFill>
                            <a:schemeClr val="tx1"/>
                          </a:solidFill>
                          <a:latin typeface="微软雅黑" panose="020B0503020204020204" charset="-122"/>
                          <a:ea typeface="微软雅黑" panose="020B0503020204020204" charset="-122"/>
                          <a:cs typeface="微软雅黑" panose="020B0503020204020204" charset="-122"/>
                        </a:rPr>
                        <a:t>年</a:t>
                      </a:r>
                      <a:endParaRPr lang="zh-CN" altLang="en-US" sz="1200" b="1" spc="120">
                        <a:solidFill>
                          <a:schemeClr val="tx1"/>
                        </a:solidFill>
                        <a:latin typeface="微软雅黑" panose="020B0503020204020204" charset="-122"/>
                        <a:ea typeface="微软雅黑" panose="020B0503020204020204" charset="-122"/>
                        <a:cs typeface="微软雅黑" panose="020B0503020204020204" charset="-122"/>
                      </a:endParaRPr>
                    </a:p>
                  </a:txBody>
                  <a:tcPr marL="107950" marR="107950" marT="38100" marB="38100" anchor="ctr">
                    <a:lnL>
                      <a:noFill/>
                    </a:lnL>
                    <a:lnR>
                      <a:noFill/>
                    </a:lnR>
                    <a:lnT w="6350">
                      <a:solidFill>
                        <a:srgbClr val="1784C7"/>
                      </a:solidFill>
                      <a:prstDash val="dash"/>
                    </a:lnT>
                    <a:lnB w="19050">
                      <a:solidFill>
                        <a:srgbClr val="1784C7"/>
                      </a:solidFill>
                      <a:prstDash val="solid"/>
                    </a:lnB>
                    <a:solidFill>
                      <a:srgbClr val="FFFFFF"/>
                    </a:solidFill>
                  </a:tcPr>
                </a:tc>
              </a:tr>
              <a:tr h="283845">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1</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w="19050">
                      <a:solidFill>
                        <a:srgbClr val="1784C7"/>
                      </a:solidFill>
                      <a:prstDash val="solid"/>
                    </a:lnT>
                    <a:lnB>
                      <a:noFill/>
                    </a:lnB>
                    <a:solidFill>
                      <a:srgbClr val="FFFFFF"/>
                    </a:solidFill>
                  </a:tcPr>
                </a:tc>
                <a:tc>
                  <a:txBody>
                    <a:bodyPr/>
                    <a:lstStyle/>
                    <a:p>
                      <a:pPr indent="0" algn="ctr" fontAlgn="ctr">
                        <a:lnSpc>
                          <a:spcPct val="120000"/>
                        </a:lnSpc>
                        <a:spcBef>
                          <a:spcPts val="0"/>
                        </a:spcBef>
                        <a:spcAft>
                          <a:spcPts val="0"/>
                        </a:spcAft>
                      </a:pPr>
                      <a:r>
                        <a:rPr lang="zh-CN" altLang="en-US" sz="1000" b="1" spc="60">
                          <a:solidFill>
                            <a:schemeClr val="tx1"/>
                          </a:solidFill>
                          <a:latin typeface="微软雅黑" panose="020B0503020204020204" charset="-122"/>
                          <a:ea typeface="微软雅黑" panose="020B0503020204020204" charset="-122"/>
                        </a:rPr>
                        <a:t>一、营业总收入</a:t>
                      </a:r>
                      <a:endParaRPr lang="zh-CN" altLang="en-US"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w="19050">
                      <a:solidFill>
                        <a:srgbClr val="1784C7"/>
                      </a:solidFill>
                      <a:prstDash val="solid"/>
                    </a:lnT>
                    <a:lnB>
                      <a:noFill/>
                    </a:lnB>
                    <a:solidFill>
                      <a:srgbClr val="FFFFFF"/>
                    </a:solidFill>
                  </a:tcPr>
                </a:tc>
                <a:tc>
                  <a:txBody>
                    <a:bodyPr/>
                    <a:lstStyle/>
                    <a:p>
                      <a:pPr indent="0" algn="ctr" fontAlgn="ctr">
                        <a:lnSpc>
                          <a:spcPct val="120000"/>
                        </a:lnSpc>
                        <a:spcBef>
                          <a:spcPts val="0"/>
                        </a:spcBef>
                        <a:spcAft>
                          <a:spcPts val="0"/>
                        </a:spcAft>
                      </a:pPr>
                      <a:r>
                        <a:rPr lang="en-US" altLang="zh-CN" sz="1000" b="1" spc="60">
                          <a:solidFill>
                            <a:schemeClr val="tx1"/>
                          </a:solidFill>
                          <a:latin typeface="微软雅黑" panose="020B0503020204020204" charset="-122"/>
                          <a:ea typeface="微软雅黑" panose="020B0503020204020204" charset="-122"/>
                        </a:rPr>
                        <a:t>8,630.20</a:t>
                      </a:r>
                      <a:endParaRPr lang="en-US" altLang="zh-CN"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w="19050">
                      <a:solidFill>
                        <a:srgbClr val="1784C7"/>
                      </a:solidFill>
                      <a:prstDash val="solid"/>
                    </a:lnT>
                    <a:lnB>
                      <a:noFill/>
                    </a:lnB>
                    <a:solidFill>
                      <a:srgbClr val="FFFFFF"/>
                    </a:solidFill>
                  </a:tcPr>
                </a:tc>
                <a:tc>
                  <a:txBody>
                    <a:bodyPr/>
                    <a:lstStyle/>
                    <a:p>
                      <a:pPr indent="0" algn="ctr" fontAlgn="ctr">
                        <a:lnSpc>
                          <a:spcPct val="120000"/>
                        </a:lnSpc>
                        <a:spcBef>
                          <a:spcPts val="0"/>
                        </a:spcBef>
                        <a:spcAft>
                          <a:spcPts val="0"/>
                        </a:spcAft>
                      </a:pPr>
                      <a:r>
                        <a:rPr lang="en-US" altLang="zh-CN" sz="1000" b="1" spc="60">
                          <a:solidFill>
                            <a:schemeClr val="tx1"/>
                          </a:solidFill>
                          <a:latin typeface="微软雅黑" panose="020B0503020204020204" charset="-122"/>
                          <a:ea typeface="微软雅黑" panose="020B0503020204020204" charset="-122"/>
                        </a:rPr>
                        <a:t>15,534.36</a:t>
                      </a:r>
                      <a:endParaRPr lang="en-US" altLang="zh-CN"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w="19050">
                      <a:solidFill>
                        <a:srgbClr val="1784C7"/>
                      </a:solidFill>
                      <a:prstDash val="solid"/>
                    </a:lnT>
                    <a:lnB>
                      <a:noFill/>
                    </a:lnB>
                    <a:solidFill>
                      <a:srgbClr val="FFFFFF"/>
                    </a:solidFill>
                  </a:tcPr>
                </a:tc>
                <a:tc>
                  <a:txBody>
                    <a:bodyPr/>
                    <a:lstStyle/>
                    <a:p>
                      <a:pPr indent="0" algn="ctr" fontAlgn="ctr">
                        <a:lnSpc>
                          <a:spcPct val="120000"/>
                        </a:lnSpc>
                        <a:spcBef>
                          <a:spcPts val="0"/>
                        </a:spcBef>
                        <a:spcAft>
                          <a:spcPts val="0"/>
                        </a:spcAft>
                      </a:pPr>
                      <a:r>
                        <a:rPr lang="en-US" altLang="zh-CN" sz="1000" b="1" spc="60">
                          <a:solidFill>
                            <a:schemeClr val="tx1"/>
                          </a:solidFill>
                          <a:latin typeface="微软雅黑" panose="020B0503020204020204" charset="-122"/>
                          <a:ea typeface="微软雅黑" panose="020B0503020204020204" charset="-122"/>
                        </a:rPr>
                        <a:t>24,164.56</a:t>
                      </a:r>
                      <a:endParaRPr lang="en-US" altLang="zh-CN"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w="19050">
                      <a:solidFill>
                        <a:srgbClr val="1784C7"/>
                      </a:solidFill>
                      <a:prstDash val="solid"/>
                    </a:lnT>
                    <a:lnB>
                      <a:noFill/>
                    </a:lnB>
                    <a:solidFill>
                      <a:srgbClr val="FFFFFF"/>
                    </a:solidFill>
                  </a:tcPr>
                </a:tc>
                <a:tc>
                  <a:txBody>
                    <a:bodyPr/>
                    <a:lstStyle/>
                    <a:p>
                      <a:pPr indent="0" algn="ctr" fontAlgn="ctr">
                        <a:lnSpc>
                          <a:spcPct val="120000"/>
                        </a:lnSpc>
                        <a:spcBef>
                          <a:spcPts val="0"/>
                        </a:spcBef>
                        <a:spcAft>
                          <a:spcPts val="0"/>
                        </a:spcAft>
                      </a:pPr>
                      <a:r>
                        <a:rPr lang="en-US" altLang="zh-CN" sz="1000" b="1" spc="60">
                          <a:solidFill>
                            <a:schemeClr val="tx1"/>
                          </a:solidFill>
                          <a:latin typeface="微软雅黑" panose="020B0503020204020204" charset="-122"/>
                          <a:ea typeface="微软雅黑" panose="020B0503020204020204" charset="-122"/>
                        </a:rPr>
                        <a:t>32,794.76</a:t>
                      </a:r>
                      <a:endParaRPr lang="en-US" altLang="zh-CN"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w="19050">
                      <a:solidFill>
                        <a:srgbClr val="1784C7"/>
                      </a:solidFill>
                      <a:prstDash val="solid"/>
                    </a:lnT>
                    <a:lnB>
                      <a:noFill/>
                    </a:lnB>
                    <a:solidFill>
                      <a:srgbClr val="FFFFFF"/>
                    </a:solidFill>
                  </a:tcPr>
                </a:tc>
                <a:tc>
                  <a:txBody>
                    <a:bodyPr/>
                    <a:lstStyle/>
                    <a:p>
                      <a:pPr indent="0" algn="ctr" fontAlgn="ctr">
                        <a:lnSpc>
                          <a:spcPct val="120000"/>
                        </a:lnSpc>
                        <a:spcBef>
                          <a:spcPts val="0"/>
                        </a:spcBef>
                        <a:spcAft>
                          <a:spcPts val="0"/>
                        </a:spcAft>
                      </a:pPr>
                      <a:r>
                        <a:rPr lang="en-US" altLang="zh-CN" sz="1000" b="1" spc="60">
                          <a:solidFill>
                            <a:schemeClr val="tx1"/>
                          </a:solidFill>
                          <a:latin typeface="微软雅黑" panose="020B0503020204020204" charset="-122"/>
                          <a:ea typeface="微软雅黑" panose="020B0503020204020204" charset="-122"/>
                        </a:rPr>
                        <a:t>43,151.00</a:t>
                      </a:r>
                      <a:endParaRPr lang="en-US" altLang="zh-CN"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w="19050">
                      <a:solidFill>
                        <a:srgbClr val="1784C7"/>
                      </a:solidFill>
                      <a:prstDash val="solid"/>
                    </a:lnT>
                    <a:lnB>
                      <a:noFill/>
                    </a:lnB>
                    <a:solidFill>
                      <a:srgbClr val="FFFFFF"/>
                    </a:solidFill>
                  </a:tcPr>
                </a:tc>
              </a:tr>
              <a:tr h="283845">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2</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zh-CN" altLang="en-US" sz="1000" b="0" spc="60">
                          <a:solidFill>
                            <a:schemeClr val="tx1"/>
                          </a:solidFill>
                          <a:latin typeface="微软雅黑" panose="020B0503020204020204" charset="-122"/>
                          <a:ea typeface="微软雅黑" panose="020B0503020204020204" charset="-122"/>
                        </a:rPr>
                        <a:t>其中：主营业务收入</a:t>
                      </a:r>
                      <a:endParaRPr lang="zh-CN" altLang="en-US"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8,630.20</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15,534.36</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24,164.56</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32,794.76</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43,151.00</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r>
              <a:tr h="283210">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3</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zh-CN" altLang="en-US" sz="1000" b="0" spc="60">
                          <a:solidFill>
                            <a:schemeClr val="tx1"/>
                          </a:solidFill>
                          <a:latin typeface="微软雅黑" panose="020B0503020204020204" charset="-122"/>
                          <a:ea typeface="微软雅黑" panose="020B0503020204020204" charset="-122"/>
                        </a:rPr>
                        <a:t>二、减：营业总成本</a:t>
                      </a:r>
                      <a:endParaRPr lang="zh-CN" altLang="en-US"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4,863.07</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8,842.28</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13,760.57</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18,651.24</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24,520.06</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r>
              <a:tr h="283845">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4</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zh-CN" altLang="en-US" sz="1000" b="0" spc="60">
                          <a:solidFill>
                            <a:schemeClr val="tx1"/>
                          </a:solidFill>
                          <a:latin typeface="微软雅黑" panose="020B0503020204020204" charset="-122"/>
                          <a:ea typeface="微软雅黑" panose="020B0503020204020204" charset="-122"/>
                        </a:rPr>
                        <a:t>其中：主营业务成本</a:t>
                      </a:r>
                      <a:endParaRPr lang="zh-CN" altLang="en-US"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3,706.62</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6,738.57</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10,445.19</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14,151.80</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18,599.74</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r>
              <a:tr h="283845">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5</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zh-CN" altLang="en-US" sz="1000" b="0" spc="60">
                          <a:solidFill>
                            <a:schemeClr val="tx1"/>
                          </a:solidFill>
                          <a:latin typeface="微软雅黑" panose="020B0503020204020204" charset="-122"/>
                          <a:ea typeface="微软雅黑" panose="020B0503020204020204" charset="-122"/>
                        </a:rPr>
                        <a:t>营业税金及附加</a:t>
                      </a:r>
                      <a:endParaRPr lang="zh-CN" altLang="en-US"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322.25</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786.21</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1,623.86</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2,203.81</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2,899.75</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r>
              <a:tr h="283210">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6</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zh-CN" altLang="en-US" sz="1000" b="0" spc="60">
                          <a:solidFill>
                            <a:schemeClr val="tx1"/>
                          </a:solidFill>
                          <a:latin typeface="微软雅黑" panose="020B0503020204020204" charset="-122"/>
                          <a:ea typeface="微软雅黑" panose="020B0503020204020204" charset="-122"/>
                        </a:rPr>
                        <a:t>费用合计</a:t>
                      </a:r>
                      <a:endParaRPr lang="zh-CN" altLang="en-US"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1,121.93</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2,019.47</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3,141.39</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4,263.32</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5,609.63</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r>
              <a:tr h="283845">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7</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zh-CN" altLang="en-US" sz="1000" b="0" spc="60">
                          <a:solidFill>
                            <a:schemeClr val="tx1"/>
                          </a:solidFill>
                          <a:latin typeface="微软雅黑" panose="020B0503020204020204" charset="-122"/>
                          <a:ea typeface="微软雅黑" panose="020B0503020204020204" charset="-122"/>
                        </a:rPr>
                        <a:t>其中：管理费用</a:t>
                      </a:r>
                      <a:endParaRPr lang="zh-CN" altLang="en-US"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431.51</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776.72</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1,208.23</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1,639.74</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2,157.55</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r>
              <a:tr h="283845">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8</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zh-CN" altLang="en-US" sz="1000" b="0" spc="60">
                          <a:solidFill>
                            <a:schemeClr val="tx1"/>
                          </a:solidFill>
                          <a:latin typeface="微软雅黑" panose="020B0503020204020204" charset="-122"/>
                          <a:ea typeface="微软雅黑" panose="020B0503020204020204" charset="-122"/>
                        </a:rPr>
                        <a:t>销售费用</a:t>
                      </a:r>
                      <a:endParaRPr lang="zh-CN" altLang="en-US"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345.21</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621.37</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966.58</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1,311.79</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1,726.04</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r>
              <a:tr h="283210">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9</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zh-CN" altLang="en-US" sz="1000" b="0" spc="60">
                          <a:solidFill>
                            <a:schemeClr val="tx1"/>
                          </a:solidFill>
                          <a:latin typeface="微软雅黑" panose="020B0503020204020204" charset="-122"/>
                          <a:ea typeface="微软雅黑" panose="020B0503020204020204" charset="-122"/>
                        </a:rPr>
                        <a:t>研发费用</a:t>
                      </a:r>
                      <a:endParaRPr lang="zh-CN" altLang="en-US"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345.21</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621.37</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966.58</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1,311.79</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1,726.04</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r>
              <a:tr h="283845">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10</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zh-CN" altLang="en-US" sz="1000" b="0" spc="60">
                          <a:solidFill>
                            <a:schemeClr val="tx1"/>
                          </a:solidFill>
                          <a:latin typeface="微软雅黑" panose="020B0503020204020204" charset="-122"/>
                          <a:ea typeface="微软雅黑" panose="020B0503020204020204" charset="-122"/>
                        </a:rPr>
                        <a:t>财务费用</a:t>
                      </a:r>
                      <a:endParaRPr lang="zh-CN" altLang="en-US"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r>
              <a:tr h="283845">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11</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zh-CN" altLang="en-US" sz="1000" b="0" spc="60">
                          <a:solidFill>
                            <a:schemeClr val="tx1"/>
                          </a:solidFill>
                          <a:latin typeface="微软雅黑" panose="020B0503020204020204" charset="-122"/>
                          <a:ea typeface="微软雅黑" panose="020B0503020204020204" charset="-122"/>
                        </a:rPr>
                        <a:t>三、营业利润</a:t>
                      </a:r>
                      <a:endParaRPr lang="zh-CN" altLang="en-US"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3,767.13</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6,692.08</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10,403.99</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14,143.51</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18,630.94</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r>
              <a:tr h="283845">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12</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zh-CN" altLang="en-US" sz="1000" b="0" spc="60">
                          <a:solidFill>
                            <a:schemeClr val="tx1"/>
                          </a:solidFill>
                          <a:latin typeface="微软雅黑" panose="020B0503020204020204" charset="-122"/>
                          <a:ea typeface="微软雅黑" panose="020B0503020204020204" charset="-122"/>
                        </a:rPr>
                        <a:t>四、利润总额</a:t>
                      </a:r>
                      <a:endParaRPr lang="zh-CN" altLang="en-US"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3,767.13</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6,692.08</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10,403.99</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14,143.51</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18,630.94</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r>
              <a:tr h="283210">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13</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zh-CN" altLang="en-US" sz="1000" b="0" spc="60">
                          <a:solidFill>
                            <a:schemeClr val="tx1"/>
                          </a:solidFill>
                          <a:latin typeface="微软雅黑" panose="020B0503020204020204" charset="-122"/>
                          <a:ea typeface="微软雅黑" panose="020B0503020204020204" charset="-122"/>
                        </a:rPr>
                        <a:t>减：所得税费用</a:t>
                      </a:r>
                      <a:endParaRPr lang="zh-CN" altLang="en-US"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941.78</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1,673.02</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2,601.00</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3,535.88</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4,657.73</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r>
              <a:tr h="283845">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14</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zh-CN" altLang="en-US" sz="1000" b="1" spc="60">
                          <a:solidFill>
                            <a:schemeClr val="tx1"/>
                          </a:solidFill>
                          <a:latin typeface="微软雅黑" panose="020B0503020204020204" charset="-122"/>
                          <a:ea typeface="微软雅黑" panose="020B0503020204020204" charset="-122"/>
                        </a:rPr>
                        <a:t>五、净利润</a:t>
                      </a:r>
                      <a:endParaRPr lang="zh-CN" altLang="en-US"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1" spc="60">
                          <a:solidFill>
                            <a:schemeClr val="tx1"/>
                          </a:solidFill>
                          <a:latin typeface="微软雅黑" panose="020B0503020204020204" charset="-122"/>
                          <a:ea typeface="微软雅黑" panose="020B0503020204020204" charset="-122"/>
                        </a:rPr>
                        <a:t>2,825.35</a:t>
                      </a:r>
                      <a:endParaRPr lang="en-US" altLang="zh-CN"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1" spc="60">
                          <a:solidFill>
                            <a:schemeClr val="tx1"/>
                          </a:solidFill>
                          <a:latin typeface="微软雅黑" panose="020B0503020204020204" charset="-122"/>
                          <a:ea typeface="微软雅黑" panose="020B0503020204020204" charset="-122"/>
                        </a:rPr>
                        <a:t>5,019.06</a:t>
                      </a:r>
                      <a:endParaRPr lang="en-US" altLang="zh-CN"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1" spc="60">
                          <a:solidFill>
                            <a:schemeClr val="tx1"/>
                          </a:solidFill>
                          <a:latin typeface="微软雅黑" panose="020B0503020204020204" charset="-122"/>
                          <a:ea typeface="微软雅黑" panose="020B0503020204020204" charset="-122"/>
                        </a:rPr>
                        <a:t>7,802.99</a:t>
                      </a:r>
                      <a:endParaRPr lang="en-US" altLang="zh-CN"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1" spc="60">
                          <a:solidFill>
                            <a:schemeClr val="tx1"/>
                          </a:solidFill>
                          <a:latin typeface="微软雅黑" panose="020B0503020204020204" charset="-122"/>
                          <a:ea typeface="微软雅黑" panose="020B0503020204020204" charset="-122"/>
                        </a:rPr>
                        <a:t>10,607.63</a:t>
                      </a:r>
                      <a:endParaRPr lang="en-US" altLang="zh-CN"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1" spc="60">
                          <a:solidFill>
                            <a:schemeClr val="tx1"/>
                          </a:solidFill>
                          <a:latin typeface="微软雅黑" panose="020B0503020204020204" charset="-122"/>
                          <a:ea typeface="微软雅黑" panose="020B0503020204020204" charset="-122"/>
                        </a:rPr>
                        <a:t>13,973.20</a:t>
                      </a:r>
                      <a:endParaRPr lang="en-US" altLang="zh-CN"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r>
              <a:tr h="283845">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15</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zh-CN" altLang="en-US" sz="1000" b="0" spc="60">
                          <a:solidFill>
                            <a:schemeClr val="tx1"/>
                          </a:solidFill>
                          <a:latin typeface="微软雅黑" panose="020B0503020204020204" charset="-122"/>
                          <a:ea typeface="微软雅黑" panose="020B0503020204020204" charset="-122"/>
                        </a:rPr>
                        <a:t>六、毛利</a:t>
                      </a:r>
                      <a:endParaRPr lang="zh-CN" altLang="en-US"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4,923.58</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8,795.78</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13,719.37</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18,642.95</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24,551.25</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FFFFFF"/>
                    </a:solidFill>
                  </a:tcPr>
                </a:tc>
              </a:tr>
              <a:tr h="283210">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16</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zh-CN" altLang="en-US" sz="1000" b="0" spc="60">
                          <a:solidFill>
                            <a:schemeClr val="tx1"/>
                          </a:solidFill>
                          <a:latin typeface="微软雅黑" panose="020B0503020204020204" charset="-122"/>
                          <a:ea typeface="微软雅黑" panose="020B0503020204020204" charset="-122"/>
                        </a:rPr>
                        <a:t>七、毛利率</a:t>
                      </a:r>
                      <a:endParaRPr lang="zh-CN" altLang="en-US"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57.05%</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56.62%</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56.77%</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56.85%</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c>
                  <a:txBody>
                    <a:bodyPr/>
                    <a:lstStyle/>
                    <a:p>
                      <a:pPr indent="0" algn="ctr" fontAlgn="ctr">
                        <a:lnSpc>
                          <a:spcPct val="120000"/>
                        </a:lnSpc>
                        <a:spcBef>
                          <a:spcPts val="0"/>
                        </a:spcBef>
                        <a:spcAft>
                          <a:spcPts val="0"/>
                        </a:spcAft>
                      </a:pPr>
                      <a:r>
                        <a:rPr lang="en-US" altLang="zh-CN" sz="1000" b="0" spc="60">
                          <a:solidFill>
                            <a:schemeClr val="tx1"/>
                          </a:solidFill>
                          <a:latin typeface="微软雅黑" panose="020B0503020204020204" charset="-122"/>
                          <a:ea typeface="微软雅黑" panose="020B0503020204020204" charset="-122"/>
                        </a:rPr>
                        <a:t>56.90%</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a:noFill/>
                    </a:lnB>
                    <a:solidFill>
                      <a:srgbClr val="CBE9F9"/>
                    </a:solidFill>
                  </a:tcPr>
                </a:tc>
              </a:tr>
              <a:tr h="283845">
                <a:tc>
                  <a:txBody>
                    <a:bodyPr/>
                    <a:lstStyle/>
                    <a:p>
                      <a:pPr indent="0" algn="ctr">
                        <a:lnSpc>
                          <a:spcPct val="120000"/>
                        </a:lnSpc>
                        <a:spcBef>
                          <a:spcPts val="0"/>
                        </a:spcBef>
                        <a:spcAft>
                          <a:spcPts val="0"/>
                        </a:spcAft>
                        <a:buClrTx/>
                        <a:buSzTx/>
                        <a:buFontTx/>
                        <a:buNone/>
                      </a:pPr>
                      <a:r>
                        <a:rPr lang="en-US" altLang="zh-CN" sz="1000" b="0" spc="60">
                          <a:solidFill>
                            <a:schemeClr val="tx1"/>
                          </a:solidFill>
                          <a:latin typeface="微软雅黑" panose="020B0503020204020204" charset="-122"/>
                          <a:ea typeface="微软雅黑" panose="020B0503020204020204" charset="-122"/>
                        </a:rPr>
                        <a:t>17</a:t>
                      </a:r>
                      <a:endParaRPr lang="en-US" altLang="zh-CN" sz="1000" b="0"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zh-CN" altLang="en-US" sz="1000" b="1" spc="60">
                          <a:solidFill>
                            <a:schemeClr val="tx1"/>
                          </a:solidFill>
                          <a:latin typeface="微软雅黑" panose="020B0503020204020204" charset="-122"/>
                          <a:ea typeface="微软雅黑" panose="020B0503020204020204" charset="-122"/>
                        </a:rPr>
                        <a:t>八、净利率</a:t>
                      </a:r>
                      <a:endParaRPr lang="zh-CN" altLang="en-US"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000" b="1" spc="60">
                          <a:solidFill>
                            <a:schemeClr val="tx1"/>
                          </a:solidFill>
                          <a:latin typeface="微软雅黑" panose="020B0503020204020204" charset="-122"/>
                          <a:ea typeface="微软雅黑" panose="020B0503020204020204" charset="-122"/>
                        </a:rPr>
                        <a:t>32.74%</a:t>
                      </a:r>
                      <a:endParaRPr lang="en-US" altLang="zh-CN"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000" b="1" spc="60">
                          <a:solidFill>
                            <a:schemeClr val="tx1"/>
                          </a:solidFill>
                          <a:latin typeface="微软雅黑" panose="020B0503020204020204" charset="-122"/>
                          <a:ea typeface="微软雅黑" panose="020B0503020204020204" charset="-122"/>
                        </a:rPr>
                        <a:t>32.31%</a:t>
                      </a:r>
                      <a:endParaRPr lang="en-US" altLang="zh-CN"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000" b="1" spc="60">
                          <a:solidFill>
                            <a:schemeClr val="tx1"/>
                          </a:solidFill>
                          <a:latin typeface="微软雅黑" panose="020B0503020204020204" charset="-122"/>
                          <a:ea typeface="微软雅黑" panose="020B0503020204020204" charset="-122"/>
                        </a:rPr>
                        <a:t>32.29%</a:t>
                      </a:r>
                      <a:endParaRPr lang="en-US" altLang="zh-CN"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000" b="1" spc="60">
                          <a:solidFill>
                            <a:schemeClr val="tx1"/>
                          </a:solidFill>
                          <a:latin typeface="微软雅黑" panose="020B0503020204020204" charset="-122"/>
                          <a:ea typeface="微软雅黑" panose="020B0503020204020204" charset="-122"/>
                        </a:rPr>
                        <a:t>32.35%</a:t>
                      </a:r>
                      <a:endParaRPr lang="en-US" altLang="zh-CN"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w="19050">
                      <a:solidFill>
                        <a:srgbClr val="1784C7"/>
                      </a:solidFill>
                      <a:prstDash val="solid"/>
                    </a:lnB>
                    <a:solidFill>
                      <a:srgbClr val="FFFFFF"/>
                    </a:solidFill>
                  </a:tcPr>
                </a:tc>
                <a:tc>
                  <a:txBody>
                    <a:bodyPr/>
                    <a:lstStyle/>
                    <a:p>
                      <a:pPr indent="0" algn="ctr" fontAlgn="ctr">
                        <a:lnSpc>
                          <a:spcPct val="120000"/>
                        </a:lnSpc>
                        <a:spcBef>
                          <a:spcPts val="0"/>
                        </a:spcBef>
                        <a:spcAft>
                          <a:spcPts val="0"/>
                        </a:spcAft>
                      </a:pPr>
                      <a:r>
                        <a:rPr lang="en-US" altLang="zh-CN" sz="1000" b="1" spc="60">
                          <a:solidFill>
                            <a:schemeClr val="tx1"/>
                          </a:solidFill>
                          <a:latin typeface="微软雅黑" panose="020B0503020204020204" charset="-122"/>
                          <a:ea typeface="微软雅黑" panose="020B0503020204020204" charset="-122"/>
                        </a:rPr>
                        <a:t>32.38%</a:t>
                      </a:r>
                      <a:endParaRPr lang="en-US" altLang="zh-CN" sz="1000" b="1" spc="60">
                        <a:solidFill>
                          <a:schemeClr val="tx1"/>
                        </a:solidFill>
                        <a:latin typeface="微软雅黑" panose="020B0503020204020204" charset="-122"/>
                        <a:ea typeface="微软雅黑" panose="020B0503020204020204" charset="-122"/>
                      </a:endParaRPr>
                    </a:p>
                  </a:txBody>
                  <a:tcPr marL="107950" marR="107950" marT="38100" marB="38100" anchor="ctr">
                    <a:lnL>
                      <a:noFill/>
                    </a:lnL>
                    <a:lnR>
                      <a:noFill/>
                    </a:lnR>
                    <a:lnT>
                      <a:noFill/>
                    </a:lnT>
                    <a:lnB w="19050">
                      <a:solidFill>
                        <a:srgbClr val="1784C7"/>
                      </a:solidFill>
                      <a:prstDash val="solid"/>
                    </a:lnB>
                    <a:solidFill>
                      <a:srgbClr val="FFFFFF"/>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7663" t="30559" r="8668" b="15619"/>
          <a:stretch>
            <a:fillRect/>
          </a:stretch>
        </p:blipFill>
        <p:spPr>
          <a:xfrm>
            <a:off x="0" y="-452755"/>
            <a:ext cx="12192000" cy="3248025"/>
          </a:xfrm>
          <a:prstGeom prst="rect">
            <a:avLst/>
          </a:prstGeom>
        </p:spPr>
      </p:pic>
      <p:sp>
        <p:nvSpPr>
          <p:cNvPr id="4" name="矩形 3"/>
          <p:cNvSpPr/>
          <p:nvPr/>
        </p:nvSpPr>
        <p:spPr>
          <a:xfrm>
            <a:off x="0" y="-452755"/>
            <a:ext cx="12192000" cy="3248025"/>
          </a:xfrm>
          <a:prstGeom prst="rect">
            <a:avLst/>
          </a:prstGeom>
          <a:solidFill>
            <a:schemeClr val="accent5">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文本框 24"/>
          <p:cNvSpPr txBox="1"/>
          <p:nvPr/>
        </p:nvSpPr>
        <p:spPr>
          <a:xfrm>
            <a:off x="1527175" y="711835"/>
            <a:ext cx="9138285" cy="1106805"/>
          </a:xfrm>
          <a:prstGeom prst="rect">
            <a:avLst/>
          </a:prstGeom>
          <a:noFill/>
        </p:spPr>
        <p:txBody>
          <a:bodyPr wrap="square" rtlCol="0">
            <a:spAutoFit/>
          </a:bodyPr>
          <a:lstStyle/>
          <a:p>
            <a:pPr algn="ctr"/>
            <a:r>
              <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rPr>
              <a:t>PART  SEVEN.</a:t>
            </a:r>
            <a:endParaRPr lang="en-US" altLang="zh-CN" sz="6600" spc="500" dirty="0">
              <a:solidFill>
                <a:schemeClr val="bg1">
                  <a:alpha val="82000"/>
                </a:schemeClr>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endParaRPr>
          </a:p>
        </p:txBody>
      </p:sp>
      <p:sp>
        <p:nvSpPr>
          <p:cNvPr id="62" name="文本框 61"/>
          <p:cNvSpPr txBox="1"/>
          <p:nvPr/>
        </p:nvSpPr>
        <p:spPr>
          <a:xfrm>
            <a:off x="3335973" y="3418840"/>
            <a:ext cx="5520690" cy="1106805"/>
          </a:xfrm>
          <a:prstGeom prst="rect">
            <a:avLst/>
          </a:prstGeom>
          <a:noFill/>
        </p:spPr>
        <p:txBody>
          <a:bodyPr wrap="square" rtlCol="0">
            <a:spAutoFit/>
          </a:bodyPr>
          <a:lstStyle/>
          <a:p>
            <a:pPr algn="ctr"/>
            <a:r>
              <a:rPr lang="zh-CN" altLang="en-US" sz="6600" dirty="0">
                <a:solidFill>
                  <a:srgbClr val="2F5597"/>
                </a:solidFill>
                <a:effectLst>
                  <a:outerShdw blurRad="38100" dist="38100" dir="2700000" algn="tl">
                    <a:srgbClr val="000000">
                      <a:alpha val="20000"/>
                    </a:srgbClr>
                  </a:outerShdw>
                </a:effectLst>
                <a:latin typeface="兰米宋体" panose="02000503000000000000" charset="-122"/>
                <a:ea typeface="兰米宋体" panose="02000503000000000000" charset="-122"/>
                <a:sym typeface="兰米宋体" panose="02000503000000000000" charset="-122"/>
              </a:rPr>
              <a:t>融资计划</a:t>
            </a:r>
            <a:endParaRPr lang="zh-CN" altLang="en-US" sz="6600" dirty="0">
              <a:solidFill>
                <a:srgbClr val="2F5597"/>
              </a:solidFill>
              <a:effectLst>
                <a:outerShdw blurRad="38100" dist="38100" dir="2700000" algn="tl">
                  <a:srgbClr val="000000">
                    <a:alpha val="20000"/>
                  </a:srgbClr>
                </a:outerShdw>
              </a:effectLst>
              <a:latin typeface="兰米宋体" panose="02000503000000000000" charset="-122"/>
              <a:ea typeface="兰米宋体" panose="02000503000000000000" charset="-122"/>
              <a:sym typeface="兰米宋体" panose="02000503000000000000" charset="-122"/>
            </a:endParaRPr>
          </a:p>
        </p:txBody>
      </p:sp>
      <p:sp>
        <p:nvSpPr>
          <p:cNvPr id="8" name="文本框 7"/>
          <p:cNvSpPr txBox="1"/>
          <p:nvPr/>
        </p:nvSpPr>
        <p:spPr>
          <a:xfrm>
            <a:off x="3839528" y="4906177"/>
            <a:ext cx="4513580" cy="380365"/>
          </a:xfrm>
          <a:prstGeom prst="rect">
            <a:avLst/>
          </a:prstGeom>
          <a:noFill/>
        </p:spPr>
        <p:txBody>
          <a:bodyPr wrap="square" rtlCol="0">
            <a:noAutofit/>
          </a:bodyPr>
          <a:lstStyle/>
          <a:p>
            <a:pPr algn="ctr"/>
            <a:r>
              <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rPr>
              <a:t>Financial Planning</a:t>
            </a:r>
            <a:endPar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endParaRPr>
          </a:p>
          <a:p>
            <a:pPr algn="ctr"/>
            <a:endParaRPr lang="en-US" altLang="zh-CN" sz="1600" spc="500" dirty="0">
              <a:solidFill>
                <a:srgbClr val="2F5597"/>
              </a:solidFill>
              <a:effectLst/>
              <a:latin typeface="兰米宋体" panose="02000503000000000000" charset="-122"/>
              <a:ea typeface="兰米宋体" panose="02000503000000000000" charset="-122"/>
              <a:sym typeface="兰米宋体" panose="02000503000000000000" charset="-122"/>
            </a:endParaRPr>
          </a:p>
        </p:txBody>
      </p:sp>
      <p:cxnSp>
        <p:nvCxnSpPr>
          <p:cNvPr id="9" name="直接连接符 8"/>
          <p:cNvCxnSpPr/>
          <p:nvPr/>
        </p:nvCxnSpPr>
        <p:spPr>
          <a:xfrm>
            <a:off x="4623574" y="4731967"/>
            <a:ext cx="2945487" cy="0"/>
          </a:xfrm>
          <a:prstGeom prst="line">
            <a:avLst/>
          </a:prstGeom>
          <a:ln w="22225">
            <a:solidFill>
              <a:srgbClr val="2F5597"/>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635" y="6672580"/>
            <a:ext cx="12191365" cy="18542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2" name="组合 11"/>
          <p:cNvGrpSpPr/>
          <p:nvPr/>
        </p:nvGrpSpPr>
        <p:grpSpPr>
          <a:xfrm rot="16200000" flipH="1">
            <a:off x="6041390" y="808355"/>
            <a:ext cx="80010" cy="12019280"/>
            <a:chOff x="9597" y="0"/>
            <a:chExt cx="0" cy="10800"/>
          </a:xfrm>
        </p:grpSpPr>
        <p:cxnSp>
          <p:nvCxnSpPr>
            <p:cNvPr id="19" name="直接连接符 18"/>
            <p:cNvCxnSpPr/>
            <p:nvPr/>
          </p:nvCxnSpPr>
          <p:spPr>
            <a:xfrm>
              <a:off x="9597" y="0"/>
              <a:ext cx="0" cy="5211"/>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9597" y="4680"/>
              <a:ext cx="0" cy="6120"/>
            </a:xfrm>
            <a:prstGeom prst="line">
              <a:avLst/>
            </a:prstGeom>
            <a:ln w="22225">
              <a:gradFill>
                <a:gsLst>
                  <a:gs pos="0">
                    <a:schemeClr val="accent1">
                      <a:lumMod val="5000"/>
                      <a:lumOff val="95000"/>
                    </a:schemeClr>
                  </a:gs>
                  <a:gs pos="48000">
                    <a:schemeClr val="bg1">
                      <a:alpha val="0"/>
                    </a:schemeClr>
                  </a:gs>
                  <a:gs pos="100000">
                    <a:schemeClr val="bg1">
                      <a:alpha val="0"/>
                    </a:schemeClr>
                  </a:gs>
                </a:gsLst>
                <a:lin ang="5400000" scaled="1"/>
              </a:gra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436" y="128240"/>
            <a:ext cx="1327225" cy="5308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61"/>
          <p:cNvSpPr txBox="1"/>
          <p:nvPr/>
        </p:nvSpPr>
        <p:spPr>
          <a:xfrm>
            <a:off x="312420" y="186690"/>
            <a:ext cx="1864360" cy="337185"/>
          </a:xfrm>
          <a:prstGeom prst="rect">
            <a:avLst/>
          </a:prstGeom>
          <a:noFill/>
        </p:spPr>
        <p:txBody>
          <a:bodyPr wrap="square" rtlCol="0">
            <a:spAutoFit/>
          </a:bodyPr>
          <a:lstStyle/>
          <a:p>
            <a:r>
              <a:rPr lang="zh-CN" altLang="en-US" sz="1600" b="1" dirty="0">
                <a:solidFill>
                  <a:schemeClr val="accent5">
                    <a:lumMod val="75000"/>
                  </a:schemeClr>
                </a:solidFill>
                <a:latin typeface="思源宋体" panose="02020400000000000000" charset="-122"/>
                <a:ea typeface="思源宋体" panose="02020400000000000000" charset="-122"/>
                <a:sym typeface="+mn-ea"/>
              </a:rPr>
              <a:t>融资计划</a:t>
            </a:r>
            <a:endParaRPr lang="zh-CN" altLang="en-US" sz="1600" b="1" dirty="0">
              <a:solidFill>
                <a:schemeClr val="accent5">
                  <a:lumMod val="75000"/>
                </a:schemeClr>
              </a:solidFill>
              <a:latin typeface="思源宋体" panose="02020400000000000000" charset="-122"/>
              <a:ea typeface="思源宋体" panose="02020400000000000000" charset="-122"/>
              <a:sym typeface="+mn-ea"/>
            </a:endParaRPr>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2186934" y="1231843"/>
            <a:ext cx="2875150" cy="5111379"/>
          </a:xfrm>
          <a:prstGeom prst="rect">
            <a:avLst/>
          </a:prstGeom>
        </p:spPr>
      </p:pic>
      <p:sp>
        <p:nvSpPr>
          <p:cNvPr id="4" name="文本框 3"/>
          <p:cNvSpPr txBox="1"/>
          <p:nvPr/>
        </p:nvSpPr>
        <p:spPr>
          <a:xfrm>
            <a:off x="6729457" y="2569876"/>
            <a:ext cx="4846800" cy="2045335"/>
          </a:xfrm>
          <a:prstGeom prst="rect">
            <a:avLst/>
          </a:prstGeom>
          <a:noFill/>
        </p:spPr>
        <p:txBody>
          <a:bodyPr wrap="square" rtlCol="0" anchor="t">
            <a:spAutoFit/>
          </a:bodyPr>
          <a:lstStyle/>
          <a:p>
            <a:pPr marL="12700" algn="l" rtl="0" eaLnBrk="0">
              <a:lnSpc>
                <a:spcPct val="146000"/>
              </a:lnSpc>
            </a:pPr>
            <a:r>
              <a:rPr lang="zh-CN" sz="2900" b="1" kern="0" spc="260" dirty="0">
                <a:solidFill>
                  <a:srgbClr val="0B3983">
                    <a:alpha val="100000"/>
                  </a:srgbClr>
                </a:solidFill>
                <a:latin typeface="微软雅黑" panose="020B0503020204020204" charset="-122"/>
                <a:ea typeface="微软雅黑" panose="020B0503020204020204" charset="-122"/>
                <a:cs typeface="微软雅黑" panose="020B0503020204020204" charset="-122"/>
                <a:sym typeface="+mn-ea"/>
              </a:rPr>
              <a:t>公司估值：投前</a:t>
            </a:r>
            <a:r>
              <a:rPr lang="en-US" altLang="zh-CN" sz="2900" b="1" kern="0" spc="260" dirty="0">
                <a:solidFill>
                  <a:srgbClr val="0B3983">
                    <a:alpha val="100000"/>
                  </a:srgbClr>
                </a:solidFill>
                <a:latin typeface="微软雅黑" panose="020B0503020204020204" charset="-122"/>
                <a:ea typeface="微软雅黑" panose="020B0503020204020204" charset="-122"/>
                <a:cs typeface="微软雅黑" panose="020B0503020204020204" charset="-122"/>
                <a:sym typeface="+mn-ea"/>
              </a:rPr>
              <a:t>2</a:t>
            </a:r>
            <a:r>
              <a:rPr lang="en-US" altLang="zh-CN" sz="2900" b="1" kern="0" spc="260" dirty="0">
                <a:solidFill>
                  <a:srgbClr val="0B3983">
                    <a:alpha val="100000"/>
                  </a:srgbClr>
                </a:solidFill>
                <a:latin typeface="微软雅黑" panose="020B0503020204020204" charset="-122"/>
                <a:ea typeface="微软雅黑" panose="020B0503020204020204" charset="-122"/>
                <a:cs typeface="微软雅黑" panose="020B0503020204020204" charset="-122"/>
                <a:sym typeface="+mn-ea"/>
              </a:rPr>
              <a:t>.6</a:t>
            </a:r>
            <a:r>
              <a:rPr lang="zh-CN" altLang="en-US" sz="2900" b="1" kern="0" spc="260" dirty="0">
                <a:solidFill>
                  <a:srgbClr val="0B3983">
                    <a:alpha val="100000"/>
                  </a:srgbClr>
                </a:solidFill>
                <a:latin typeface="微软雅黑" panose="020B0503020204020204" charset="-122"/>
                <a:ea typeface="微软雅黑" panose="020B0503020204020204" charset="-122"/>
                <a:cs typeface="微软雅黑" panose="020B0503020204020204" charset="-122"/>
                <a:sym typeface="+mn-ea"/>
              </a:rPr>
              <a:t>亿元</a:t>
            </a:r>
            <a:endParaRPr lang="en-US" altLang="zh-CN" sz="2900" b="1" kern="0" spc="260" dirty="0">
              <a:solidFill>
                <a:srgbClr val="0B3983">
                  <a:alpha val="100000"/>
                </a:srgbClr>
              </a:solidFill>
              <a:latin typeface="微软雅黑" panose="020B0503020204020204" charset="-122"/>
              <a:ea typeface="微软雅黑" panose="020B0503020204020204" charset="-122"/>
              <a:cs typeface="微软雅黑" panose="020B0503020204020204" charset="-122"/>
              <a:sym typeface="+mn-ea"/>
            </a:endParaRPr>
          </a:p>
          <a:p>
            <a:pPr marL="12700" algn="l" rtl="0" eaLnBrk="0">
              <a:lnSpc>
                <a:spcPct val="146000"/>
              </a:lnSpc>
            </a:pPr>
            <a:endParaRPr lang="zh-CN" altLang="en-US" sz="2900" b="1" kern="0" spc="260" dirty="0">
              <a:solidFill>
                <a:srgbClr val="0B3983">
                  <a:alpha val="100000"/>
                </a:srgbClr>
              </a:solidFill>
              <a:latin typeface="微软雅黑" panose="020B0503020204020204" charset="-122"/>
              <a:ea typeface="微软雅黑" panose="020B0503020204020204" charset="-122"/>
              <a:cs typeface="微软雅黑" panose="020B0503020204020204" charset="-122"/>
            </a:endParaRPr>
          </a:p>
          <a:p>
            <a:pPr marL="12700" algn="l" rtl="0" eaLnBrk="0">
              <a:lnSpc>
                <a:spcPct val="146000"/>
              </a:lnSpc>
            </a:pPr>
            <a:r>
              <a:rPr sz="2900" b="1" kern="0" spc="260" dirty="0">
                <a:solidFill>
                  <a:srgbClr val="0B3983">
                    <a:alpha val="100000"/>
                  </a:srgbClr>
                </a:solidFill>
                <a:latin typeface="微软雅黑" panose="020B0503020204020204" charset="-122"/>
                <a:ea typeface="微软雅黑" panose="020B0503020204020204" charset="-122"/>
                <a:cs typeface="微软雅黑" panose="020B0503020204020204" charset="-122"/>
                <a:sym typeface="+mn-ea"/>
              </a:rPr>
              <a:t>融资金额：</a:t>
            </a:r>
            <a:r>
              <a:rPr lang="en-US" sz="2900" b="1" kern="0" spc="260" dirty="0">
                <a:solidFill>
                  <a:srgbClr val="0B3983">
                    <a:alpha val="100000"/>
                  </a:srgbClr>
                </a:solidFill>
                <a:latin typeface="微软雅黑" panose="020B0503020204020204" charset="-122"/>
                <a:ea typeface="微软雅黑" panose="020B0503020204020204" charset="-122"/>
                <a:cs typeface="微软雅黑" panose="020B0503020204020204" charset="-122"/>
                <a:sym typeface="+mn-ea"/>
              </a:rPr>
              <a:t>8</a:t>
            </a:r>
            <a:r>
              <a:rPr sz="2900" b="1" kern="0" spc="260" dirty="0">
                <a:solidFill>
                  <a:srgbClr val="0B3983">
                    <a:alpha val="100000"/>
                  </a:srgbClr>
                </a:solidFill>
                <a:latin typeface="微软雅黑" panose="020B0503020204020204" charset="-122"/>
                <a:ea typeface="微软雅黑" panose="020B0503020204020204" charset="-122"/>
                <a:cs typeface="微软雅黑" panose="020B0503020204020204" charset="-122"/>
                <a:sym typeface="+mn-ea"/>
              </a:rPr>
              <a:t>000万元</a:t>
            </a:r>
            <a:endParaRPr lang="zh-CN" altLang="en-US" sz="2900" b="1" kern="0" spc="260" dirty="0">
              <a:solidFill>
                <a:srgbClr val="0B3983">
                  <a:alpha val="100000"/>
                </a:srgbClr>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6" name="图片 5" descr="4"/>
          <p:cNvPicPr>
            <a:picLocks noChangeAspect="1"/>
          </p:cNvPicPr>
          <p:nvPr/>
        </p:nvPicPr>
        <p:blipFill rotWithShape="1">
          <a:blip r:embed="rId1"/>
          <a:srcRect l="13974" t="7634" r="2886" b="64980"/>
          <a:stretch>
            <a:fillRect/>
          </a:stretch>
        </p:blipFill>
        <p:spPr>
          <a:xfrm>
            <a:off x="505460" y="382270"/>
            <a:ext cx="11181715" cy="5006975"/>
          </a:xfrm>
          <a:prstGeom prst="rect">
            <a:avLst/>
          </a:prstGeom>
          <a:effectLst>
            <a:outerShdw blurRad="50800" dist="38100" dir="5400000" algn="t" rotWithShape="0">
              <a:prstClr val="black">
                <a:alpha val="30000"/>
              </a:prstClr>
            </a:outerShdw>
          </a:effectLst>
        </p:spPr>
      </p:pic>
      <p:sp>
        <p:nvSpPr>
          <p:cNvPr id="3" name="矩形 2"/>
          <p:cNvSpPr/>
          <p:nvPr/>
        </p:nvSpPr>
        <p:spPr>
          <a:xfrm>
            <a:off x="505460" y="76200"/>
            <a:ext cx="11181715" cy="5313045"/>
          </a:xfrm>
          <a:prstGeom prst="rect">
            <a:avLst/>
          </a:prstGeom>
          <a:solidFill>
            <a:schemeClr val="accent5">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242060" y="4414520"/>
            <a:ext cx="244475" cy="178054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文本框 9"/>
          <p:cNvSpPr txBox="1"/>
          <p:nvPr/>
        </p:nvSpPr>
        <p:spPr>
          <a:xfrm>
            <a:off x="1640840" y="4282440"/>
            <a:ext cx="3937635" cy="1106805"/>
          </a:xfrm>
          <a:prstGeom prst="rect">
            <a:avLst/>
          </a:prstGeom>
          <a:noFill/>
        </p:spPr>
        <p:txBody>
          <a:bodyPr wrap="square" rtlCol="0">
            <a:spAutoFit/>
          </a:bodyPr>
          <a:lstStyle/>
          <a:p>
            <a:pPr algn="l"/>
            <a:r>
              <a:rPr lang="zh-CN" altLang="en-US" sz="6600" spc="500" dirty="0">
                <a:solidFill>
                  <a:schemeClr val="bg1"/>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rPr>
              <a:t>感谢观看</a:t>
            </a:r>
            <a:endParaRPr lang="zh-CN" altLang="en-US" sz="6600" spc="500" dirty="0">
              <a:solidFill>
                <a:schemeClr val="bg1"/>
              </a:solidFill>
              <a:effectLst>
                <a:outerShdw blurRad="38100" dist="38100" dir="2700000" algn="tl">
                  <a:srgbClr val="000000">
                    <a:alpha val="43137"/>
                  </a:srgbClr>
                </a:outerShdw>
              </a:effectLst>
              <a:uFillTx/>
              <a:latin typeface="兰米宋体" panose="02000503000000000000" charset="-122"/>
              <a:ea typeface="兰米宋体" panose="02000503000000000000" charset="-122"/>
              <a:sym typeface="兰米宋体" panose="02000503000000000000" charset="-122"/>
            </a:endParaRPr>
          </a:p>
        </p:txBody>
      </p:sp>
      <p:cxnSp>
        <p:nvCxnSpPr>
          <p:cNvPr id="47" name="直接连接符 46"/>
          <p:cNvCxnSpPr/>
          <p:nvPr/>
        </p:nvCxnSpPr>
        <p:spPr>
          <a:xfrm>
            <a:off x="11447356" y="582771"/>
            <a:ext cx="0" cy="15214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11313795" y="2207895"/>
            <a:ext cx="314960" cy="2442845"/>
          </a:xfrm>
          <a:prstGeom prst="rect">
            <a:avLst/>
          </a:prstGeom>
          <a:noFill/>
        </p:spPr>
        <p:txBody>
          <a:bodyPr vert="eaVert" wrap="square" rtlCol="0">
            <a:noAutofit/>
          </a:bodyPr>
          <a:lstStyle/>
          <a:p>
            <a:pPr algn="dist"/>
            <a:r>
              <a:rPr lang="en-US" sz="1200" dirty="0">
                <a:solidFill>
                  <a:schemeClr val="bg1"/>
                </a:solidFill>
                <a:latin typeface="思源宋体" panose="02020400000000000000" charset="-122"/>
                <a:ea typeface="思源宋体" panose="02020400000000000000" charset="-122"/>
                <a:cs typeface="兰米宋体" panose="02000503000000000000" charset="-122"/>
              </a:rPr>
              <a:t>BUSINESS PLAN</a:t>
            </a:r>
            <a:endParaRPr lang="en-US" sz="1200" dirty="0">
              <a:solidFill>
                <a:schemeClr val="bg1"/>
              </a:solidFill>
              <a:latin typeface="思源宋体" panose="02020400000000000000" charset="-122"/>
              <a:ea typeface="思源宋体" panose="02020400000000000000" charset="-122"/>
              <a:cs typeface="兰米宋体" panose="02000503000000000000" charset="-122"/>
            </a:endParaRPr>
          </a:p>
        </p:txBody>
      </p:sp>
      <p:sp>
        <p:nvSpPr>
          <p:cNvPr id="16" name="文本框 15"/>
          <p:cNvSpPr txBox="1"/>
          <p:nvPr/>
        </p:nvSpPr>
        <p:spPr>
          <a:xfrm>
            <a:off x="1640840" y="5457825"/>
            <a:ext cx="3091815" cy="414020"/>
          </a:xfrm>
          <a:prstGeom prst="rect">
            <a:avLst/>
          </a:prstGeom>
          <a:noFill/>
          <a:ln w="9525">
            <a:noFill/>
          </a:ln>
        </p:spPr>
        <p:txBody>
          <a:bodyPr wrap="square" anchor="t">
            <a:spAutoFit/>
          </a:bodyPr>
          <a:lstStyle/>
          <a:p>
            <a:pPr>
              <a:lnSpc>
                <a:spcPct val="150000"/>
              </a:lnSpc>
            </a:pPr>
            <a:r>
              <a:rPr lang="en-US" altLang="zh-CN" sz="1400" dirty="0">
                <a:solidFill>
                  <a:schemeClr val="bg1"/>
                </a:solidFill>
                <a:latin typeface="思源宋体" panose="02020400000000000000" charset="-122"/>
                <a:ea typeface="思源宋体" panose="02020400000000000000" charset="-122"/>
                <a:sym typeface="思源宋体" panose="02020400000000000000" charset="-122"/>
              </a:rPr>
              <a:t>Thank you for watching</a:t>
            </a:r>
            <a:endParaRPr lang="zh-CN" altLang="en-US" sz="1400" dirty="0">
              <a:solidFill>
                <a:schemeClr val="bg1"/>
              </a:solidFill>
              <a:latin typeface="思源宋体" panose="02020400000000000000" charset="-122"/>
              <a:ea typeface="思源宋体" panose="02020400000000000000" charset="-122"/>
              <a:sym typeface="思源宋体" panose="02020400000000000000"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684" y="582771"/>
            <a:ext cx="1327225" cy="5308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sld>
</file>

<file path=ppt/tags/tag1.xml><?xml version="1.0" encoding="utf-8"?>
<p:tagLst xmlns:p="http://schemas.openxmlformats.org/presentationml/2006/main">
  <p:tag name="KSO_WM_DIAGRAM_VIRTUALLY_FRAME" val="{&quot;height&quot;:351.6,&quot;left&quot;:222.8,&quot;top&quot;:139.8,&quot;width&quot;:699.8}"/>
</p:tagLst>
</file>

<file path=ppt/tags/tag2.xml><?xml version="1.0" encoding="utf-8"?>
<p:tagLst xmlns:p="http://schemas.openxmlformats.org/presentationml/2006/main">
  <p:tag name="KSO_WM_DIAGRAM_VIRTUALLY_FRAME" val="{&quot;height&quot;:351.6,&quot;left&quot;:222.8,&quot;top&quot;:139.8,&quot;width&quot;:699.8}"/>
</p:tagLst>
</file>

<file path=ppt/tags/tag3.xml><?xml version="1.0" encoding="utf-8"?>
<p:tagLst xmlns:p="http://schemas.openxmlformats.org/presentationml/2006/main">
  <p:tag name="KSO_WM_DIAGRAM_VIRTUALLY_FRAME" val="{&quot;height&quot;:351.6,&quot;left&quot;:222.8,&quot;top&quot;:139.8,&quot;width&quot;:699.8}"/>
</p:tagLst>
</file>

<file path=ppt/tags/tag4.xml><?xml version="1.0" encoding="utf-8"?>
<p:tagLst xmlns:p="http://schemas.openxmlformats.org/presentationml/2006/main">
  <p:tag name="KSO_WM_DIAGRAM_VIRTUALLY_FRAME" val="{&quot;height&quot;:351.6,&quot;left&quot;:222.8,&quot;top&quot;:139.8,&quot;width&quot;:699.8}"/>
</p:tagLst>
</file>

<file path=ppt/tags/tag5.xml><?xml version="1.0" encoding="utf-8"?>
<p:tagLst xmlns:p="http://schemas.openxmlformats.org/presentationml/2006/main">
  <p:tag name="KSO_WM_DIAGRAM_VIRTUALLY_FRAME" val="{&quot;height&quot;:351.6,&quot;left&quot;:222.8,&quot;top&quot;:139.8,&quot;width&quot;:699.8}"/>
</p:tagLst>
</file>

<file path=ppt/tags/tag6.xml><?xml version="1.0" encoding="utf-8"?>
<p:tagLst xmlns:p="http://schemas.openxmlformats.org/presentationml/2006/main">
  <p:tag name="KSO_WM_DIAGRAM_VIRTUALLY_FRAME" val="{&quot;height&quot;:351.6,&quot;left&quot;:222.8,&quot;top&quot;:139.8,&quot;width&quot;:699.8}"/>
</p:tagLst>
</file>

<file path=ppt/tags/tag7.xml><?xml version="1.0" encoding="utf-8"?>
<p:tagLst xmlns:p="http://schemas.openxmlformats.org/presentationml/2006/main">
  <p:tag name="KSO_WM_DIAGRAM_VIRTUALLY_FRAME" val="{&quot;height&quot;:351.6,&quot;left&quot;:222.8,&quot;top&quot;:139.8,&quot;width&quot;:699.8}"/>
</p:tagLst>
</file>

<file path=ppt/tags/tag8.xml><?xml version="1.0" encoding="utf-8"?>
<p:tagLst xmlns:p="http://schemas.openxmlformats.org/presentationml/2006/main">
  <p:tag name="KSO_WM_DIAGRAM_VIRTUALLY_FRAME" val="{&quot;height&quot;:351.6,&quot;left&quot;:222.8,&quot;top&quot;:139.8,&quot;width&quot;:699.8}"/>
</p:tagLst>
</file>

<file path=ppt/tags/tag9.xml><?xml version="1.0" encoding="utf-8"?>
<p:tagLst xmlns:p="http://schemas.openxmlformats.org/presentationml/2006/main">
  <p:tag name="KSO_WM_DIAGRAM_VIRTUALLY_FRAME" val="{&quot;height&quot;:351.6,&quot;left&quot;:222.8,&quot;top&quot;:139.8,&quot;width&quot;:699.8}"/>
</p:tagLst>
</file>

<file path=ppt/tags/tag10.xml><?xml version="1.0" encoding="utf-8"?>
<p:tagLst xmlns:p="http://schemas.openxmlformats.org/presentationml/2006/main">
  <p:tag name="KSO_WM_DIAGRAM_VIRTUALLY_FRAME" val="{&quot;height&quot;:351.6,&quot;left&quot;:222.8,&quot;top&quot;:139.8,&quot;width&quot;:699.8}"/>
</p:tagLst>
</file>

<file path=ppt/tags/tag11.xml><?xml version="1.0" encoding="utf-8"?>
<p:tagLst xmlns:p="http://schemas.openxmlformats.org/presentationml/2006/main">
  <p:tag name="KSO_WM_DIAGRAM_VIRTUALLY_FRAME" val="{&quot;height&quot;:351.6,&quot;left&quot;:222.8,&quot;top&quot;:139.8,&quot;width&quot;:699.8}"/>
</p:tagLst>
</file>

<file path=ppt/tags/tag12.xml><?xml version="1.0" encoding="utf-8"?>
<p:tagLst xmlns:p="http://schemas.openxmlformats.org/presentationml/2006/main">
  <p:tag name="KSO_WM_DIAGRAM_VIRTUALLY_FRAME" val="{&quot;height&quot;:351.6,&quot;left&quot;:222.8,&quot;top&quot;:139.8,&quot;width&quot;:699.8}"/>
</p:tagLst>
</file>

<file path=ppt/tags/tag13.xml><?xml version="1.0" encoding="utf-8"?>
<p:tagLst xmlns:p="http://schemas.openxmlformats.org/presentationml/2006/main">
  <p:tag name="KSO_WM_DIAGRAM_VIRTUALLY_FRAME" val="{&quot;height&quot;:351.6,&quot;left&quot;:222.8,&quot;top&quot;:139.8,&quot;width&quot;:699.8}"/>
</p:tagLst>
</file>

<file path=ppt/tags/tag14.xml><?xml version="1.0" encoding="utf-8"?>
<p:tagLst xmlns:p="http://schemas.openxmlformats.org/presentationml/2006/main">
  <p:tag name="KSO_WM_DIAGRAM_VIRTUALLY_FRAME" val="{&quot;height&quot;:351.6,&quot;left&quot;:222.8,&quot;top&quot;:139.8,&quot;width&quot;:699.8}"/>
</p:tagLst>
</file>

<file path=ppt/tags/tag15.xml><?xml version="1.0" encoding="utf-8"?>
<p:tagLst xmlns:p="http://schemas.openxmlformats.org/presentationml/2006/main">
  <p:tag name="KSO_WM_DIAGRAM_VIRTUALLY_FRAME" val="{&quot;height&quot;:351.6,&quot;left&quot;:222.8,&quot;top&quot;:139.8,&quot;width&quot;:699.8}"/>
</p:tagLst>
</file>

<file path=ppt/tags/tag16.xml><?xml version="1.0" encoding="utf-8"?>
<p:tagLst xmlns:p="http://schemas.openxmlformats.org/presentationml/2006/main">
  <p:tag name="KSO_WM_DIAGRAM_VIRTUALLY_FRAME" val="{&quot;height&quot;:351.6,&quot;left&quot;:222.8,&quot;top&quot;:139.8,&quot;width&quot;:699.8}"/>
</p:tagLst>
</file>

<file path=ppt/tags/tag17.xml><?xml version="1.0" encoding="utf-8"?>
<p:tagLst xmlns:p="http://schemas.openxmlformats.org/presentationml/2006/main">
  <p:tag name="KSO_WM_DIAGRAM_VIRTUALLY_FRAME" val="{&quot;height&quot;:351.6,&quot;left&quot;:222.8,&quot;top&quot;:139.8,&quot;width&quot;:699.8}"/>
</p:tagLst>
</file>

<file path=ppt/tags/tag18.xml><?xml version="1.0" encoding="utf-8"?>
<p:tagLst xmlns:p="http://schemas.openxmlformats.org/presentationml/2006/main">
  <p:tag name="KSO_WM_DIAGRAM_VIRTUALLY_FRAME" val="{&quot;height&quot;:351.6,&quot;left&quot;:222.8,&quot;top&quot;:139.8,&quot;width&quot;:699.8}"/>
</p:tagLst>
</file>

<file path=ppt/tags/tag19.xml><?xml version="1.0" encoding="utf-8"?>
<p:tagLst xmlns:p="http://schemas.openxmlformats.org/presentationml/2006/main">
  <p:tag name="KSO_WM_DIAGRAM_VIRTUALLY_FRAME" val="{&quot;height&quot;:351.6,&quot;left&quot;:222.8,&quot;top&quot;:139.8,&quot;width&quot;:699.8}"/>
</p:tagLst>
</file>

<file path=ppt/tags/tag20.xml><?xml version="1.0" encoding="utf-8"?>
<p:tagLst xmlns:p="http://schemas.openxmlformats.org/presentationml/2006/main">
  <p:tag name="KSO_WM_DIAGRAM_VIRTUALLY_FRAME" val="{&quot;height&quot;:351.6,&quot;left&quot;:222.8,&quot;top&quot;:139.8,&quot;width&quot;:699.8}"/>
</p:tagLst>
</file>

<file path=ppt/tags/tag21.xml><?xml version="1.0" encoding="utf-8"?>
<p:tagLst xmlns:p="http://schemas.openxmlformats.org/presentationml/2006/main">
  <p:tag name="KSO_WM_DIAGRAM_VIRTUALLY_FRAME" val="{&quot;height&quot;:351.6,&quot;left&quot;:222.8,&quot;top&quot;:139.8,&quot;width&quot;:699.8}"/>
</p:tagLst>
</file>

<file path=ppt/tags/tag22.xml><?xml version="1.0" encoding="utf-8"?>
<p:tagLst xmlns:p="http://schemas.openxmlformats.org/presentationml/2006/main">
  <p:tag name="KSO_WM_DIAGRAM_VIRTUALLY_FRAME" val="{&quot;height&quot;:351.6,&quot;left&quot;:222.8,&quot;top&quot;:139.8,&quot;width&quot;:699.8}"/>
</p:tagLst>
</file>

<file path=ppt/tags/tag23.xml><?xml version="1.0" encoding="utf-8"?>
<p:tagLst xmlns:p="http://schemas.openxmlformats.org/presentationml/2006/main">
  <p:tag name="KSO_WM_DIAGRAM_VIRTUALLY_FRAME" val="{&quot;height&quot;:351.6,&quot;left&quot;:222.8,&quot;top&quot;:139.8,&quot;width&quot;:699.8}"/>
</p:tagLst>
</file>

<file path=ppt/tags/tag24.xml><?xml version="1.0" encoding="utf-8"?>
<p:tagLst xmlns:p="http://schemas.openxmlformats.org/presentationml/2006/main">
  <p:tag name="KSO_WM_DIAGRAM_VIRTUALLY_FRAME" val="{&quot;height&quot;:351.6,&quot;left&quot;:222.8,&quot;top&quot;:139.8,&quot;width&quot;:699.8}"/>
</p:tagLst>
</file>

<file path=ppt/tags/tag25.xml><?xml version="1.0" encoding="utf-8"?>
<p:tagLst xmlns:p="http://schemas.openxmlformats.org/presentationml/2006/main">
  <p:tag name="KSO_WM_DIAGRAM_VIRTUALLY_FRAME" val="{&quot;height&quot;:351.6,&quot;left&quot;:222.8,&quot;top&quot;:139.8,&quot;width&quot;:699.8}"/>
</p:tagLst>
</file>

<file path=ppt/tags/tag26.xml><?xml version="1.0" encoding="utf-8"?>
<p:tagLst xmlns:p="http://schemas.openxmlformats.org/presentationml/2006/main">
  <p:tag name="KSO_WM_DIAGRAM_VIRTUALLY_FRAME" val="{&quot;height&quot;:351.6,&quot;left&quot;:222.8,&quot;top&quot;:139.8,&quot;width&quot;:699.8}"/>
</p:tagLst>
</file>

<file path=ppt/tags/tag27.xml><?xml version="1.0" encoding="utf-8"?>
<p:tagLst xmlns:p="http://schemas.openxmlformats.org/presentationml/2006/main">
  <p:tag name="KSO_WM_DIAGRAM_VIRTUALLY_FRAME" val="{&quot;height&quot;:351.6,&quot;left&quot;:222.8,&quot;top&quot;:139.8,&quot;width&quot;:699.8}"/>
</p:tagLst>
</file>

<file path=ppt/tags/tag28.xml><?xml version="1.0" encoding="utf-8"?>
<p:tagLst xmlns:p="http://schemas.openxmlformats.org/presentationml/2006/main">
  <p:tag name="KSO_WM_DIAGRAM_VIRTUALLY_FRAME" val="{&quot;height&quot;:332.9,&quot;left&quot;:69.35,&quot;top&quot;:225.45,&quot;width&quot;:840.75}"/>
</p:tagLst>
</file>

<file path=ppt/tags/tag29.xml><?xml version="1.0" encoding="utf-8"?>
<p:tagLst xmlns:p="http://schemas.openxmlformats.org/presentationml/2006/main">
  <p:tag name="KSO_WM_DIAGRAM_VIRTUALLY_FRAME" val="{&quot;height&quot;:332.9,&quot;left&quot;:69.35,&quot;top&quot;:225.45,&quot;width&quot;:840.75}"/>
</p:tagLst>
</file>

<file path=ppt/tags/tag30.xml><?xml version="1.0" encoding="utf-8"?>
<p:tagLst xmlns:p="http://schemas.openxmlformats.org/presentationml/2006/main">
  <p:tag name="KSO_WM_DIAGRAM_VIRTUALLY_FRAME" val="{&quot;height&quot;:332.9,&quot;left&quot;:69.35,&quot;top&quot;:225.45,&quot;width&quot;:840.75}"/>
</p:tagLst>
</file>

<file path=ppt/tags/tag31.xml><?xml version="1.0" encoding="utf-8"?>
<p:tagLst xmlns:p="http://schemas.openxmlformats.org/presentationml/2006/main">
  <p:tag name="KSO_WM_DIAGRAM_VIRTUALLY_FRAME" val="{&quot;height&quot;:332.9,&quot;left&quot;:69.35,&quot;top&quot;:225.45,&quot;width&quot;:840.75}"/>
</p:tagLst>
</file>

<file path=ppt/tags/tag32.xml><?xml version="1.0" encoding="utf-8"?>
<p:tagLst xmlns:p="http://schemas.openxmlformats.org/presentationml/2006/main">
  <p:tag name="KSO_WM_DIAGRAM_VIRTUALLY_FRAME" val="{&quot;height&quot;:332.9,&quot;left&quot;:69.35,&quot;top&quot;:225.45,&quot;width&quot;:840.75}"/>
</p:tagLst>
</file>

<file path=ppt/tags/tag33.xml><?xml version="1.0" encoding="utf-8"?>
<p:tagLst xmlns:p="http://schemas.openxmlformats.org/presentationml/2006/main">
  <p:tag name="KSO_WM_DIAGRAM_VIRTUALLY_FRAME" val="{&quot;height&quot;:332.9,&quot;left&quot;:69.35,&quot;top&quot;:225.45,&quot;width&quot;:840.75}"/>
</p:tagLst>
</file>

<file path=ppt/tags/tag34.xml><?xml version="1.0" encoding="utf-8"?>
<p:tagLst xmlns:p="http://schemas.openxmlformats.org/presentationml/2006/main">
  <p:tag name="KSO_WM_DIAGRAM_VIRTUALLY_FRAME" val="{&quot;height&quot;:332.9,&quot;left&quot;:69.35,&quot;top&quot;:225.45,&quot;width&quot;:840.75}"/>
</p:tagLst>
</file>

<file path=ppt/tags/tag35.xml><?xml version="1.0" encoding="utf-8"?>
<p:tagLst xmlns:p="http://schemas.openxmlformats.org/presentationml/2006/main">
  <p:tag name="KSO_WM_DIAGRAM_VIRTUALLY_FRAME" val="{&quot;height&quot;:332.9,&quot;left&quot;:69.35,&quot;top&quot;:225.45,&quot;width&quot;:840.75}"/>
</p:tagLst>
</file>

<file path=ppt/tags/tag36.xml><?xml version="1.0" encoding="utf-8"?>
<p:tagLst xmlns:p="http://schemas.openxmlformats.org/presentationml/2006/main">
  <p:tag name="KSO_WM_DIAGRAM_VIRTUALLY_FRAME" val="{&quot;height&quot;:332.9,&quot;left&quot;:69.35,&quot;top&quot;:225.45,&quot;width&quot;:840.75}"/>
</p:tagLst>
</file>

<file path=ppt/tags/tag37.xml><?xml version="1.0" encoding="utf-8"?>
<p:tagLst xmlns:p="http://schemas.openxmlformats.org/presentationml/2006/main">
  <p:tag name="KSO_WM_DIAGRAM_VIRTUALLY_FRAME" val="{&quot;height&quot;:244.6,&quot;left&quot;:78.1,&quot;top&quot;:257.3,&quot;width&quot;:717.35}"/>
</p:tagLst>
</file>

<file path=ppt/tags/tag38.xml><?xml version="1.0" encoding="utf-8"?>
<p:tagLst xmlns:p="http://schemas.openxmlformats.org/presentationml/2006/main">
  <p:tag name="KSO_WM_DIAGRAM_VIRTUALLY_FRAME" val="{&quot;height&quot;:244.6,&quot;left&quot;:78.1,&quot;top&quot;:257.3,&quot;width&quot;:757.6}"/>
</p:tagLst>
</file>

<file path=ppt/tags/tag39.xml><?xml version="1.0" encoding="utf-8"?>
<p:tagLst xmlns:p="http://schemas.openxmlformats.org/presentationml/2006/main">
  <p:tag name="KSO_WM_DIAGRAM_VIRTUALLY_FRAME" val="{&quot;height&quot;:244.6,&quot;left&quot;:78.1,&quot;top&quot;:257.3,&quot;width&quot;:757.6}"/>
</p:tagLst>
</file>

<file path=ppt/tags/tag40.xml><?xml version="1.0" encoding="utf-8"?>
<p:tagLst xmlns:p="http://schemas.openxmlformats.org/presentationml/2006/main">
  <p:tag name="KSO_WM_DIAGRAM_VIRTUALLY_FRAME" val="{&quot;height&quot;:244.6,&quot;left&quot;:78.1,&quot;top&quot;:257.3,&quot;width&quot;:757.6}"/>
</p:tagLst>
</file>

<file path=ppt/tags/tag41.xml><?xml version="1.0" encoding="utf-8"?>
<p:tagLst xmlns:p="http://schemas.openxmlformats.org/presentationml/2006/main">
  <p:tag name="KSO_WM_DIAGRAM_VIRTUALLY_FRAME" val="{&quot;height&quot;:244.6,&quot;left&quot;:78.1,&quot;top&quot;:257.3,&quot;width&quot;:717.35}"/>
</p:tagLst>
</file>

<file path=ppt/tags/tag42.xml><?xml version="1.0" encoding="utf-8"?>
<p:tagLst xmlns:p="http://schemas.openxmlformats.org/presentationml/2006/main">
  <p:tag name="KSO_WM_DIAGRAM_VIRTUALLY_FRAME" val="{&quot;height&quot;:244.6,&quot;left&quot;:78.1,&quot;top&quot;:257.3,&quot;width&quot;:757.6}"/>
</p:tagLst>
</file>

<file path=ppt/tags/tag43.xml><?xml version="1.0" encoding="utf-8"?>
<p:tagLst xmlns:p="http://schemas.openxmlformats.org/presentationml/2006/main">
  <p:tag name="KSO_WM_DIAGRAM_VIRTUALLY_FRAME" val="{&quot;height&quot;:244.6,&quot;left&quot;:78.1,&quot;top&quot;:257.3,&quot;width&quot;:757.6}"/>
</p:tagLst>
</file>

<file path=ppt/tags/tag44.xml><?xml version="1.0" encoding="utf-8"?>
<p:tagLst xmlns:p="http://schemas.openxmlformats.org/presentationml/2006/main">
  <p:tag name="KSO_WM_DIAGRAM_VIRTUALLY_FRAME" val="{&quot;height&quot;:244.6,&quot;left&quot;:78.1,&quot;top&quot;:257.3,&quot;width&quot;:717.35}"/>
</p:tagLst>
</file>

<file path=ppt/tags/tag45.xml><?xml version="1.0" encoding="utf-8"?>
<p:tagLst xmlns:p="http://schemas.openxmlformats.org/presentationml/2006/main">
  <p:tag name="KSO_WM_DIAGRAM_VIRTUALLY_FRAME" val="{&quot;height&quot;:244.6,&quot;left&quot;:78.1,&quot;top&quot;:257.3,&quot;width&quot;:757.6}"/>
</p:tagLst>
</file>

<file path=ppt/tags/tag46.xml><?xml version="1.0" encoding="utf-8"?>
<p:tagLst xmlns:p="http://schemas.openxmlformats.org/presentationml/2006/main">
  <p:tag name="KSO_WM_DIAGRAM_VIRTUALLY_FRAME" val="{&quot;height&quot;:244.6,&quot;left&quot;:78.1,&quot;top&quot;:257.3,&quot;width&quot;:757.6}"/>
</p:tagLst>
</file>

<file path=ppt/tags/tag47.xml><?xml version="1.0" encoding="utf-8"?>
<p:tagLst xmlns:p="http://schemas.openxmlformats.org/presentationml/2006/main">
  <p:tag name="KSO_WM_DIAGRAM_VIRTUALLY_FRAME" val="{&quot;height&quot;:244.6,&quot;left&quot;:78.1,&quot;top&quot;:257.3,&quot;width&quot;:717.35}"/>
</p:tagLst>
</file>

<file path=ppt/tags/tag48.xml><?xml version="1.0" encoding="utf-8"?>
<p:tagLst xmlns:p="http://schemas.openxmlformats.org/presentationml/2006/main">
  <p:tag name="KSO_WM_DIAGRAM_VIRTUALLY_FRAME" val="{&quot;height&quot;:244.6,&quot;left&quot;:78.1,&quot;top&quot;:257.3,&quot;width&quot;:757.6}"/>
</p:tagLst>
</file>

<file path=ppt/tags/tag49.xml><?xml version="1.0" encoding="utf-8"?>
<p:tagLst xmlns:p="http://schemas.openxmlformats.org/presentationml/2006/main">
  <p:tag name="KSO_WM_DIAGRAM_VIRTUALLY_FRAME" val="{&quot;height&quot;:244.6,&quot;left&quot;:78.1,&quot;top&quot;:257.3,&quot;width&quot;:757.6}"/>
</p:tagLst>
</file>

<file path=ppt/tags/tag50.xml><?xml version="1.0" encoding="utf-8"?>
<p:tagLst xmlns:p="http://schemas.openxmlformats.org/presentationml/2006/main">
  <p:tag name="KSO_WM_DIAGRAM_VIRTUALLY_FRAME" val="{&quot;height&quot;:244.6,&quot;left&quot;:78.1,&quot;top&quot;:257.3,&quot;width&quot;:757.6}"/>
</p:tagLst>
</file>

<file path=ppt/tags/tag51.xml><?xml version="1.0" encoding="utf-8"?>
<p:tagLst xmlns:p="http://schemas.openxmlformats.org/presentationml/2006/main">
  <p:tag name="KSO_WM_DIAGRAM_VIRTUALLY_FRAME" val="{&quot;height&quot;:244.6,&quot;left&quot;:78.1,&quot;top&quot;:257.3,&quot;width&quot;:757.6}"/>
</p:tagLst>
</file>

<file path=ppt/tags/tag52.xml><?xml version="1.0" encoding="utf-8"?>
<p:tagLst xmlns:p="http://schemas.openxmlformats.org/presentationml/2006/main">
  <p:tag name="KSO_WM_DIAGRAM_VIRTUALLY_FRAME" val="{&quot;height&quot;:244.6,&quot;left&quot;:78.1,&quot;top&quot;:257.3,&quot;width&quot;:757.6}"/>
</p:tagLst>
</file>

<file path=ppt/tags/tag53.xml><?xml version="1.0" encoding="utf-8"?>
<p:tagLst xmlns:p="http://schemas.openxmlformats.org/presentationml/2006/main">
  <p:tag name="KSO_WM_DIAGRAM_VIRTUALLY_FRAME" val="{&quot;height&quot;:244.6,&quot;left&quot;:78.1,&quot;top&quot;:257.3,&quot;width&quot;:757.6}"/>
</p:tagLst>
</file>

<file path=ppt/tags/tag54.xml><?xml version="1.0" encoding="utf-8"?>
<p:tagLst xmlns:p="http://schemas.openxmlformats.org/presentationml/2006/main">
  <p:tag name="KSO_WM_DIAGRAM_VIRTUALLY_FRAME" val="{&quot;height&quot;:244.6,&quot;left&quot;:78.1,&quot;top&quot;:257.3,&quot;width&quot;:757.6}"/>
</p:tagLst>
</file>

<file path=ppt/tags/tag55.xml><?xml version="1.0" encoding="utf-8"?>
<p:tagLst xmlns:p="http://schemas.openxmlformats.org/presentationml/2006/main">
  <p:tag name="KSO_WM_DIAGRAM_VIRTUALLY_FRAME" val="{&quot;height&quot;:244.6,&quot;left&quot;:78.1,&quot;top&quot;:257.3,&quot;width&quot;:757.6}"/>
</p:tagLst>
</file>

<file path=ppt/tags/tag56.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57.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58.xml><?xml version="1.0" encoding="utf-8"?>
<p:tagLst xmlns:p="http://schemas.openxmlformats.org/presentationml/2006/main">
  <p:tag name="KSO_WM_DIAGRAM_VIRTUALLY_FRAME" val="{&quot;height&quot;:296.62960629921264,&quot;left&quot;:82.67952755905512,&quot;top&quot;:161.19448818897638,&quot;width&quot;:796.4269291338583}"/>
</p:tagLst>
</file>

<file path=ppt/tags/tag59.xml><?xml version="1.0" encoding="utf-8"?>
<p:tagLst xmlns:p="http://schemas.openxmlformats.org/presentationml/2006/main">
  <p:tag name="KSO_WM_DIAGRAM_VIRTUALLY_FRAME" val="{&quot;height&quot;:296.62960629921264,&quot;left&quot;:82.67952755905512,&quot;top&quot;:161.19448818897638,&quot;width&quot;:796.4269291338583}"/>
</p:tagLst>
</file>

<file path=ppt/tags/tag60.xml><?xml version="1.0" encoding="utf-8"?>
<p:tagLst xmlns:p="http://schemas.openxmlformats.org/presentationml/2006/main">
  <p:tag name="KSO_WM_DIAGRAM_VIRTUALLY_FRAME" val="{&quot;height&quot;:296.62960629921264,&quot;left&quot;:82.67952755905512,&quot;top&quot;:161.19448818897638,&quot;width&quot;:796.4269291338583}"/>
</p:tagLst>
</file>

<file path=ppt/tags/tag61.xml><?xml version="1.0" encoding="utf-8"?>
<p:tagLst xmlns:p="http://schemas.openxmlformats.org/presentationml/2006/main">
  <p:tag name="KSO_WM_DIAGRAM_VIRTUALLY_FRAME" val="{&quot;height&quot;:296.62960629921264,&quot;left&quot;:82.67952755905512,&quot;top&quot;:161.19448818897638,&quot;width&quot;:796.4269291338583}"/>
</p:tagLst>
</file>

<file path=ppt/tags/tag62.xml><?xml version="1.0" encoding="utf-8"?>
<p:tagLst xmlns:p="http://schemas.openxmlformats.org/presentationml/2006/main">
  <p:tag name="KSO_WM_UNIT_PLACING_PICTURE_USER_VIEWPORT" val="{&quot;height&quot;:2128.6929133858266,&quot;width&quot;:2998.6692913385828}"/>
</p:tagLst>
</file>

<file path=ppt/tags/tag63.xml><?xml version="1.0" encoding="utf-8"?>
<p:tagLst xmlns:p="http://schemas.openxmlformats.org/presentationml/2006/main">
  <p:tag name="KSO_WM_UNIT_PLACING_PICTURE_USER_VIEWPORT" val="{&quot;height&quot;:2068.3622047244094,&quot;width&quot;:2668.444094488189}"/>
</p:tagLst>
</file>

<file path=ppt/tags/tag64.xml><?xml version="1.0" encoding="utf-8"?>
<p:tagLst xmlns:p="http://schemas.openxmlformats.org/presentationml/2006/main">
  <p:tag name="KSO_WM_DIAGRAM_VIRTUALLY_FRAME" val="{&quot;height&quot;:320.6451968503937,&quot;left&quot;:74.49456692913387,&quot;top&quot;:190.2,&quot;width&quot;:819.8681102362204}"/>
</p:tagLst>
</file>

<file path=ppt/tags/tag65.xml><?xml version="1.0" encoding="utf-8"?>
<p:tagLst xmlns:p="http://schemas.openxmlformats.org/presentationml/2006/main">
  <p:tag name="KSO_WM_DIAGRAM_VIRTUALLY_FRAME" val="{&quot;height&quot;:320.6451968503937,&quot;left&quot;:74.49456692913387,&quot;top&quot;:190.2,&quot;width&quot;:819.8681102362204}"/>
</p:tagLst>
</file>

<file path=ppt/tags/tag66.xml><?xml version="1.0" encoding="utf-8"?>
<p:tagLst xmlns:p="http://schemas.openxmlformats.org/presentationml/2006/main">
  <p:tag name="KSO_WM_DIAGRAM_VIRTUALLY_FRAME" val="{&quot;height&quot;:174.08220472440945,&quot;left&quot;:384.75,&quot;top&quot;:167.59590551181103,&quot;width&quot;:304.70866141732284}"/>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28074_4*l_h_i*1_1_2"/>
  <p:tag name="KSO_WM_TEMPLATE_CATEGORY" val="diagram"/>
  <p:tag name="KSO_WM_TEMPLATE_INDEX" val="20228074"/>
  <p:tag name="KSO_WM_UNIT_LAYERLEVEL" val="1_1_1"/>
  <p:tag name="KSO_WM_TAG_VERSION" val="1.0"/>
  <p:tag name="KSO_WM_UNIT_LINE_FORE_SCHEMECOLOR_INDEX" val="5"/>
  <p:tag name="KSO_WM_UNIT_LINE_FILL_TYPE" val="2"/>
  <p:tag name="KSO_WM_UNIT_TEXT_FILL_FORE_SCHEMECOLOR_INDEX" val="2"/>
  <p:tag name="KSO_WM_UNIT_TEXT_FILL_TYPE" val="1"/>
  <p:tag name="KSO_WM_DIAGRAM_VIRTUALLY_FRAME" val="{&quot;height&quot;:320.6451968503937,&quot;left&quot;:74.49456692913387,&quot;top&quot;:190.2,&quot;width&quot;:819.8681102362204}"/>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28074_4*l_h_i*1_1_1"/>
  <p:tag name="KSO_WM_TEMPLATE_CATEGORY" val="diagram"/>
  <p:tag name="KSO_WM_TEMPLATE_INDEX" val="20228074"/>
  <p:tag name="KSO_WM_UNIT_LAYERLEVEL" val="1_1_1"/>
  <p:tag name="KSO_WM_TAG_VERSION" val="1.0"/>
  <p:tag name="KSO_WM_UNIT_FILL_FORE_SCHEMECOLOR_INDEX" val="5"/>
  <p:tag name="KSO_WM_UNIT_FILL_TYPE" val="1"/>
  <p:tag name="KSO_WM_UNIT_TEXT_FILL_FORE_SCHEMECOLOR_INDEX" val="2"/>
  <p:tag name="KSO_WM_UNIT_TEXT_FILL_TYPE" val="1"/>
  <p:tag name="KSO_WM_DIAGRAM_VIRTUALLY_FRAME" val="{&quot;height&quot;:320.6451968503937,&quot;left&quot;:74.49456692913387,&quot;top&quot;:190.2,&quot;width&quot;:819.8681102362204}"/>
</p:tagLst>
</file>

<file path=ppt/tags/tag69.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70.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71.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72.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73.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74.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75.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76.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77.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78.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79.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80.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81.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82.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83.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84.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85.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86.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87.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88.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89.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90.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91.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92.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93.xml><?xml version="1.0" encoding="utf-8"?>
<p:tagLst xmlns:p="http://schemas.openxmlformats.org/presentationml/2006/main">
  <p:tag name="KSO_WM_DIAGRAM_VIRTUALLY_FRAME" val="{&quot;height&quot;:324.5932283464567,&quot;left&quot;:70.23905511811023,&quot;top&quot;:161.19448818897638,&quot;width&quot;:849.8609448818897}"/>
</p:tagLst>
</file>

<file path=ppt/tags/tag94.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95.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96.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97.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98.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99.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100.xml><?xml version="1.0" encoding="utf-8"?>
<p:tagLst xmlns:p="http://schemas.openxmlformats.org/presentationml/2006/main">
  <p:tag name="KSO_WM_DIAGRAM_VIRTUALLY_FRAME" val="{&quot;height&quot;:361.02535433070864,&quot;left&quot;:52.85,&quot;top&quot;:147.8,&quot;width&quot;:890.4240944881889}"/>
</p:tagLst>
</file>

<file path=ppt/tags/tag101.xml><?xml version="1.0" encoding="utf-8"?>
<p:tagLst xmlns:p="http://schemas.openxmlformats.org/presentationml/2006/main">
  <p:tag name="KSO_WM_DIAGRAM_VIRTUALLY_FRAME" val="{&quot;height&quot;:361.02535433070864,&quot;left&quot;:52.85,&quot;top&quot;:147.8,&quot;width&quot;:890.4240944881889}"/>
</p:tagLst>
</file>

<file path=ppt/tags/tag102.xml><?xml version="1.0" encoding="utf-8"?>
<p:tagLst xmlns:p="http://schemas.openxmlformats.org/presentationml/2006/main">
  <p:tag name="KSO_WM_DIAGRAM_VIRTUALLY_FRAME" val="{&quot;height&quot;:361.02535433070864,&quot;left&quot;:52.85,&quot;top&quot;:147.8,&quot;width&quot;:890.4240944881889}"/>
</p:tagLst>
</file>

<file path=ppt/tags/tag103.xml><?xml version="1.0" encoding="utf-8"?>
<p:tagLst xmlns:p="http://schemas.openxmlformats.org/presentationml/2006/main">
  <p:tag name="KSO_WM_DIAGRAM_VIRTUALLY_FRAME" val="{&quot;height&quot;:361.02535433070864,&quot;left&quot;:52.85,&quot;top&quot;:147.8,&quot;width&quot;:890.4240944881889}"/>
</p:tagLst>
</file>

<file path=ppt/tags/tag104.xml><?xml version="1.0" encoding="utf-8"?>
<p:tagLst xmlns:p="http://schemas.openxmlformats.org/presentationml/2006/main">
  <p:tag name="KSO_WM_DIAGRAM_VIRTUALLY_FRAME" val="{&quot;height&quot;:361.02535433070864,&quot;left&quot;:52.85,&quot;top&quot;:147.8,&quot;width&quot;:890.4240944881889}"/>
</p:tagLst>
</file>

<file path=ppt/tags/tag105.xml><?xml version="1.0" encoding="utf-8"?>
<p:tagLst xmlns:p="http://schemas.openxmlformats.org/presentationml/2006/main">
  <p:tag name="KSO_WM_DIAGRAM_VIRTUALLY_FRAME" val="{&quot;height&quot;:361.02535433070864,&quot;left&quot;:52.85,&quot;top&quot;:147.8,&quot;width&quot;:890.4240944881889}"/>
</p:tagLst>
</file>

<file path=ppt/tags/tag106.xml><?xml version="1.0" encoding="utf-8"?>
<p:tagLst xmlns:p="http://schemas.openxmlformats.org/presentationml/2006/main">
  <p:tag name="KSO_WM_DIAGRAM_VIRTUALLY_FRAME" val="{&quot;height&quot;:361.02535433070864,&quot;left&quot;:52.85,&quot;top&quot;:147.8,&quot;width&quot;:890.4240944881889}"/>
</p:tagLst>
</file>

<file path=ppt/tags/tag107.xml><?xml version="1.0" encoding="utf-8"?>
<p:tagLst xmlns:p="http://schemas.openxmlformats.org/presentationml/2006/main">
  <p:tag name="KSO_WM_DIAGRAM_VIRTUALLY_FRAME" val="{&quot;height&quot;:361.02535433070864,&quot;left&quot;:52.85,&quot;top&quot;:147.8,&quot;width&quot;:890.4240944881889}"/>
</p:tagLst>
</file>

<file path=ppt/tags/tag108.xml><?xml version="1.0" encoding="utf-8"?>
<p:tagLst xmlns:p="http://schemas.openxmlformats.org/presentationml/2006/main">
  <p:tag name="KSO_WM_DIAGRAM_VIRTUALLY_FRAME" val="{&quot;height&quot;:361.02535433070864,&quot;left&quot;:52.85,&quot;top&quot;:147.8,&quot;width&quot;:890.4240944881889}"/>
</p:tagLst>
</file>

<file path=ppt/tags/tag109.xml><?xml version="1.0" encoding="utf-8"?>
<p:tagLst xmlns:p="http://schemas.openxmlformats.org/presentationml/2006/main">
  <p:tag name="KSO_WM_DIAGRAM_VIRTUALLY_FRAME" val="{&quot;height&quot;:361.02535433070864,&quot;left&quot;:52.85,&quot;top&quot;:147.8,&quot;width&quot;:890.4240944881889}"/>
</p:tagLst>
</file>

<file path=ppt/tags/tag110.xml><?xml version="1.0" encoding="utf-8"?>
<p:tagLst xmlns:p="http://schemas.openxmlformats.org/presentationml/2006/main">
  <p:tag name="KSO_WM_DIAGRAM_VIRTUALLY_FRAME" val="{&quot;height&quot;:361.02535433070864,&quot;left&quot;:52.85,&quot;top&quot;:147.8,&quot;width&quot;:890.4240944881889}"/>
</p:tagLst>
</file>

<file path=ppt/tags/tag111.xml><?xml version="1.0" encoding="utf-8"?>
<p:tagLst xmlns:p="http://schemas.openxmlformats.org/presentationml/2006/main">
  <p:tag name="KSO_WM_DIAGRAM_VIRTUALLY_FRAME" val="{&quot;height&quot;:361.02535433070864,&quot;left&quot;:52.85,&quot;top&quot;:147.8,&quot;width&quot;:890.4240944881889}"/>
</p:tagLst>
</file>

<file path=ppt/tags/tag112.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113.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114.xml><?xml version="1.0" encoding="utf-8"?>
<p:tagLst xmlns:p="http://schemas.openxmlformats.org/presentationml/2006/main">
  <p:tag name="KSO_WM_DIAGRAM_VIRTUALLY_FRAME" val="{&quot;height&quot;:361.02535433070864,&quot;left&quot;:52.85,&quot;top&quot;:147.8,&quot;width&quot;:890.4240944881889}"/>
</p:tagLst>
</file>

<file path=ppt/tags/tag115.xml><?xml version="1.0" encoding="utf-8"?>
<p:tagLst xmlns:p="http://schemas.openxmlformats.org/presentationml/2006/main">
  <p:tag name="KSO_WM_DIAGRAM_VIRTUALLY_FRAME" val="{&quot;height&quot;:361.02535433070864,&quot;left&quot;:52.85,&quot;top&quot;:147.8,&quot;width&quot;:890.4240944881889}"/>
</p:tagLst>
</file>

<file path=ppt/tags/tag116.xml><?xml version="1.0" encoding="utf-8"?>
<p:tagLst xmlns:p="http://schemas.openxmlformats.org/presentationml/2006/main">
  <p:tag name="KSO_WM_DIAGRAM_VIRTUALLY_FRAME" val="{&quot;height&quot;:361.02535433070864,&quot;left&quot;:52.85,&quot;top&quot;:147.8,&quot;width&quot;:890.4240944881889}"/>
</p:tagLst>
</file>

<file path=ppt/tags/tag117.xml><?xml version="1.0" encoding="utf-8"?>
<p:tagLst xmlns:p="http://schemas.openxmlformats.org/presentationml/2006/main">
  <p:tag name="KSO_WM_DIAGRAM_VIRTUALLY_FRAME" val="{&quot;height&quot;:361.02535433070864,&quot;left&quot;:52.85,&quot;top&quot;:147.8,&quot;width&quot;:890.4240944881889}"/>
</p:tagLst>
</file>

<file path=ppt/tags/tag118.xml><?xml version="1.0" encoding="utf-8"?>
<p:tagLst xmlns:p="http://schemas.openxmlformats.org/presentationml/2006/main">
  <p:tag name="KSO_WM_DIAGRAM_VIRTUALLY_FRAME" val="{&quot;height&quot;:361.02535433070864,&quot;left&quot;:52.85,&quot;top&quot;:147.8,&quot;width&quot;:890.4240944881889}"/>
</p:tagLst>
</file>

<file path=ppt/tags/tag119.xml><?xml version="1.0" encoding="utf-8"?>
<p:tagLst xmlns:p="http://schemas.openxmlformats.org/presentationml/2006/main">
  <p:tag name="KSO_WM_DIAGRAM_VIRTUALLY_FRAME" val="{&quot;height&quot;:361.02535433070864,&quot;left&quot;:52.85,&quot;top&quot;:147.8,&quot;width&quot;:890.4240944881889}"/>
</p:tagLst>
</file>

<file path=ppt/tags/tag120.xml><?xml version="1.0" encoding="utf-8"?>
<p:tagLst xmlns:p="http://schemas.openxmlformats.org/presentationml/2006/main">
  <p:tag name="KSO_WM_DIAGRAM_VIRTUALLY_FRAME" val="{&quot;height&quot;:363.6015748031497,&quot;left&quot;:52.85,&quot;top&quot;:147.8,&quot;width&quot;:876.4499999999998}"/>
</p:tagLst>
</file>

<file path=ppt/tags/tag121.xml><?xml version="1.0" encoding="utf-8"?>
<p:tagLst xmlns:p="http://schemas.openxmlformats.org/presentationml/2006/main">
  <p:tag name="KSO_WM_DIAGRAM_VIRTUALLY_FRAME" val="{&quot;height&quot;:363.6015748031497,&quot;left&quot;:52.85,&quot;top&quot;:147.8,&quot;width&quot;:876.4499999999998}"/>
</p:tagLst>
</file>

<file path=ppt/tags/tag122.xml><?xml version="1.0" encoding="utf-8"?>
<p:tagLst xmlns:p="http://schemas.openxmlformats.org/presentationml/2006/main">
  <p:tag name="KSO_WM_DIAGRAM_VIRTUALLY_FRAME" val="{&quot;height&quot;:363.6015748031497,&quot;left&quot;:52.85,&quot;top&quot;:147.8,&quot;width&quot;:876.4499999999998}"/>
</p:tagLst>
</file>

<file path=ppt/tags/tag123.xml><?xml version="1.0" encoding="utf-8"?>
<p:tagLst xmlns:p="http://schemas.openxmlformats.org/presentationml/2006/main">
  <p:tag name="KSO_WM_DIAGRAM_VIRTUALLY_FRAME" val="{&quot;height&quot;:363.6015748031497,&quot;left&quot;:52.85,&quot;top&quot;:147.8,&quot;width&quot;:876.4499999999998}"/>
</p:tagLst>
</file>

<file path=ppt/tags/tag124.xml><?xml version="1.0" encoding="utf-8"?>
<p:tagLst xmlns:p="http://schemas.openxmlformats.org/presentationml/2006/main">
  <p:tag name="KSO_WM_DIAGRAM_VIRTUALLY_FRAME" val="{&quot;height&quot;:358,&quot;left&quot;:52.85,&quot;top&quot;:147.8,&quot;width&quot;:876.4499999999998}"/>
</p:tagLst>
</file>

<file path=ppt/tags/tag125.xml><?xml version="1.0" encoding="utf-8"?>
<p:tagLst xmlns:p="http://schemas.openxmlformats.org/presentationml/2006/main">
  <p:tag name="KSO_WM_DIAGRAM_VIRTUALLY_FRAME" val="{&quot;height&quot;:363.6015748031497,&quot;left&quot;:52.85,&quot;top&quot;:147.8,&quot;width&quot;:876.4499999999998}"/>
</p:tagLst>
</file>

<file path=ppt/tags/tag126.xml><?xml version="1.0" encoding="utf-8"?>
<p:tagLst xmlns:p="http://schemas.openxmlformats.org/presentationml/2006/main">
  <p:tag name="KSO_WM_DIAGRAM_VIRTUALLY_FRAME" val="{&quot;height&quot;:363.6015748031497,&quot;left&quot;:52.85,&quot;top&quot;:147.8,&quot;width&quot;:876.4499999999998}"/>
</p:tagLst>
</file>

<file path=ppt/tags/tag127.xml><?xml version="1.0" encoding="utf-8"?>
<p:tagLst xmlns:p="http://schemas.openxmlformats.org/presentationml/2006/main">
  <p:tag name="KSO_WM_DIAGRAM_VIRTUALLY_FRAME" val="{&quot;height&quot;:363.6015748031497,&quot;left&quot;:52.85,&quot;top&quot;:147.8,&quot;width&quot;:876.4499999999998}"/>
</p:tagLst>
</file>

<file path=ppt/tags/tag128.xml><?xml version="1.0" encoding="utf-8"?>
<p:tagLst xmlns:p="http://schemas.openxmlformats.org/presentationml/2006/main">
  <p:tag name="KSO_WM_DIAGRAM_VIRTUALLY_FRAME" val="{&quot;height&quot;:363.6015748031497,&quot;left&quot;:52.85,&quot;top&quot;:147.8,&quot;width&quot;:876.4499999999998}"/>
</p:tagLst>
</file>

<file path=ppt/tags/tag129.xml><?xml version="1.0" encoding="utf-8"?>
<p:tagLst xmlns:p="http://schemas.openxmlformats.org/presentationml/2006/main">
  <p:tag name="KSO_WM_DIAGRAM_VIRTUALLY_FRAME" val="{&quot;height&quot;:363.6015748031497,&quot;left&quot;:52.85,&quot;top&quot;:147.8,&quot;width&quot;:876.4499999999998}"/>
</p:tagLst>
</file>

<file path=ppt/tags/tag130.xml><?xml version="1.0" encoding="utf-8"?>
<p:tagLst xmlns:p="http://schemas.openxmlformats.org/presentationml/2006/main">
  <p:tag name="KSO_WM_DIAGRAM_VIRTUALLY_FRAME" val="{&quot;height&quot;:363.6015748031497,&quot;left&quot;:52.85,&quot;top&quot;:147.8,&quot;width&quot;:876.4499999999998}"/>
</p:tagLst>
</file>

<file path=ppt/tags/tag131.xml><?xml version="1.0" encoding="utf-8"?>
<p:tagLst xmlns:p="http://schemas.openxmlformats.org/presentationml/2006/main">
  <p:tag name="KSO_WM_DIAGRAM_VIRTUALLY_FRAME" val="{&quot;height&quot;:363.6015748031497,&quot;left&quot;:52.85,&quot;top&quot;:147.8,&quot;width&quot;:876.4499999999998}"/>
</p:tagLst>
</file>

<file path=ppt/tags/tag132.xml><?xml version="1.0" encoding="utf-8"?>
<p:tagLst xmlns:p="http://schemas.openxmlformats.org/presentationml/2006/main">
  <p:tag name="KSO_WM_DIAGRAM_VIRTUALLY_FRAME" val="{&quot;height&quot;:363.6015748031497,&quot;left&quot;:52.85,&quot;top&quot;:147.8,&quot;width&quot;:876.4499999999998}"/>
</p:tagLst>
</file>

<file path=ppt/tags/tag133.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134.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135.xml><?xml version="1.0" encoding="utf-8"?>
<p:tagLst xmlns:p="http://schemas.openxmlformats.org/presentationml/2006/main">
  <p:tag name="KSO_WM_DIAGRAM_VIRTUALLY_FRAME" val="{&quot;height&quot;:315.75,&quot;left&quot;:305.35,&quot;top&quot;:165.6,&quot;width&quot;:694.3}"/>
</p:tagLst>
</file>

<file path=ppt/tags/tag136.xml><?xml version="1.0" encoding="utf-8"?>
<p:tagLst xmlns:p="http://schemas.openxmlformats.org/presentationml/2006/main">
  <p:tag name="KSO_WM_DIAGRAM_VIRTUALLY_FRAME" val="{&quot;height&quot;:315.75,&quot;left&quot;:305.35,&quot;top&quot;:165.6,&quot;width&quot;:694.3}"/>
</p:tagLst>
</file>

<file path=ppt/tags/tag137.xml><?xml version="1.0" encoding="utf-8"?>
<p:tagLst xmlns:p="http://schemas.openxmlformats.org/presentationml/2006/main">
  <p:tag name="KSO_WM_DIAGRAM_VIRTUALLY_FRAME" val="{&quot;height&quot;:315.75,&quot;left&quot;:305.35,&quot;top&quot;:165.6,&quot;width&quot;:694.3}"/>
</p:tagLst>
</file>

<file path=ppt/tags/tag138.xml><?xml version="1.0" encoding="utf-8"?>
<p:tagLst xmlns:p="http://schemas.openxmlformats.org/presentationml/2006/main">
  <p:tag name="KSO_WM_DIAGRAM_VIRTUALLY_FRAME" val="{&quot;height&quot;:315.75,&quot;left&quot;:305.35,&quot;top&quot;:165.6,&quot;width&quot;:694.3}"/>
</p:tagLst>
</file>

<file path=ppt/tags/tag139.xml><?xml version="1.0" encoding="utf-8"?>
<p:tagLst xmlns:p="http://schemas.openxmlformats.org/presentationml/2006/main">
  <p:tag name="KSO_WM_DIAGRAM_VIRTUALLY_FRAME" val="{&quot;height&quot;:315.75,&quot;left&quot;:305.35,&quot;top&quot;:165.6,&quot;width&quot;:694.3}"/>
</p:tagLst>
</file>

<file path=ppt/tags/tag140.xml><?xml version="1.0" encoding="utf-8"?>
<p:tagLst xmlns:p="http://schemas.openxmlformats.org/presentationml/2006/main">
  <p:tag name="KSO_WM_DIAGRAM_VIRTUALLY_FRAME" val="{&quot;height&quot;:315.75,&quot;left&quot;:305.35,&quot;top&quot;:165.6,&quot;width&quot;:694.3}"/>
</p:tagLst>
</file>

<file path=ppt/tags/tag141.xml><?xml version="1.0" encoding="utf-8"?>
<p:tagLst xmlns:p="http://schemas.openxmlformats.org/presentationml/2006/main">
  <p:tag name="KSO_WM_DIAGRAM_VIRTUALLY_FRAME" val="{&quot;height&quot;:315.75,&quot;left&quot;:305.35,&quot;top&quot;:165.6,&quot;width&quot;:694.3}"/>
</p:tagLst>
</file>

<file path=ppt/tags/tag142.xml><?xml version="1.0" encoding="utf-8"?>
<p:tagLst xmlns:p="http://schemas.openxmlformats.org/presentationml/2006/main">
  <p:tag name="KSO_WM_DIAGRAM_VIRTUALLY_FRAME" val="{&quot;height&quot;:315.75,&quot;left&quot;:305.35,&quot;top&quot;:165.6,&quot;width&quot;:694.3}"/>
</p:tagLst>
</file>

<file path=ppt/tags/tag143.xml><?xml version="1.0" encoding="utf-8"?>
<p:tagLst xmlns:p="http://schemas.openxmlformats.org/presentationml/2006/main">
  <p:tag name="KSO_WM_DIAGRAM_VIRTUALLY_FRAME" val="{&quot;height&quot;:315.75,&quot;left&quot;:305.35,&quot;top&quot;:165.6,&quot;width&quot;:694.3}"/>
</p:tagLst>
</file>

<file path=ppt/tags/tag144.xml><?xml version="1.0" encoding="utf-8"?>
<p:tagLst xmlns:p="http://schemas.openxmlformats.org/presentationml/2006/main">
  <p:tag name="KSO_WM_DIAGRAM_VIRTUALLY_FRAME" val="{&quot;height&quot;:315.75,&quot;left&quot;:305.35,&quot;top&quot;:165.6,&quot;width&quot;:694.3}"/>
</p:tagLst>
</file>

<file path=ppt/tags/tag145.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146.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147.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48.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49.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50.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51.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52.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53.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54.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55.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56.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57.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58.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59.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60.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61.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62.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63.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64.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65.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66.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67.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68.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69.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70.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71.xml><?xml version="1.0" encoding="utf-8"?>
<p:tagLst xmlns:p="http://schemas.openxmlformats.org/presentationml/2006/main">
  <p:tag name="KSO_WM_DIAGRAM_VIRTUALLY_FRAME" val="{&quot;height&quot;:363.1384251968504,&quot;left&quot;:53.690236220472435,&quot;top&quot;:146.9115748031496,&quot;width&quot;:847.5097637795276}"/>
</p:tagLst>
</file>

<file path=ppt/tags/tag172.xml><?xml version="1.0" encoding="utf-8"?>
<p:tagLst xmlns:p="http://schemas.openxmlformats.org/presentationml/2006/main">
  <p:tag name="KSO_WM_DIAGRAM_VIRTUALLY_FRAME" val="{&quot;height&quot;:320.6451968503937,&quot;left&quot;:74.49456692913387,&quot;top&quot;:190.2,&quot;width&quot;:819.8681102362204}"/>
</p:tagLst>
</file>

<file path=ppt/tags/tag173.xml><?xml version="1.0" encoding="utf-8"?>
<p:tagLst xmlns:p="http://schemas.openxmlformats.org/presentationml/2006/main">
  <p:tag name="KSO_WM_DIAGRAM_VIRTUALLY_FRAME" val="{&quot;height&quot;:320.6451968503937,&quot;left&quot;:74.49456692913387,&quot;top&quot;:190.2,&quot;width&quot;:819.8681102362204}"/>
</p:tagLst>
</file>

<file path=ppt/tags/tag174.xml><?xml version="1.0" encoding="utf-8"?>
<p:tagLst xmlns:p="http://schemas.openxmlformats.org/presentationml/2006/main">
  <p:tag name="KSO_WM_DIAGRAM_VIRTUALLY_FRAME" val="{&quot;height&quot;:320.6451968503937,&quot;left&quot;:74.49456692913387,&quot;top&quot;:190.2,&quot;width&quot;:819.8681102362204}"/>
</p:tagLst>
</file>

<file path=ppt/tags/tag175.xml><?xml version="1.0" encoding="utf-8"?>
<p:tagLst xmlns:p="http://schemas.openxmlformats.org/presentationml/2006/main">
  <p:tag name="KSO_WM_DIAGRAM_VIRTUALLY_FRAME" val="{&quot;height&quot;:320.6451968503937,&quot;left&quot;:74.49456692913387,&quot;top&quot;:190.2,&quot;width&quot;:819.8681102362204}"/>
</p:tagLst>
</file>

<file path=ppt/tags/tag176.xml><?xml version="1.0" encoding="utf-8"?>
<p:tagLst xmlns:p="http://schemas.openxmlformats.org/presentationml/2006/main">
  <p:tag name="KSO_WM_DIAGRAM_VIRTUALLY_FRAME" val="{&quot;height&quot;:320.6451968503937,&quot;left&quot;:74.49456692913387,&quot;top&quot;:190.2,&quot;width&quot;:819.8681102362204}"/>
</p:tagLst>
</file>

<file path=ppt/tags/tag177.xml><?xml version="1.0" encoding="utf-8"?>
<p:tagLst xmlns:p="http://schemas.openxmlformats.org/presentationml/2006/main">
  <p:tag name="KSO_WM_DIAGRAM_VIRTUALLY_FRAME" val="{&quot;height&quot;:320.6451968503937,&quot;left&quot;:74.49456692913387,&quot;top&quot;:190.2,&quot;width&quot;:819.8681102362204}"/>
</p:tagLst>
</file>

<file path=ppt/tags/tag178.xml><?xml version="1.0" encoding="utf-8"?>
<p:tagLst xmlns:p="http://schemas.openxmlformats.org/presentationml/2006/main">
  <p:tag name="KSO_WM_DIAGRAM_VIRTUALLY_FRAME" val="{&quot;height&quot;:320.6451968503937,&quot;left&quot;:74.49456692913387,&quot;top&quot;:190.2,&quot;width&quot;:819.8681102362204}"/>
</p:tagLst>
</file>

<file path=ppt/tags/tag179.xml><?xml version="1.0" encoding="utf-8"?>
<p:tagLst xmlns:p="http://schemas.openxmlformats.org/presentationml/2006/main">
  <p:tag name="KSO_WM_DIAGRAM_VIRTUALLY_FRAME" val="{&quot;height&quot;:320.6451968503937,&quot;left&quot;:74.49456692913387,&quot;top&quot;:190.2,&quot;width&quot;:819.8681102362204}"/>
</p:tagLst>
</file>

<file path=ppt/tags/tag180.xml><?xml version="1.0" encoding="utf-8"?>
<p:tagLst xmlns:p="http://schemas.openxmlformats.org/presentationml/2006/main">
  <p:tag name="KSO_WM_DIAGRAM_VIRTUALLY_FRAME" val="{&quot;height&quot;:320.6451968503937,&quot;left&quot;:74.49456692913387,&quot;top&quot;:190.2,&quot;width&quot;:819.8681102362204}"/>
</p:tagLst>
</file>

<file path=ppt/tags/tag181.xml><?xml version="1.0" encoding="utf-8"?>
<p:tagLst xmlns:p="http://schemas.openxmlformats.org/presentationml/2006/main">
  <p:tag name="KSO_WM_DIAGRAM_VIRTUALLY_FRAME" val="{&quot;height&quot;:320.6451968503937,&quot;left&quot;:74.49456692913387,&quot;top&quot;:190.2,&quot;width&quot;:819.8681102362204}"/>
</p:tagLst>
</file>

<file path=ppt/tags/tag182.xml><?xml version="1.0" encoding="utf-8"?>
<p:tagLst xmlns:p="http://schemas.openxmlformats.org/presentationml/2006/main">
  <p:tag name="KSO_WM_DIAGRAM_VIRTUALLY_FRAME" val="{&quot;height&quot;:320.6451968503937,&quot;left&quot;:74.49456692913387,&quot;top&quot;:190.2,&quot;width&quot;:819.8681102362204}"/>
</p:tagLst>
</file>

<file path=ppt/tags/tag183.xml><?xml version="1.0" encoding="utf-8"?>
<p:tagLst xmlns:p="http://schemas.openxmlformats.org/presentationml/2006/main">
  <p:tag name="KSO_WM_DIAGRAM_VIRTUALLY_FRAME" val="{&quot;height&quot;:320.6451968503937,&quot;left&quot;:74.49456692913387,&quot;top&quot;:190.2,&quot;width&quot;:819.8681102362204}"/>
</p:tagLst>
</file>

<file path=ppt/tags/tag184.xml><?xml version="1.0" encoding="utf-8"?>
<p:tagLst xmlns:p="http://schemas.openxmlformats.org/presentationml/2006/main">
  <p:tag name="KSO_WM_DIAGRAM_VIRTUALLY_FRAME" val="{&quot;height&quot;:320.6451968503937,&quot;left&quot;:74.49456692913387,&quot;top&quot;:190.2,&quot;width&quot;:819.8681102362204}"/>
</p:tagLst>
</file>

<file path=ppt/tags/tag185.xml><?xml version="1.0" encoding="utf-8"?>
<p:tagLst xmlns:p="http://schemas.openxmlformats.org/presentationml/2006/main">
  <p:tag name="KSO_WM_DIAGRAM_VIRTUALLY_FRAME" val="{&quot;height&quot;:174.08220472440945,&quot;left&quot;:384.75,&quot;top&quot;:167.59590551181103,&quot;width&quot;:304.70866141732284}"/>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28074_4*l_h_i*1_1_2"/>
  <p:tag name="KSO_WM_TEMPLATE_CATEGORY" val="diagram"/>
  <p:tag name="KSO_WM_TEMPLATE_INDEX" val="20228074"/>
  <p:tag name="KSO_WM_UNIT_LAYERLEVEL" val="1_1_1"/>
  <p:tag name="KSO_WM_TAG_VERSION" val="1.0"/>
  <p:tag name="KSO_WM_UNIT_LINE_FORE_SCHEMECOLOR_INDEX" val="5"/>
  <p:tag name="KSO_WM_UNIT_LINE_FILL_TYPE" val="2"/>
  <p:tag name="KSO_WM_UNIT_TEXT_FILL_FORE_SCHEMECOLOR_INDEX" val="2"/>
  <p:tag name="KSO_WM_UNIT_TEXT_FILL_TYPE" val="1"/>
  <p:tag name="KSO_WM_DIAGRAM_VIRTUALLY_FRAME" val="{&quot;height&quot;:320.6451968503937,&quot;left&quot;:74.49456692913387,&quot;top&quot;:190.2,&quot;width&quot;:819.8681102362204}"/>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28074_4*l_h_i*1_1_1"/>
  <p:tag name="KSO_WM_TEMPLATE_CATEGORY" val="diagram"/>
  <p:tag name="KSO_WM_TEMPLATE_INDEX" val="20228074"/>
  <p:tag name="KSO_WM_UNIT_LAYERLEVEL" val="1_1_1"/>
  <p:tag name="KSO_WM_TAG_VERSION" val="1.0"/>
  <p:tag name="KSO_WM_UNIT_FILL_FORE_SCHEMECOLOR_INDEX" val="5"/>
  <p:tag name="KSO_WM_UNIT_FILL_TYPE" val="1"/>
  <p:tag name="KSO_WM_UNIT_TEXT_FILL_FORE_SCHEMECOLOR_INDEX" val="2"/>
  <p:tag name="KSO_WM_UNIT_TEXT_FILL_TYPE" val="1"/>
  <p:tag name="KSO_WM_DIAGRAM_VIRTUALLY_FRAME" val="{&quot;height&quot;:320.6451968503937,&quot;left&quot;:74.49456692913387,&quot;top&quot;:190.2,&quot;width&quot;:819.8681102362204}"/>
</p:tagLst>
</file>

<file path=ppt/tags/tag188.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189.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28074_4*l_h_i*1_1_2"/>
  <p:tag name="KSO_WM_TEMPLATE_CATEGORY" val="diagram"/>
  <p:tag name="KSO_WM_TEMPLATE_INDEX" val="20228074"/>
  <p:tag name="KSO_WM_UNIT_LAYERLEVEL" val="1_1_1"/>
  <p:tag name="KSO_WM_TAG_VERSION" val="1.0"/>
  <p:tag name="KSO_WM_UNIT_LINE_FORE_SCHEMECOLOR_INDEX" val="5"/>
  <p:tag name="KSO_WM_UNIT_LINE_FILL_TYPE" val="2"/>
  <p:tag name="KSO_WM_UNIT_TEXT_FILL_FORE_SCHEMECOLOR_INDEX" val="2"/>
  <p:tag name="KSO_WM_UNIT_TEXT_FILL_TYPE" val="1"/>
  <p:tag name="KSO_WM_DIAGRAM_VIRTUALLY_FRAME" val="{&quot;height&quot;:304.62566929133857,&quot;left&quot;:74.54448818897637,&quot;top&quot;:190.2,&quot;width&quot;:819.818188976378}"/>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28074_4*l_h_i*1_1_1"/>
  <p:tag name="KSO_WM_TEMPLATE_CATEGORY" val="diagram"/>
  <p:tag name="KSO_WM_TEMPLATE_INDEX" val="20228074"/>
  <p:tag name="KSO_WM_UNIT_LAYERLEVEL" val="1_1_1"/>
  <p:tag name="KSO_WM_TAG_VERSION" val="1.0"/>
  <p:tag name="KSO_WM_UNIT_FILL_FORE_SCHEMECOLOR_INDEX" val="5"/>
  <p:tag name="KSO_WM_UNIT_FILL_TYPE" val="1"/>
  <p:tag name="KSO_WM_UNIT_TEXT_FILL_FORE_SCHEMECOLOR_INDEX" val="2"/>
  <p:tag name="KSO_WM_UNIT_TEXT_FILL_TYPE" val="1"/>
  <p:tag name="KSO_WM_DIAGRAM_VIRTUALLY_FRAME" val="{&quot;height&quot;:304.62566929133857,&quot;left&quot;:74.54448818897637,&quot;top&quot;:190.2,&quot;width&quot;:819.818188976378}"/>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28074_4*l_h_i*1_1_2"/>
  <p:tag name="KSO_WM_TEMPLATE_CATEGORY" val="diagram"/>
  <p:tag name="KSO_WM_TEMPLATE_INDEX" val="20228074"/>
  <p:tag name="KSO_WM_UNIT_LAYERLEVEL" val="1_1_1"/>
  <p:tag name="KSO_WM_TAG_VERSION" val="1.0"/>
  <p:tag name="KSO_WM_UNIT_LINE_FORE_SCHEMECOLOR_INDEX" val="5"/>
  <p:tag name="KSO_WM_UNIT_LINE_FILL_TYPE" val="2"/>
  <p:tag name="KSO_WM_UNIT_TEXT_FILL_FORE_SCHEMECOLOR_INDEX" val="2"/>
  <p:tag name="KSO_WM_UNIT_TEXT_FILL_TYPE" val="1"/>
  <p:tag name="KSO_WM_DIAGRAM_VIRTUALLY_FRAME" val="{&quot;height&quot;:304.62566929133857,&quot;left&quot;:74.54448818897637,&quot;top&quot;:190.2,&quot;width&quot;:819.818188976378}"/>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28074_4*l_h_i*1_1_1"/>
  <p:tag name="KSO_WM_TEMPLATE_CATEGORY" val="diagram"/>
  <p:tag name="KSO_WM_TEMPLATE_INDEX" val="20228074"/>
  <p:tag name="KSO_WM_UNIT_LAYERLEVEL" val="1_1_1"/>
  <p:tag name="KSO_WM_TAG_VERSION" val="1.0"/>
  <p:tag name="KSO_WM_UNIT_FILL_FORE_SCHEMECOLOR_INDEX" val="5"/>
  <p:tag name="KSO_WM_UNIT_FILL_TYPE" val="1"/>
  <p:tag name="KSO_WM_UNIT_TEXT_FILL_FORE_SCHEMECOLOR_INDEX" val="2"/>
  <p:tag name="KSO_WM_UNIT_TEXT_FILL_TYPE" val="1"/>
  <p:tag name="KSO_WM_DIAGRAM_VIRTUALLY_FRAME" val="{&quot;height&quot;:304.62566929133857,&quot;left&quot;:74.54448818897637,&quot;top&quot;:190.2,&quot;width&quot;:819.818188976378}"/>
</p:tagLst>
</file>

<file path=ppt/tags/tag194.xml><?xml version="1.0" encoding="utf-8"?>
<p:tagLst xmlns:p="http://schemas.openxmlformats.org/presentationml/2006/main">
  <p:tag name="KSO_WM_DIAGRAM_VIRTUALLY_FRAME" val="{&quot;height&quot;:320.6451968503937,&quot;left&quot;:74.49456692913387,&quot;top&quot;:190.2,&quot;width&quot;:819.8681102362204}"/>
</p:tagLst>
</file>

<file path=ppt/tags/tag195.xml><?xml version="1.0" encoding="utf-8"?>
<p:tagLst xmlns:p="http://schemas.openxmlformats.org/presentationml/2006/main">
  <p:tag name="KSO_WM_DIAGRAM_VIRTUALLY_FRAME" val="{&quot;height&quot;:296.62960629921264,&quot;left&quot;:82.67952755905512,&quot;top&quot;:161.19448818897638,&quot;width&quot;:796.4269291338583}"/>
</p:tagLst>
</file>

<file path=ppt/tags/tag196.xml><?xml version="1.0" encoding="utf-8"?>
<p:tagLst xmlns:p="http://schemas.openxmlformats.org/presentationml/2006/main">
  <p:tag name="KSO_WM_DIAGRAM_VIRTUALLY_FRAME" val="{&quot;height&quot;:408.06221400932037,&quot;left&quot;:100.03246571426794,&quot;top&quot;:133.79389299533986,&quot;width&quot;:770.9350685714642}"/>
</p:tagLst>
</file>

<file path=ppt/tags/tag197.xml><?xml version="1.0" encoding="utf-8"?>
<p:tagLst xmlns:p="http://schemas.openxmlformats.org/presentationml/2006/main">
  <p:tag name="KSO_WM_DIAGRAM_VIRTUALLY_FRAME" val="{&quot;height&quot;:296.62960629921264,&quot;left&quot;:82.67952755905512,&quot;top&quot;:161.19448818897638,&quot;width&quot;:796.4269291338583}"/>
</p:tagLst>
</file>

<file path=ppt/tags/tag198.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199.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00.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01.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02.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03.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04.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05.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06.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07.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08.xml><?xml version="1.0" encoding="utf-8"?>
<p:tagLst xmlns:p="http://schemas.openxmlformats.org/presentationml/2006/main">
  <p:tag name="KSO_WM_DIAGRAM_VIRTUALLY_FRAME" val="{&quot;height&quot;:386.45511811023624,&quot;left&quot;:48.65834645669291,&quot;top&quot;:144.84488188976377,&quot;width&quot;:863.6131496062992}"/>
</p:tagLst>
</file>

<file path=ppt/tags/tag209.xml><?xml version="1.0" encoding="utf-8"?>
<p:tagLst xmlns:p="http://schemas.openxmlformats.org/presentationml/2006/main">
  <p:tag name="KSO_WM_DIAGRAM_VIRTUALLY_FRAME" val="{&quot;height&quot;:386.45511811023624,&quot;left&quot;:48.65834645669291,&quot;top&quot;:144.84488188976377,&quot;width&quot;:863.6131496062992}"/>
</p:tagLst>
</file>

<file path=ppt/tags/tag210.xml><?xml version="1.0" encoding="utf-8"?>
<p:tagLst xmlns:p="http://schemas.openxmlformats.org/presentationml/2006/main">
  <p:tag name="KSO_WM_DIAGRAM_VIRTUALLY_FRAME" val="{&quot;height&quot;:386.45511811023624,&quot;left&quot;:48.65834645669291,&quot;top&quot;:144.84488188976377,&quot;width&quot;:863.6131496062992}"/>
</p:tagLst>
</file>

<file path=ppt/tags/tag211.xml><?xml version="1.0" encoding="utf-8"?>
<p:tagLst xmlns:p="http://schemas.openxmlformats.org/presentationml/2006/main">
  <p:tag name="KSO_WM_DIAGRAM_VIRTUALLY_FRAME" val="{&quot;height&quot;:386.45511811023624,&quot;left&quot;:48.65834645669291,&quot;top&quot;:144.84488188976377,&quot;width&quot;:863.6131496062992}"/>
</p:tagLst>
</file>

<file path=ppt/tags/tag212.xml><?xml version="1.0" encoding="utf-8"?>
<p:tagLst xmlns:p="http://schemas.openxmlformats.org/presentationml/2006/main">
  <p:tag name="KSO_WM_DIAGRAM_VIRTUALLY_FRAME" val="{&quot;height&quot;:386.45511811023624,&quot;left&quot;:48.65834645669291,&quot;top&quot;:144.84488188976377,&quot;width&quot;:863.6131496062992}"/>
</p:tagLst>
</file>

<file path=ppt/tags/tag213.xml><?xml version="1.0" encoding="utf-8"?>
<p:tagLst xmlns:p="http://schemas.openxmlformats.org/presentationml/2006/main">
  <p:tag name="KSO_WM_DIAGRAM_VIRTUALLY_FRAME" val="{&quot;height&quot;:386.45511811023624,&quot;left&quot;:48.65834645669291,&quot;top&quot;:144.84488188976377,&quot;width&quot;:863.6131496062992}"/>
</p:tagLst>
</file>

<file path=ppt/tags/tag214.xml><?xml version="1.0" encoding="utf-8"?>
<p:tagLst xmlns:p="http://schemas.openxmlformats.org/presentationml/2006/main">
  <p:tag name="KSO_WM_DIAGRAM_VIRTUALLY_FRAME" val="{&quot;height&quot;:386.45511811023624,&quot;left&quot;:48.65834645669291,&quot;top&quot;:144.84488188976377,&quot;width&quot;:863.6131496062992}"/>
</p:tagLst>
</file>

<file path=ppt/tags/tag215.xml><?xml version="1.0" encoding="utf-8"?>
<p:tagLst xmlns:p="http://schemas.openxmlformats.org/presentationml/2006/main">
  <p:tag name="KSO_WM_DIAGRAM_VIRTUALLY_FRAME" val="{&quot;height&quot;:386.45511811023624,&quot;left&quot;:48.65834645669291,&quot;top&quot;:144.84488188976377,&quot;width&quot;:863.6131496062992}"/>
</p:tagLst>
</file>

<file path=ppt/tags/tag216.xml><?xml version="1.0" encoding="utf-8"?>
<p:tagLst xmlns:p="http://schemas.openxmlformats.org/presentationml/2006/main">
  <p:tag name="KSO_WM_DIAGRAM_VIRTUALLY_FRAME" val="{&quot;height&quot;:386.45511811023624,&quot;left&quot;:48.65834645669291,&quot;top&quot;:144.84488188976377,&quot;width&quot;:863.6131496062992}"/>
</p:tagLst>
</file>

<file path=ppt/tags/tag217.xml><?xml version="1.0" encoding="utf-8"?>
<p:tagLst xmlns:p="http://schemas.openxmlformats.org/presentationml/2006/main">
  <p:tag name="KSO_WM_DIAGRAM_VIRTUALLY_FRAME" val="{&quot;height&quot;:386.45511811023624,&quot;left&quot;:48.65834645669291,&quot;top&quot;:144.84488188976377,&quot;width&quot;:863.6131496062992}"/>
</p:tagLst>
</file>

<file path=ppt/tags/tag218.xml><?xml version="1.0" encoding="utf-8"?>
<p:tagLst xmlns:p="http://schemas.openxmlformats.org/presentationml/2006/main">
  <p:tag name="KSO_WM_DIAGRAM_VIRTUALLY_FRAME" val="{&quot;height&quot;:386.45511811023624,&quot;left&quot;:48.65834645669291,&quot;top&quot;:144.84488188976377,&quot;width&quot;:863.6131496062992}"/>
</p:tagLst>
</file>

<file path=ppt/tags/tag219.xml><?xml version="1.0" encoding="utf-8"?>
<p:tagLst xmlns:p="http://schemas.openxmlformats.org/presentationml/2006/main">
  <p:tag name="KSO_WM_DIAGRAM_VIRTUALLY_FRAME" val="{&quot;height&quot;:386.45511811023624,&quot;left&quot;:48.65834645669291,&quot;top&quot;:144.84488188976377,&quot;width&quot;:863.6131496062992}"/>
</p:tagLst>
</file>

<file path=ppt/tags/tag220.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21.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22.xml><?xml version="1.0" encoding="utf-8"?>
<p:tagLst xmlns:p="http://schemas.openxmlformats.org/presentationml/2006/main">
  <p:tag name="KSO_WM_DIAGRAM_VIRTUALLY_FRAME" val="{&quot;height&quot;:408.06221400932037,&quot;left&quot;:100.03246571426794,&quot;top&quot;:133.79389299533986,&quot;width&quot;:770.9350685714642}"/>
</p:tagLst>
</file>

<file path=ppt/tags/tag223.xml><?xml version="1.0" encoding="utf-8"?>
<p:tagLst xmlns:p="http://schemas.openxmlformats.org/presentationml/2006/main">
  <p:tag name="KSO_WM_DIAGRAM_VIRTUALLY_FRAME" val="{&quot;height&quot;:408.06221400932037,&quot;left&quot;:100.03246571426794,&quot;top&quot;:133.79389299533986,&quot;width&quot;:770.9350685714642}"/>
</p:tagLst>
</file>

<file path=ppt/tags/tag224.xml><?xml version="1.0" encoding="utf-8"?>
<p:tagLst xmlns:p="http://schemas.openxmlformats.org/presentationml/2006/main">
  <p:tag name="KSO_WM_DIAGRAM_VIRTUALLY_FRAME" val="{&quot;height&quot;:408.06221400932037,&quot;left&quot;:100.03246571426794,&quot;top&quot;:133.79389299533986,&quot;width&quot;:770.9350685714642}"/>
</p:tagLst>
</file>

<file path=ppt/tags/tag225.xml><?xml version="1.0" encoding="utf-8"?>
<p:tagLst xmlns:p="http://schemas.openxmlformats.org/presentationml/2006/main">
  <p:tag name="KSO_WM_DIAGRAM_VIRTUALLY_FRAME" val="{&quot;height&quot;:408.06221400932037,&quot;left&quot;:100.03246571426794,&quot;top&quot;:133.79389299533986,&quot;width&quot;:770.9350685714642}"/>
</p:tagLst>
</file>

<file path=ppt/tags/tag226.xml><?xml version="1.0" encoding="utf-8"?>
<p:tagLst xmlns:p="http://schemas.openxmlformats.org/presentationml/2006/main">
  <p:tag name="KSO_WM_DIAGRAM_VIRTUALLY_FRAME" val="{&quot;height&quot;:408.06221400932037,&quot;left&quot;:100.03246571426794,&quot;top&quot;:133.79389299533986,&quot;width&quot;:770.9350685714642}"/>
</p:tagLst>
</file>

<file path=ppt/tags/tag227.xml><?xml version="1.0" encoding="utf-8"?>
<p:tagLst xmlns:p="http://schemas.openxmlformats.org/presentationml/2006/main">
  <p:tag name="KSO_WM_DIAGRAM_VIRTUALLY_FRAME" val="{&quot;height&quot;:408.06221400932037,&quot;left&quot;:100.03246571426794,&quot;top&quot;:133.79389299533986,&quot;width&quot;:770.9350685714642}"/>
</p:tagLst>
</file>

<file path=ppt/tags/tag228.xml><?xml version="1.0" encoding="utf-8"?>
<p:tagLst xmlns:p="http://schemas.openxmlformats.org/presentationml/2006/main">
  <p:tag name="KSO_WM_DIAGRAM_VIRTUALLY_FRAME" val="{&quot;height&quot;:408.06221400932037,&quot;left&quot;:100.03246571426794,&quot;top&quot;:133.79389299533986,&quot;width&quot;:770.9350685714642}"/>
</p:tagLst>
</file>

<file path=ppt/tags/tag229.xml><?xml version="1.0" encoding="utf-8"?>
<p:tagLst xmlns:p="http://schemas.openxmlformats.org/presentationml/2006/main">
  <p:tag name="KSO_WM_DIAGRAM_VIRTUALLY_FRAME" val="{&quot;height&quot;:408.06221400932037,&quot;left&quot;:100.03246571426794,&quot;top&quot;:133.79389299533986,&quot;width&quot;:770.9350685714642}"/>
</p:tagLst>
</file>

<file path=ppt/tags/tag230.xml><?xml version="1.0" encoding="utf-8"?>
<p:tagLst xmlns:p="http://schemas.openxmlformats.org/presentationml/2006/main">
  <p:tag name="KSO_WM_DIAGRAM_VIRTUALLY_FRAME" val="{&quot;height&quot;:408.06221400932037,&quot;left&quot;:100.03246571426794,&quot;top&quot;:133.79389299533986,&quot;width&quot;:770.9350685714642}"/>
</p:tagLst>
</file>

<file path=ppt/tags/tag231.xml><?xml version="1.0" encoding="utf-8"?>
<p:tagLst xmlns:p="http://schemas.openxmlformats.org/presentationml/2006/main">
  <p:tag name="KSO_WM_DIAGRAM_VIRTUALLY_FRAME" val="{&quot;height&quot;:408.06221400932037,&quot;left&quot;:100.03246571426794,&quot;top&quot;:133.79389299533986,&quot;width&quot;:770.9350685714642}"/>
</p:tagLst>
</file>

<file path=ppt/tags/tag232.xml><?xml version="1.0" encoding="utf-8"?>
<p:tagLst xmlns:p="http://schemas.openxmlformats.org/presentationml/2006/main">
  <p:tag name="KSO_WM_DIAGRAM_VIRTUALLY_FRAME" val="{&quot;height&quot;:408.06221400932037,&quot;left&quot;:100.03246571426794,&quot;top&quot;:133.79389299533986,&quot;width&quot;:770.9350685714642}"/>
</p:tagLst>
</file>

<file path=ppt/tags/tag233.xml><?xml version="1.0" encoding="utf-8"?>
<p:tagLst xmlns:p="http://schemas.openxmlformats.org/presentationml/2006/main">
  <p:tag name="KSO_WM_DIAGRAM_VIRTUALLY_FRAME" val="{&quot;height&quot;:408.06221400932037,&quot;left&quot;:100.03246571426794,&quot;top&quot;:133.79389299533986,&quot;width&quot;:770.9350685714642}"/>
</p:tagLst>
</file>

<file path=ppt/tags/tag234.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35.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36.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37.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38.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39.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40.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41.xml><?xml version="1.0" encoding="utf-8"?>
<p:tagLst xmlns:p="http://schemas.openxmlformats.org/presentationml/2006/main">
  <p:tag name="KSO_WM_DIAGRAM_VIRTUALLY_FRAME" val="{&quot;height&quot;:236.41007874015745,&quot;left&quot;:74.54448818897637,&quot;top&quot;:209.4655905511811,&quot;width&quot;:819.818188976378}"/>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UNIT_TABLE_BEAUTIFY" val="smartTable{93c835a2-5568-45c8-a263-8efb7ce38b32}"/>
  <p:tag name="TABLE_SKINIDX" val="4"/>
  <p:tag name="TABLE_ENCOLOR" val="#FFFFFF"/>
  <p:tag name="KSO_WM_UNIT_VALUE" val="1297*2691"/>
  <p:tag name="KSO_WM_UNIT_HIGHLIGHT" val="0"/>
  <p:tag name="KSO_WM_UNIT_COMPATIBLE" val="0"/>
  <p:tag name="KSO_WM_UNIT_DIAGRAM_ISNUMVISUAL" val="0"/>
  <p:tag name="KSO_WM_UNIT_DIAGRAM_ISREFERUNIT" val="0"/>
  <p:tag name="KSO_WM_UNIT_TYPE" val="β"/>
  <p:tag name="KSO_WM_UNIT_INDEX" val="1"/>
  <p:tag name="KSO_WM_UNIT_ID" val="mixed20203991_1*β*1"/>
  <p:tag name="KSO_WM_TEMPLATE_CATEGORY" val="mixed"/>
  <p:tag name="KSO_WM_TEMPLATE_INDEX" val="20203991"/>
  <p:tag name="KSO_WM_UNIT_LAYERLEVEL" val="1"/>
  <p:tag name="KSO_WM_TAG_VERSION" val="1.0"/>
  <p:tag name="KSO_WM_BEAUTIFY_FLAG" val="#wm#"/>
  <p:tag name="TABLE_ENDDRAG_ORIGIN_RECT" val="856*418"/>
  <p:tag name="TABLE_ENDDRAG_RECT" val="56*104*856*418"/>
  <p:tag name="TABLE_COLORIDX" val="d"/>
</p:tagLst>
</file>

<file path=ppt/tags/tag248.xml><?xml version="1.0" encoding="utf-8"?>
<p:tagLst xmlns:p="http://schemas.openxmlformats.org/presentationml/2006/main">
  <p:tag name="TABLE_SKINIDX" val="4"/>
  <p:tag name="TABLE_COLORIDX" val="d"/>
</p:tagLst>
</file>

<file path=ppt/tags/tag249.xml><?xml version="1.0" encoding="utf-8"?>
<p:tagLst xmlns:p="http://schemas.openxmlformats.org/presentationml/2006/main">
  <p:tag name="TABLE_ENDDRAG_ORIGIN_RECT" val="828*355"/>
  <p:tag name="TABLE_ENDDRAG_RECT" val="72*147*828*355"/>
  <p:tag name="TABLE_SKINIDX" val="4"/>
  <p:tag name="TABLE_COLORIDX" val="d"/>
</p:tagLst>
</file>

<file path=ppt/tags/tag250.xml><?xml version="1.0" encoding="utf-8"?>
<p:tagLst xmlns:p="http://schemas.openxmlformats.org/presentationml/2006/main">
  <p:tag name="KSO_WM_UNIT_TABLE_BEAUTIFY" val="smartTable{c6f08802-d144-4fa3-8bfd-0be7f8e47dac}"/>
  <p:tag name="TABLE_SKINIDX" val="4"/>
  <p:tag name="TABLE_ENCOLOR" val="#FFFFFF"/>
  <p:tag name="KSO_WM_UNIT_VALUE" val="1297*2691"/>
  <p:tag name="KSO_WM_UNIT_HIGHLIGHT" val="0"/>
  <p:tag name="KSO_WM_UNIT_COMPATIBLE" val="0"/>
  <p:tag name="KSO_WM_UNIT_DIAGRAM_ISNUMVISUAL" val="0"/>
  <p:tag name="KSO_WM_UNIT_DIAGRAM_ISREFERUNIT" val="0"/>
  <p:tag name="KSO_WM_UNIT_TYPE" val="β"/>
  <p:tag name="KSO_WM_UNIT_INDEX" val="1"/>
  <p:tag name="KSO_WM_UNIT_ID" val="mixed20203991_1*β*1"/>
  <p:tag name="KSO_WM_TEMPLATE_CATEGORY" val="mixed"/>
  <p:tag name="KSO_WM_TEMPLATE_INDEX" val="20203991"/>
  <p:tag name="KSO_WM_UNIT_LAYERLEVEL" val="1"/>
  <p:tag name="KSO_WM_TAG_VERSION" val="1.0"/>
  <p:tag name="KSO_WM_BEAUTIFY_FLAG" val="#wm#"/>
  <p:tag name="TABLE_ENDDRAG_ORIGIN_RECT" val="856*418"/>
  <p:tag name="TABLE_ENDDRAG_RECT" val="56*104*856*418"/>
  <p:tag name="TABLE_COLORIDX" val="d"/>
</p:tagLst>
</file>

<file path=ppt/tags/tag251.xml><?xml version="1.0" encoding="utf-8"?>
<p:tagLst xmlns:p="http://schemas.openxmlformats.org/presentationml/2006/main">
  <p:tag name="KSO_WPP_MARK_KEY" val="b87cd99f-5682-4345-a129-a34ad583dfa8"/>
  <p:tag name="COMMONDATA" val="eyJoZGlkIjoiZjVlN2JiMTVkNGVjMTAzOTExMzFlNjM4ODdhMTMzNWM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思源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思源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思源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思源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思源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思源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10695</Words>
  <Application>WPS 演示</Application>
  <PresentationFormat>宽屏</PresentationFormat>
  <Paragraphs>2003</Paragraphs>
  <Slides>36</Slides>
  <Notes>33</Notes>
  <HiddenSlides>0</HiddenSlides>
  <MMClips>0</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36</vt:i4>
      </vt:variant>
    </vt:vector>
  </HeadingPairs>
  <TitlesOfParts>
    <vt:vector size="63" baseType="lpstr">
      <vt:lpstr>Arial</vt:lpstr>
      <vt:lpstr>宋体</vt:lpstr>
      <vt:lpstr>Wingdings</vt:lpstr>
      <vt:lpstr>思源宋体</vt:lpstr>
      <vt:lpstr>兰米宋体</vt:lpstr>
      <vt:lpstr>Wingdings</vt:lpstr>
      <vt:lpstr>微软雅黑</vt:lpstr>
      <vt:lpstr>Saturday Sans Regular</vt:lpstr>
      <vt:lpstr>汉仪文黑-75简</vt:lpstr>
      <vt:lpstr>汉仪细秀体简 L</vt:lpstr>
      <vt:lpstr>Noto Sans SC</vt:lpstr>
      <vt:lpstr>Calibri</vt:lpstr>
      <vt:lpstr>Arial Unicode MS</vt:lpstr>
      <vt:lpstr>汉仪君黑-45简</vt:lpstr>
      <vt:lpstr>思源宋体</vt:lpstr>
      <vt:lpstr>Century Schoolbook</vt:lpstr>
      <vt:lpstr>Wingdings 2</vt:lpstr>
      <vt:lpstr>標楷體</vt:lpstr>
      <vt:lpstr>方正仿宋_GB2312</vt:lpstr>
      <vt:lpstr>Times NR MT Pro Medium</vt:lpstr>
      <vt:lpstr>Times New Roman</vt:lpstr>
      <vt:lpstr>MiSans Bold</vt:lpstr>
      <vt:lpstr>黑体</vt:lpstr>
      <vt:lpstr>Microsoft JhengHei UI Light</vt:lpstr>
      <vt:lpstr>Century</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山里人</cp:lastModifiedBy>
  <cp:revision>164</cp:revision>
  <dcterms:created xsi:type="dcterms:W3CDTF">2022-11-05T02:04:00Z</dcterms:created>
  <dcterms:modified xsi:type="dcterms:W3CDTF">2026-02-21T00:32:31Z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33F926CC243946A5B3BB07C1C6023D13_13</vt:lpwstr>
  </property>
  <property fmtid="{D5CDD505-2E9C-101B-9397-08002B2CF9AE}" pid="3" name="KSOProductBuildVer">
    <vt:lpwstr>2052-12.1.0.25225</vt:lpwstr>
  </property>
</Properties>
</file>